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notesMasterIdLst>
    <p:notesMasterId r:id="rId28"/>
  </p:notesMasterIdLst>
  <p:sldIdLst>
    <p:sldId id="256" r:id="rId5"/>
    <p:sldId id="257" r:id="rId6"/>
    <p:sldId id="277" r:id="rId7"/>
    <p:sldId id="259" r:id="rId8"/>
    <p:sldId id="260" r:id="rId9"/>
    <p:sldId id="261" r:id="rId10"/>
    <p:sldId id="262" r:id="rId11"/>
    <p:sldId id="263" r:id="rId12"/>
    <p:sldId id="279" r:id="rId13"/>
    <p:sldId id="278" r:id="rId14"/>
    <p:sldId id="266" r:id="rId15"/>
    <p:sldId id="280" r:id="rId16"/>
    <p:sldId id="267" r:id="rId17"/>
    <p:sldId id="268" r:id="rId18"/>
    <p:sldId id="269" r:id="rId19"/>
    <p:sldId id="270" r:id="rId20"/>
    <p:sldId id="281" r:id="rId21"/>
    <p:sldId id="271" r:id="rId22"/>
    <p:sldId id="272" r:id="rId23"/>
    <p:sldId id="282" r:id="rId24"/>
    <p:sldId id="273" r:id="rId25"/>
    <p:sldId id="275" r:id="rId26"/>
    <p:sldId id="276" r:id="rId27"/>
  </p:sldIdLst>
  <p:sldSz cx="9144000" cy="5148263"/>
  <p:notesSz cx="9926638" cy="6797675"/>
  <p:defaultTextStyle>
    <a:defPPr lvl="0">
      <a:defRPr lang="ru-RU"/>
    </a:defPPr>
    <a:lvl1pPr marL="0" lv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AB51C-C770-EBD6-1F4F-9C9C1B9BD804}">
  <a:tblStyle styleId="{1B5AB51C-C770-EBD6-1F4F-9C9C1B9BD804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E01ED14-538B-A4C2-5848-33EDD43FD231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60" autoAdjust="0"/>
  </p:normalViewPr>
  <p:slideViewPr>
    <p:cSldViewPr>
      <p:cViewPr varScale="1">
        <p:scale>
          <a:sx n="83" d="100"/>
          <a:sy n="83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1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/>
          <a:lstStyle>
            <a:lvl1pPr algn="r">
              <a:defRPr sz="1400"/>
            </a:lvl1pPr>
          </a:lstStyle>
          <a:p>
            <a:fld id="{544DCAD1-8DFA-4C20-8A76-C16EC18E70E0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6994" tIns="53497" rIns="106994" bIns="5349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2024"/>
            <a:ext cx="7941310" cy="2676728"/>
          </a:xfrm>
          <a:prstGeom prst="rect">
            <a:avLst/>
          </a:prstGeom>
        </p:spPr>
        <p:txBody>
          <a:bodyPr vert="horz" lIns="106994" tIns="53497" rIns="106994" bIns="534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010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010"/>
            <a:ext cx="4301543" cy="341666"/>
          </a:xfrm>
          <a:prstGeom prst="rect">
            <a:avLst/>
          </a:prstGeom>
        </p:spPr>
        <p:txBody>
          <a:bodyPr vert="horz" lIns="106994" tIns="53497" rIns="106994" bIns="53497" rtlCol="0" anchor="b"/>
          <a:lstStyle>
            <a:lvl1pPr algn="r">
              <a:defRPr sz="1400"/>
            </a:lvl1pPr>
          </a:lstStyle>
          <a:p>
            <a:fld id="{52CFF6B9-DC53-45D9-B90A-1A6DE1430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172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FF6B9-DC53-45D9-B90A-1A6DE1430D0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44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FF6B9-DC53-45D9-B90A-1A6DE1430D0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322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FF6B9-DC53-45D9-B90A-1A6DE1430D0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5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1" i="0" u="none" strike="noStrike" cap="none" spc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</a:rPr>
              <a:t>Тема презентации</a:t>
            </a:r>
            <a:endParaRPr lang="en-US" sz="2700" b="1" i="0" u="none" strike="noStrike" cap="none" spc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latin typeface="Arial"/>
                <a:cs typeface="Arial"/>
              </a:rPr>
              <a:t>Наименование мероприятия </a:t>
            </a:r>
            <a:r>
              <a:rPr lang="en-US">
                <a:latin typeface="Arial"/>
                <a:cs typeface="Arial"/>
              </a:rPr>
              <a:t>/</a:t>
            </a:r>
            <a:r>
              <a:rPr lang="ru-RU">
                <a:latin typeface="Arial"/>
                <a:cs typeface="Arial"/>
              </a:rPr>
              <a:t> название площадки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ФИО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еребивоч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>
                <a:solidFill>
                  <a:srgbClr val="404040"/>
                </a:solidFill>
                <a:latin typeface="Arial"/>
                <a:ea typeface="Rosatom Light"/>
                <a:cs typeface="Arial"/>
              </a:defRPr>
            </a:lvl1pPr>
          </a:lstStyle>
          <a:p>
            <a:pPr>
              <a:defRPr/>
            </a:pPr>
            <a:r>
              <a:rPr lang="ru-RU"/>
              <a:t>Перебивочный слайд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lang="en-US" sz="4100" b="1">
                <a:solidFill>
                  <a:srgbClr val="404040"/>
                </a:solidFill>
                <a:latin typeface="Arial"/>
                <a:ea typeface="Rosatom Light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Нумерация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13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2DB00539-76DD-4291-9C68-45997AB8432E}" type="datetimeFigureOut">
              <a:rPr lang="ru-RU"/>
              <a:t>02.10.2024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pPr>
              <a:defRPr/>
            </a:pPr>
            <a:fld id="{1DB53087-2C50-47AC-ACD0-434C56EF5E4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048B4-E1F6-4B7C-B5CF-B726961A650C}" type="slidenum">
              <a:rPr lang="ru-RU">
                <a:solidFill>
                  <a:srgbClr val="003274"/>
                </a:solidFill>
              </a:r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Заключите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1476375"/>
            <a:ext cx="4860925" cy="12740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Дата</a:t>
            </a:r>
            <a:endParaRPr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Основная информация</a:t>
            </a:r>
            <a:endParaRPr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ФИО</a:t>
            </a:r>
            <a:endParaRPr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39750" y="3311524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/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</p:spPr>
      </p:pic>
      <p:pic>
        <p:nvPicPr>
          <p:cNvPr id="8" name="Рисунок 9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537352" y="425269"/>
            <a:ext cx="2344312" cy="825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80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/>
          <a:stretch/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7073244" y="359203"/>
            <a:ext cx="926594" cy="326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" y="0"/>
            <a:ext cx="9138037" cy="5152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  <a:latin typeface="Arial"/>
                <a:cs typeface="Arial"/>
              </a:rPr>
              <a:t>Государственная инспекция Забайкальского края</a:t>
            </a:r>
            <a:endParaRPr/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latin typeface="Arial"/>
                <a:cs typeface="Arial"/>
              </a:rPr>
              <a:t>Итоговое совещание</a:t>
            </a:r>
            <a:endParaRPr/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b="1" u="none">
                <a:solidFill>
                  <a:srgbClr val="FF0000"/>
                </a:solidFill>
                <a:latin typeface="Arial"/>
                <a:cs typeface="Arial"/>
              </a:rPr>
              <a:t>Дашибалов Баясхалан Александрович</a:t>
            </a:r>
            <a:endParaRPr/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  <a:latin typeface="Arial"/>
                <a:cs typeface="Arial"/>
              </a:rPr>
              <a:t>Начальник Государственной инспекции Забайкальского края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85532" y="416943"/>
            <a:ext cx="731563" cy="873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3171" y="373946"/>
            <a:ext cx="6561138" cy="330200"/>
          </a:xfrm>
        </p:spPr>
        <p:txBody>
          <a:bodyPr/>
          <a:lstStyle/>
          <a:p>
            <a:pPr>
              <a:defRPr/>
            </a:pPr>
            <a:r>
              <a:rPr lang="ru-RU">
                <a:latin typeface="+mn-lt"/>
              </a:rPr>
              <a:t>Пирамида проблем</a:t>
            </a:r>
            <a:endParaRPr/>
          </a:p>
        </p:txBody>
      </p:sp>
      <p:grpSp>
        <p:nvGrpSpPr>
          <p:cNvPr id="6" name="Схема 5"/>
          <p:cNvGrpSpPr/>
          <p:nvPr/>
        </p:nvGrpSpPr>
        <p:grpSpPr bwMode="auto">
          <a:xfrm>
            <a:off x="1105404" y="886275"/>
            <a:ext cx="7025602" cy="3979947"/>
            <a:chOff x="0" y="0"/>
            <a:chExt cx="7025602" cy="3979947"/>
          </a:xfrm>
        </p:grpSpPr>
        <p:sp>
          <p:nvSpPr>
            <p:cNvPr id="2" name="Равнобедренный треугольник 1"/>
            <p:cNvSpPr/>
            <p:nvPr/>
          </p:nvSpPr>
          <p:spPr bwMode="auto">
            <a:xfrm>
              <a:off x="0" y="0"/>
              <a:ext cx="5181628" cy="3979947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/>
            </a:p>
          </p:txBody>
        </p:sp>
        <p:sp>
          <p:nvSpPr>
            <p:cNvPr id="4" name="Скругленный прямоугольник 3"/>
            <p:cNvSpPr/>
            <p:nvPr/>
          </p:nvSpPr>
          <p:spPr bwMode="auto">
            <a:xfrm>
              <a:off x="4295644" y="285888"/>
              <a:ext cx="2700538" cy="942127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29" tIns="87629" rIns="87629" bIns="87629" numCol="1" spcCol="1268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Федеральный уровень</a:t>
              </a:r>
              <a:endParaRPr/>
            </a:p>
          </p:txBody>
        </p:sp>
        <p:sp>
          <p:nvSpPr>
            <p:cNvPr id="5" name="Скругленный прямоугольник 4"/>
            <p:cNvSpPr/>
            <p:nvPr/>
          </p:nvSpPr>
          <p:spPr bwMode="auto">
            <a:xfrm>
              <a:off x="4325063" y="1544504"/>
              <a:ext cx="2700538" cy="942127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29" tIns="87629" rIns="87629" bIns="87629" numCol="1" spcCol="1268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Региональный уровень</a:t>
              </a:r>
              <a:endParaRPr/>
            </a:p>
          </p:txBody>
        </p:sp>
        <p:sp>
          <p:nvSpPr>
            <p:cNvPr id="10" name="Скругленный прямоугольник 9"/>
            <p:cNvSpPr/>
            <p:nvPr/>
          </p:nvSpPr>
          <p:spPr bwMode="auto">
            <a:xfrm>
              <a:off x="4295644" y="2792154"/>
              <a:ext cx="2700538" cy="942127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  <a:alpha val="90000"/>
              </a:schemeClr>
            </a:solidFill>
            <a:ln w="635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  <p:txBody>
            <a:bodyPr spcFirstLastPara="0" vert="horz" wrap="square" lIns="87629" tIns="87629" rIns="87629" bIns="87629" numCol="1" spcCol="1268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300"/>
                <a:t>Уровень организации</a:t>
              </a:r>
              <a:endParaRPr/>
            </a:p>
          </p:txBody>
        </p:sp>
      </p:grp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2689055" y="2430779"/>
            <a:ext cx="2014327" cy="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miter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2004059" y="3547081"/>
            <a:ext cx="3426408" cy="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miter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 bwMode="auto">
          <a:xfrm>
            <a:off x="2202906" y="4149495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2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91783" y="324715"/>
            <a:ext cx="319073" cy="379431"/>
          </a:xfrm>
          <a:prstGeom prst="rect">
            <a:avLst/>
          </a:prstGeom>
        </p:spPr>
      </p:pic>
      <p:sp>
        <p:nvSpPr>
          <p:cNvPr id="1091096884" name="Пятно 1 8"/>
          <p:cNvSpPr/>
          <p:nvPr/>
        </p:nvSpPr>
        <p:spPr bwMode="auto">
          <a:xfrm>
            <a:off x="2202906" y="3232546"/>
            <a:ext cx="561589" cy="60169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3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98429302" name="Пятно 1 8"/>
          <p:cNvSpPr/>
          <p:nvPr/>
        </p:nvSpPr>
        <p:spPr bwMode="auto">
          <a:xfrm>
            <a:off x="3794269" y="4197120"/>
            <a:ext cx="809029" cy="7115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6</a:t>
            </a:r>
            <a:endParaRPr lang="ru-RU" sz="1800" b="1" i="0" u="none" strike="noStrike" cap="none" spc="0">
              <a:ln>
                <a:noFill/>
              </a:ln>
              <a:solidFill>
                <a:srgbClr val="FF0000"/>
              </a:solidFill>
              <a:ea typeface="Arial"/>
              <a:cs typeface="Arial"/>
            </a:endParaRPr>
          </a:p>
        </p:txBody>
      </p:sp>
      <p:sp>
        <p:nvSpPr>
          <p:cNvPr id="724065921" name="Пятно 1 8"/>
          <p:cNvSpPr/>
          <p:nvPr/>
        </p:nvSpPr>
        <p:spPr bwMode="auto">
          <a:xfrm>
            <a:off x="2835864" y="3301142"/>
            <a:ext cx="580587" cy="49188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7</a:t>
            </a:r>
          </a:p>
        </p:txBody>
      </p:sp>
      <p:sp>
        <p:nvSpPr>
          <p:cNvPr id="2117895960" name="Пятно 1 8"/>
          <p:cNvSpPr/>
          <p:nvPr/>
        </p:nvSpPr>
        <p:spPr bwMode="auto">
          <a:xfrm>
            <a:off x="3011935" y="1758535"/>
            <a:ext cx="809029" cy="7115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8</a:t>
            </a:r>
          </a:p>
        </p:txBody>
      </p:sp>
      <p:sp>
        <p:nvSpPr>
          <p:cNvPr id="472566938" name="Пятно 1 8"/>
          <p:cNvSpPr/>
          <p:nvPr/>
        </p:nvSpPr>
        <p:spPr bwMode="auto">
          <a:xfrm>
            <a:off x="3533491" y="3232546"/>
            <a:ext cx="521555" cy="57522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1</a:t>
            </a:r>
          </a:p>
        </p:txBody>
      </p:sp>
      <p:sp>
        <p:nvSpPr>
          <p:cNvPr id="916430330" name="Пятно 1 8"/>
          <p:cNvSpPr/>
          <p:nvPr/>
        </p:nvSpPr>
        <p:spPr bwMode="auto">
          <a:xfrm>
            <a:off x="4823249" y="3232546"/>
            <a:ext cx="521554" cy="57522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4</a:t>
            </a:r>
          </a:p>
        </p:txBody>
      </p:sp>
      <p:sp>
        <p:nvSpPr>
          <p:cNvPr id="524752515" name="Пятно 1 8"/>
          <p:cNvSpPr/>
          <p:nvPr/>
        </p:nvSpPr>
        <p:spPr bwMode="auto">
          <a:xfrm>
            <a:off x="4123600" y="3307276"/>
            <a:ext cx="580586" cy="49188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chemeClr val="tx1"/>
                </a:solidFill>
                <a:ea typeface="Arial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3925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/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действий 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83638" y="351904"/>
            <a:ext cx="283682" cy="338725"/>
          </a:xfrm>
          <a:prstGeom prst="rect">
            <a:avLst/>
          </a:prstGeom>
        </p:spPr>
      </p:pic>
      <p:graphicFrame>
        <p:nvGraphicFramePr>
          <p:cNvPr id="14" name="Таблица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5378808"/>
              </p:ext>
            </p:extLst>
          </p:nvPr>
        </p:nvGraphicFramePr>
        <p:xfrm>
          <a:off x="25489" y="780183"/>
          <a:ext cx="9083015" cy="4136673"/>
        </p:xfrm>
        <a:graphic>
          <a:graphicData uri="http://schemas.openxmlformats.org/drawingml/2006/table">
            <a:tbl>
              <a:tblPr firstRow="1" bandRow="1"/>
              <a:tblGrid>
                <a:gridCol w="504056"/>
                <a:gridCol w="4906551"/>
                <a:gridCol w="936104"/>
                <a:gridCol w="936104"/>
                <a:gridCol w="1080120"/>
                <a:gridCol w="720080"/>
              </a:tblGrid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Решить полностью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Решить частично 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не планируется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Другое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Нестабильная работа сайта ЗФКР, неактуальные данные на сайте ЗФКР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Потери времени, связанные с</a:t>
                      </a:r>
                      <a:r>
                        <a:rPr lang="ru-RU" sz="125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согласованием и подписанием документов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Длительный срок получения ответа на запрос, наличие несоответствия сведений, представленных ЗФКР, сведениям, имеющимся в распоряжении Инспекции 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Сложность поиска ответственного исполнителя со стороны ЗФКР.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Длительное ожидание ответа от ЗФКР в ходе проведения КНМ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Отсутствие у инспекторов полномочий по подписанию документов усиленной ЭЦП в системе СЭД-Дело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Отсутствие свободных транспортных средств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Длительный срок подготовки документов, имеющих отношение к проверочным мероприятиям (актов проверок, предписаний и т.д.)</a:t>
                      </a: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24796" y="1346796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01977" y="1729545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01977" y="2282900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20316" y="2836255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01977" y="3258889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24796" y="3726259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24796" y="4158307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620316" y="4548102"/>
            <a:ext cx="346718" cy="26144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/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hlink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2300" dirty="0" smtClean="0">
                <a:solidFill>
                  <a:schemeClr val="bg2">
                    <a:lumMod val="25000"/>
                  </a:schemeClr>
                </a:solidFill>
              </a:rPr>
              <a:t>Вклад в цель проекта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83638" y="351904"/>
            <a:ext cx="283682" cy="338725"/>
          </a:xfrm>
          <a:prstGeom prst="rect">
            <a:avLst/>
          </a:prstGeom>
        </p:spPr>
      </p:pic>
      <p:graphicFrame>
        <p:nvGraphicFramePr>
          <p:cNvPr id="11" name="Таблица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3788630"/>
              </p:ext>
            </p:extLst>
          </p:nvPr>
        </p:nvGraphicFramePr>
        <p:xfrm>
          <a:off x="107504" y="829808"/>
          <a:ext cx="8928992" cy="4069452"/>
        </p:xfrm>
        <a:graphic>
          <a:graphicData uri="http://schemas.openxmlformats.org/drawingml/2006/table">
            <a:tbl>
              <a:tblPr firstRow="1" bandRow="1"/>
              <a:tblGrid>
                <a:gridCol w="2736304"/>
                <a:gridCol w="1728192"/>
                <a:gridCol w="2766497"/>
                <a:gridCol w="1697999"/>
              </a:tblGrid>
              <a:tr h="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Первопричина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Предлагаемое решение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достижение цели</a:t>
                      </a:r>
                    </a:p>
                  </a:txBody>
                  <a:tcPr marT="34321" marB="34321" anchor="ctr">
                    <a:lnL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L>
                    <a:lnR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R>
                    <a:lnT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Потери времени, связанные с подготовкой, согласованием и подписанием документов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документов на бумажном носителе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в электронный документооборот процесса согласования и подписания решения и предостережения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ВПП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Длительный срок получения ответа на запрос, наличие несоответствия сведений, представленных ЗФКР, сведениям, имеющимся в распоряжении Инспекции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деловой переписки в качестве единственного способа обмена документами и информацией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рабочего чата с представителями ЗФКР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скорости взаимодействия со специалистами ЗФКР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Сложность поиска ответственного исполнителя со стороны ЗФКР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Длительное ожидание ответа от ЗФКР в ходе</a:t>
                      </a: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проведения КНМ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610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Длительный срок подготовки документов, имеющих отношение к проверочным мероприятиям (актов проверок, предписаний и т.д.)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Большое количество НПА, содержащих требования к качеству проводимых работ по капитальному ремонту</a:t>
                      </a: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справочника с описанием типовых нарушений и  ссылками на правовые нормы, содержащие требования к качеству проводимых работ по капитальному ремонту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ВПП</a:t>
                      </a:r>
                    </a:p>
                    <a:p>
                      <a:pPr algn="ctr">
                        <a:defRPr/>
                      </a:pP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321" marB="34321" anchor="ctr">
                    <a:lnL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9" cap="flat" cmpd="sng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9" algn="ctr">
                      <a:solidFill>
                        <a:schemeClr val="tx1">
                          <a:lumMod val="90000"/>
                          <a:lumOff val="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91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13715" y="372421"/>
            <a:ext cx="5642441" cy="458184"/>
          </a:xfrm>
        </p:spPr>
        <p:txBody>
          <a:bodyPr/>
          <a:lstStyle/>
          <a:p>
            <a:pPr>
              <a:defRPr/>
            </a:pPr>
            <a:r>
              <a:rPr lang="ru-RU">
                <a:latin typeface="+mj-lt"/>
                <a:cs typeface="Times New Roman"/>
              </a:rPr>
              <a:t>Целевая карта процесса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30628" y="372421"/>
            <a:ext cx="283682" cy="338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011"/>
            <a:ext cx="9144000" cy="2730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301556" y="373946"/>
            <a:ext cx="6750997" cy="330200"/>
          </a:xfrm>
        </p:spPr>
        <p:txBody>
          <a:bodyPr/>
          <a:lstStyle/>
          <a:p>
            <a:pPr lvl="0">
              <a:defRPr/>
            </a:pPr>
            <a:r>
              <a:rPr lang="ru-RU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/>
              </a:rPr>
              <a:t>План мероприятий по реализации проекта </a:t>
            </a:r>
            <a:endParaRPr lang="ru-RU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7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43272" y="317552"/>
            <a:ext cx="283682" cy="338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003"/>
            <a:ext cx="9144000" cy="2906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9750" y="1778008"/>
            <a:ext cx="5508152" cy="1012910"/>
          </a:xfrm>
        </p:spPr>
        <p:txBody>
          <a:bodyPr/>
          <a:lstStyle/>
          <a:p>
            <a:pPr>
              <a:defRPr/>
            </a:pPr>
            <a:r>
              <a:rPr lang="ru-RU" sz="3200"/>
              <a:t>Реализация мероприятий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827584" y="381768"/>
            <a:ext cx="6561138" cy="330200"/>
          </a:xfrm>
        </p:spPr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sp>
        <p:nvSpPr>
          <p:cNvPr id="6" name="Заголовок 2"/>
          <p:cNvSpPr txBox="1"/>
          <p:nvPr/>
        </p:nvSpPr>
        <p:spPr bwMode="auto">
          <a:xfrm>
            <a:off x="539750" y="954087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83637" y="398515"/>
            <a:ext cx="283682" cy="338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44" y="1119187"/>
            <a:ext cx="3588126" cy="50754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98" y="711968"/>
            <a:ext cx="3024336" cy="4277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8016" y="1254093"/>
            <a:ext cx="165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39750" y="407042"/>
            <a:ext cx="6561138" cy="330200"/>
          </a:xfrm>
        </p:spPr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sp>
        <p:nvSpPr>
          <p:cNvPr id="6" name="Заголовок 2"/>
          <p:cNvSpPr txBox="1"/>
          <p:nvPr/>
        </p:nvSpPr>
        <p:spPr bwMode="auto">
          <a:xfrm>
            <a:off x="539750" y="954087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83637" y="398515"/>
            <a:ext cx="283682" cy="338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9" y="748093"/>
            <a:ext cx="3429349" cy="4400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83" y="1051107"/>
            <a:ext cx="3178283" cy="44012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63344" y="1131800"/>
            <a:ext cx="165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7319" y="1765801"/>
            <a:ext cx="2169177" cy="203132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внедрения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электронный документооборот процесса создания, согласования и подписания документов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сократилось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 дн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</p:spTree>
    <p:extLst>
      <p:ext uri="{BB962C8B-B14F-4D97-AF65-F5344CB8AC3E}">
        <p14:creationId xmlns:p14="http://schemas.microsoft.com/office/powerpoint/2010/main" val="36312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480980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Реализация плана мероприятий</a:t>
            </a:r>
          </a:p>
        </p:txBody>
      </p:sp>
      <p:sp>
        <p:nvSpPr>
          <p:cNvPr id="855533153" name="Заголовок 2"/>
          <p:cNvSpPr txBox="1"/>
          <p:nvPr/>
        </p:nvSpPr>
        <p:spPr bwMode="auto">
          <a:xfrm>
            <a:off x="539749" y="954086"/>
            <a:ext cx="6561137" cy="330199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666905370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83636" y="398514"/>
            <a:ext cx="283681" cy="338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474"/>
            <a:ext cx="2671027" cy="4067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44" y="775149"/>
            <a:ext cx="2855843" cy="4039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965" y="761999"/>
            <a:ext cx="3404035" cy="5148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3547825"/>
            <a:ext cx="3427113" cy="132343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создания справочника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описанием типовых нарушений и  ссылками на правовые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нормы ВПП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сократилось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15 мин.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ВПП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3 дня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1601282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dirty="0" err="1"/>
              <a:t>Реализация</a:t>
            </a:r>
            <a:r>
              <a:rPr dirty="0"/>
              <a:t> </a:t>
            </a:r>
            <a:r>
              <a:rPr dirty="0" err="1"/>
              <a:t>плана</a:t>
            </a:r>
            <a:r>
              <a:rPr dirty="0"/>
              <a:t> </a:t>
            </a:r>
            <a:r>
              <a:rPr dirty="0" err="1"/>
              <a:t>мероприятий</a:t>
            </a:r>
            <a:endParaRPr dirty="0"/>
          </a:p>
        </p:txBody>
      </p:sp>
      <p:sp>
        <p:nvSpPr>
          <p:cNvPr id="673352272" name="Заголовок 2"/>
          <p:cNvSpPr txBox="1"/>
          <p:nvPr/>
        </p:nvSpPr>
        <p:spPr bwMode="auto">
          <a:xfrm>
            <a:off x="539749" y="954086"/>
            <a:ext cx="6561137" cy="330199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113487960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83636" y="398514"/>
            <a:ext cx="283681" cy="338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54086"/>
            <a:ext cx="1908113" cy="4086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54086"/>
            <a:ext cx="2083644" cy="4086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54086"/>
            <a:ext cx="2034024" cy="408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0578" y="1624387"/>
            <a:ext cx="2371002" cy="203132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рабочего чата с представителями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ЗФКР ВПП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сократилось </a:t>
            </a:r>
          </a:p>
          <a:p>
            <a:pPr algn="ctr">
              <a:defRPr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 день и 125 мин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ВПП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дней</a:t>
            </a:r>
            <a:endParaRPr lang="ru-RU" b="1" u="sn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6246" y="989955"/>
            <a:ext cx="7419079" cy="1012909"/>
          </a:xfrm>
        </p:spPr>
        <p:txBody>
          <a:bodyPr/>
          <a:lstStyle/>
          <a:p>
            <a:pPr>
              <a:defRPr/>
            </a:pPr>
            <a:r>
              <a:rPr lang="ru-RU" sz="3600" dirty="0">
                <a:solidFill>
                  <a:srgbClr val="FF0000"/>
                </a:solidFill>
              </a:rPr>
              <a:t>«Оптимизация процесса осуществления государственного контроля (надзора) за деятельностью Забайкальского фонда капитального ремонта многоквартирных домов»</a:t>
            </a:r>
            <a:endParaRPr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 bwMode="auto">
          <a:xfrm>
            <a:off x="326246" y="269875"/>
            <a:ext cx="5508151" cy="576063"/>
          </a:xfrm>
        </p:spPr>
        <p:txBody>
          <a:bodyPr/>
          <a:lstStyle/>
          <a:p>
            <a:pPr>
              <a:defRPr/>
            </a:pPr>
            <a:r>
              <a:rPr lang="ru-RU" dirty="0"/>
              <a:t>Проект: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3055400" name="Заголовок 2"/>
          <p:cNvSpPr txBox="1"/>
          <p:nvPr/>
        </p:nvSpPr>
        <p:spPr bwMode="auto">
          <a:xfrm>
            <a:off x="203411" y="232216"/>
            <a:ext cx="6561137" cy="646744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/>
              <a:t>Мониторинг </a:t>
            </a:r>
            <a:r>
              <a:rPr lang="ru-RU" b="1" dirty="0" smtClean="0"/>
              <a:t>устойчивости </a:t>
            </a:r>
            <a:br>
              <a:rPr lang="ru-RU" b="1" dirty="0" smtClean="0"/>
            </a:br>
            <a:r>
              <a:rPr lang="ru-RU" b="1" dirty="0" smtClean="0"/>
              <a:t>(сроки проведения КНМ)</a:t>
            </a:r>
            <a:endParaRPr dirty="0"/>
          </a:p>
        </p:txBody>
      </p:sp>
      <p:pic>
        <p:nvPicPr>
          <p:cNvPr id="378942799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22708" y="386226"/>
            <a:ext cx="283681" cy="338724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/>
          </p:cNvGraphicFramePr>
          <p:nvPr>
            <p:extLst/>
          </p:nvPr>
        </p:nvGraphicFramePr>
        <p:xfrm>
          <a:off x="180813" y="1055623"/>
          <a:ext cx="8608027" cy="4057200"/>
        </p:xfrm>
        <a:graphic>
          <a:graphicData uri="http://schemas.openxmlformats.org/drawingml/2006/table">
            <a:tbl>
              <a:tblPr firstRow="1" bandRow="1">
                <a:tableStyleId>{1B5AB51C-C770-EBD6-1F4F-9C9C1B9BD804}</a:tableStyleId>
              </a:tblPr>
              <a:tblGrid>
                <a:gridCol w="936104"/>
                <a:gridCol w="1728192"/>
                <a:gridCol w="2592288"/>
                <a:gridCol w="1944216"/>
                <a:gridCol w="1407227"/>
              </a:tblGrid>
              <a:tr h="40821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КНМ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решения о проведении КНМ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Контрольный срок проведения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 срок завершения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18.07.2024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18.07.2024 - 14.08.2024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31.07.2024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31.07.2024 –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11 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29.08.2024 – 25.09.2024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04.09.2024 –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раб.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11.09.2024 – 08.10.2024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15.10.2024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раб.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16.10.2024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раб.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19.09.2024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16.10.2024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раб.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97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Заголовок 2"/>
          <p:cNvSpPr txBox="1"/>
          <p:nvPr/>
        </p:nvSpPr>
        <p:spPr bwMode="auto">
          <a:xfrm>
            <a:off x="345253" y="404265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/>
              <a:t>Мониторинг </a:t>
            </a:r>
            <a:r>
              <a:rPr lang="ru-RU" b="1" dirty="0" smtClean="0"/>
              <a:t>устойчивости</a:t>
            </a:r>
            <a:r>
              <a:rPr lang="en-US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>(c</a:t>
            </a:r>
            <a:r>
              <a:rPr lang="ru-RU" b="1" dirty="0" smtClean="0"/>
              <a:t>рок рассмотрения обращения)</a:t>
            </a: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22709" y="395740"/>
            <a:ext cx="283682" cy="33872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7463985"/>
              </p:ext>
            </p:extLst>
          </p:nvPr>
        </p:nvGraphicFramePr>
        <p:xfrm>
          <a:off x="251520" y="989955"/>
          <a:ext cx="8608027" cy="4057200"/>
        </p:xfrm>
        <a:graphic>
          <a:graphicData uri="http://schemas.openxmlformats.org/drawingml/2006/table">
            <a:tbl>
              <a:tblPr firstRow="1" bandRow="1">
                <a:tableStyleId>{1B5AB51C-C770-EBD6-1F4F-9C9C1B9BD804}</a:tableStyleId>
              </a:tblPr>
              <a:tblGrid>
                <a:gridCol w="1368152"/>
                <a:gridCol w="2016224"/>
                <a:gridCol w="2160240"/>
                <a:gridCol w="1440160"/>
                <a:gridCol w="1623251"/>
              </a:tblGrid>
              <a:tr h="43719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Обращение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Контрольный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рассмотрено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 рассмотрения</a:t>
                      </a: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.07.2024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календ. дня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.07.2024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.08.2024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календ.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16.10.2024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01.10.2024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календ. дней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603266" name="Заголовок 2"/>
          <p:cNvSpPr txBox="1"/>
          <p:nvPr/>
        </p:nvSpPr>
        <p:spPr bwMode="auto">
          <a:xfrm>
            <a:off x="345252" y="404264"/>
            <a:ext cx="6561137" cy="330199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/>
              <a:t>Достижение целевых показателей</a:t>
            </a:r>
            <a:endParaRPr/>
          </a:p>
        </p:txBody>
      </p:sp>
      <p:sp>
        <p:nvSpPr>
          <p:cNvPr id="1485517838" name="Прямоугольник 9"/>
          <p:cNvSpPr/>
          <p:nvPr/>
        </p:nvSpPr>
        <p:spPr bwMode="auto">
          <a:xfrm>
            <a:off x="4572000" y="997002"/>
            <a:ext cx="2539216" cy="4286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</a:rPr>
              <a:t>Эффективность</a:t>
            </a:r>
            <a:r>
              <a:rPr lang="ru-RU" sz="1000" b="1" dirty="0"/>
              <a:t> </a:t>
            </a:r>
            <a:r>
              <a:rPr lang="ru-RU" sz="1000" b="1" dirty="0">
                <a:solidFill>
                  <a:schemeClr val="tx1"/>
                </a:solidFill>
              </a:rPr>
              <a:t>по проекту – </a:t>
            </a:r>
            <a:r>
              <a:rPr lang="ru-RU" sz="1000" b="1" dirty="0" smtClean="0">
                <a:solidFill>
                  <a:schemeClr val="tx1"/>
                </a:solidFill>
              </a:rPr>
              <a:t>112%</a:t>
            </a:r>
            <a:endParaRPr dirty="0"/>
          </a:p>
        </p:txBody>
      </p:sp>
      <p:sp>
        <p:nvSpPr>
          <p:cNvPr id="1216216149" name="Прямоугольник 21"/>
          <p:cNvSpPr/>
          <p:nvPr/>
        </p:nvSpPr>
        <p:spPr bwMode="auto">
          <a:xfrm>
            <a:off x="1763688" y="976778"/>
            <a:ext cx="2523744" cy="4286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00" b="1">
                <a:solidFill>
                  <a:schemeClr val="tx1"/>
                </a:solidFill>
              </a:rPr>
              <a:t>Выполнение плана мероприятий составило 100%</a:t>
            </a:r>
            <a:endParaRPr/>
          </a:p>
        </p:txBody>
      </p:sp>
      <p:pic>
        <p:nvPicPr>
          <p:cNvPr id="1941555879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22708" y="395738"/>
            <a:ext cx="283681" cy="338724"/>
          </a:xfrm>
          <a:prstGeom prst="rect">
            <a:avLst/>
          </a:prstGeom>
        </p:spPr>
      </p:pic>
      <p:graphicFrame>
        <p:nvGraphicFramePr>
          <p:cNvPr id="1398948965" name="Таблица 15256470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6964532"/>
              </p:ext>
            </p:extLst>
          </p:nvPr>
        </p:nvGraphicFramePr>
        <p:xfrm>
          <a:off x="334595" y="1634886"/>
          <a:ext cx="8629893" cy="3205806"/>
        </p:xfrm>
        <a:graphic>
          <a:graphicData uri="http://schemas.openxmlformats.org/drawingml/2006/table">
            <a:tbl>
              <a:tblPr firstRow="1" bandRow="1">
                <a:tableStyleId>{DE01ED14-538B-A4C2-5848-33EDD43FD231}</a:tableStyleId>
              </a:tblPr>
              <a:tblGrid>
                <a:gridCol w="2149173"/>
                <a:gridCol w="1584176"/>
                <a:gridCol w="1728192"/>
                <a:gridCol w="1584176"/>
                <a:gridCol w="1584176"/>
              </a:tblGrid>
              <a:tr h="3026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Наименование показателя</a:t>
                      </a: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 smtClean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Текущий</a:t>
                      </a:r>
                      <a:r>
                        <a:rPr lang="ru-RU" sz="1200" b="1" i="0" u="none" strike="noStrike" cap="none" spc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/>
                      </a:r>
                      <a:br>
                        <a:rPr lang="ru-RU" sz="1200" b="1" i="0" u="none" strike="noStrike" cap="none" spc="0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</a:b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 smtClean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Целевой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 smtClean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Фактический</a:t>
                      </a: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i="0" u="none" strike="noStrike" cap="none" spc="0" dirty="0" smtClean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</a:rPr>
                        <a:t>Эффективность</a:t>
                      </a:r>
                    </a:p>
                  </a:txBody>
                  <a:tcPr/>
                </a:tc>
              </a:tr>
              <a:tr h="13393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срока рассмотрения обращения граждан о нарушении Забайкальским фондом капитального ремонта многоквартирных домов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28-30 </a:t>
                      </a:r>
                    </a:p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календ. дней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20-22</a:t>
                      </a:r>
                      <a:b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календ. дней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календ. дней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108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37700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сроков проведения контрольно-надзорных и профилактических мероприятий</a:t>
                      </a:r>
                    </a:p>
                    <a:p>
                      <a:pPr>
                        <a:defRPr/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17-20 </a:t>
                      </a:r>
                      <a:b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раб. дней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10-13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раб.дней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90" marR="6839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8-9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раб.дней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 bwMode="auto">
          <a:xfrm>
            <a:off x="519707" y="773931"/>
            <a:ext cx="4860925" cy="1274081"/>
          </a:xfrm>
        </p:spPr>
        <p:txBody>
          <a:bodyPr/>
          <a:lstStyle/>
          <a:p>
            <a:pPr>
              <a:defRPr/>
            </a:pPr>
            <a:r>
              <a:rPr lang="ru-RU" dirty="0"/>
              <a:t>Спасибо</a:t>
            </a:r>
            <a:endParaRPr dirty="0"/>
          </a:p>
          <a:p>
            <a:pPr>
              <a:defRPr/>
            </a:pPr>
            <a:r>
              <a:rPr lang="ru-RU" dirty="0"/>
              <a:t>за внимание</a:t>
            </a:r>
            <a:endParaRPr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 smtClean="0"/>
              <a:t>03.10.2024</a:t>
            </a:r>
            <a:endParaRPr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 bwMode="auto">
          <a:xfrm>
            <a:off x="539745" y="4084955"/>
            <a:ext cx="4860925" cy="403588"/>
          </a:xfrm>
        </p:spPr>
        <p:txBody>
          <a:bodyPr/>
          <a:lstStyle/>
          <a:p>
            <a:pPr>
              <a:defRPr/>
            </a:pPr>
            <a:r>
              <a:rPr lang="ru-RU" dirty="0">
                <a:latin typeface="Arial"/>
                <a:ea typeface="Arial"/>
                <a:cs typeface="Arial"/>
              </a:rPr>
              <a:t>Тел.: +7 (3022) 28 27 02</a:t>
            </a:r>
            <a:br>
              <a:rPr lang="ru-RU" dirty="0">
                <a:latin typeface="Arial"/>
                <a:ea typeface="Arial"/>
                <a:cs typeface="Arial"/>
              </a:rPr>
            </a:br>
            <a:r>
              <a:rPr lang="ru-RU" sz="1100" b="0" i="0" u="none" strike="noStrike" cap="none" spc="0" dirty="0">
                <a:solidFill>
                  <a:srgbClr val="333333"/>
                </a:solidFill>
                <a:latin typeface="Arial"/>
                <a:ea typeface="Arial"/>
                <a:cs typeface="Arial"/>
              </a:rPr>
              <a:t>E-</a:t>
            </a:r>
            <a:r>
              <a:rPr lang="ru-RU" sz="1100" b="0" i="0" u="none" strike="noStrike" cap="none" spc="0" dirty="0" err="1">
                <a:solidFill>
                  <a:srgbClr val="333333"/>
                </a:solidFill>
                <a:latin typeface="Arial"/>
                <a:ea typeface="Arial"/>
                <a:cs typeface="Arial"/>
              </a:rPr>
              <a:t>mail</a:t>
            </a:r>
            <a:r>
              <a:rPr lang="ru-RU" sz="1100" b="0" i="0" u="none" strike="noStrike" cap="none" spc="0" dirty="0">
                <a:solidFill>
                  <a:srgbClr val="333333"/>
                </a:solidFill>
                <a:latin typeface="Arial"/>
                <a:ea typeface="Arial"/>
                <a:cs typeface="Arial"/>
              </a:rPr>
              <a:t>: </a:t>
            </a:r>
            <a:r>
              <a:rPr lang="en-US" sz="1100" b="0" i="0" u="none" strike="noStrike" cap="none" spc="0" dirty="0">
                <a:solidFill>
                  <a:srgbClr val="333333"/>
                </a:solidFill>
                <a:latin typeface="Arial"/>
                <a:ea typeface="Arial"/>
                <a:cs typeface="Arial"/>
              </a:rPr>
              <a:t>hrustov@gosins.e-zab.ru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 bwMode="auto">
          <a:xfrm>
            <a:off x="519706" y="2337872"/>
            <a:ext cx="4860925" cy="227920"/>
          </a:xfrm>
        </p:spPr>
        <p:txBody>
          <a:bodyPr/>
          <a:lstStyle/>
          <a:p>
            <a:pPr>
              <a:defRPr/>
            </a:pPr>
            <a:r>
              <a:rPr lang="ru-RU" dirty="0" err="1" smtClean="0"/>
              <a:t>Конюкова</a:t>
            </a:r>
            <a:r>
              <a:rPr lang="ru-RU" dirty="0" smtClean="0"/>
              <a:t> Анастасия Викторовна</a:t>
            </a:r>
            <a:endParaRPr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 bwMode="auto">
          <a:xfrm>
            <a:off x="539746" y="2667507"/>
            <a:ext cx="4860925" cy="22792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Заместитель начальника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отдела лицензирования и капитального ремонта</a:t>
            </a:r>
            <a:endParaRPr dirty="0"/>
          </a:p>
        </p:txBody>
      </p:sp>
      <p:sp>
        <p:nvSpPr>
          <p:cNvPr id="9" name="Текст 5"/>
          <p:cNvSpPr txBox="1">
            <a:spLocks/>
          </p:cNvSpPr>
          <p:nvPr/>
        </p:nvSpPr>
        <p:spPr bwMode="auto">
          <a:xfrm>
            <a:off x="539740" y="3436792"/>
            <a:ext cx="4860925" cy="7854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>
              <a:lnSpc>
                <a:spcPct val="100000"/>
              </a:lnSpc>
              <a:spcBef>
                <a:spcPts val="0"/>
              </a:spcBef>
              <a:buFont typeface="Arial"/>
              <a:buNone/>
              <a:defRPr sz="1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100" dirty="0"/>
              <a:t>Презентацию подготовил: </a:t>
            </a:r>
            <a:br>
              <a:rPr lang="ru-RU" sz="1100" dirty="0"/>
            </a:br>
            <a:r>
              <a:rPr lang="ru-RU" sz="1100" b="1" dirty="0"/>
              <a:t>Хрустов Ярослав Андреевич</a:t>
            </a:r>
          </a:p>
          <a:p>
            <a:pPr>
              <a:defRPr/>
            </a:pPr>
            <a:r>
              <a:rPr lang="ru-RU" sz="1100" dirty="0" smtClean="0"/>
              <a:t>Главный государственный инспектор</a:t>
            </a:r>
            <a:br>
              <a:rPr lang="ru-RU" sz="1100" dirty="0" smtClean="0"/>
            </a:br>
            <a:r>
              <a:rPr lang="ru-RU" sz="1100" dirty="0" smtClean="0"/>
              <a:t>отдела лицензирования и капитального ремонта</a:t>
            </a:r>
            <a:endParaRPr lang="ru-RU" sz="1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Организационно-распорядительные документы</a:t>
            </a:r>
            <a:endParaRPr lang="ru-RU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pic>
        <p:nvPicPr>
          <p:cNvPr id="2037459433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9511" y="917946"/>
            <a:ext cx="2582795" cy="3829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38690185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059831" y="917946"/>
            <a:ext cx="2844309" cy="3829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60943430" name="Рисунок 116094342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16674" y="761999"/>
            <a:ext cx="30528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Команда проекта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96281" y="370560"/>
            <a:ext cx="283682" cy="338725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538239" y="917947"/>
            <a:ext cx="7597751" cy="3884593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Руководитель проекта: </a:t>
            </a:r>
            <a:br>
              <a:rPr lang="ru-RU" sz="1600" dirty="0" smtClean="0"/>
            </a:br>
            <a:r>
              <a:rPr lang="ru-RU" sz="1600" dirty="0" smtClean="0"/>
              <a:t>- начальник отдела лицензирования и капитального ремонта Маргарита Владимировна </a:t>
            </a:r>
            <a:r>
              <a:rPr lang="ru-RU" sz="1600" dirty="0" err="1" smtClean="0"/>
              <a:t>Прокушева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Команда проекта: </a:t>
            </a:r>
            <a:br>
              <a:rPr lang="ru-RU" sz="1600" dirty="0" smtClean="0"/>
            </a:br>
            <a:r>
              <a:rPr lang="ru-RU" sz="1600" dirty="0" smtClean="0"/>
              <a:t>- заместитель начальника отдела лицензирования и капитального ремонта Анастасия Викторовна </a:t>
            </a:r>
            <a:r>
              <a:rPr lang="ru-RU" sz="1600" dirty="0" err="1" smtClean="0"/>
              <a:t>Конюкова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- главный государственный инспектор отдела лицензирования и капитального ремонта Анна Сергеевна Левчук</a:t>
            </a:r>
            <a:br>
              <a:rPr lang="ru-RU" sz="1600" dirty="0" smtClean="0"/>
            </a:br>
            <a:r>
              <a:rPr lang="ru-RU" sz="1600" dirty="0" smtClean="0"/>
              <a:t>- главный государственный инспектор  отдела лицензирования и капитального ремонта Ярослав Андреевич Хрустов</a:t>
            </a:r>
            <a:br>
              <a:rPr lang="ru-RU" sz="1600" dirty="0" smtClean="0"/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Паспорт проекта 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83029" y="363933"/>
            <a:ext cx="283682" cy="338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1560" y="702658"/>
            <a:ext cx="7318855" cy="4145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2400">
                <a:latin typeface="+mn-lt"/>
                <a:cs typeface="Times New Roman"/>
              </a:rPr>
              <a:t>Текущая карта процесса</a:t>
            </a:r>
            <a:endParaRPr lang="ru-RU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10142" y="357308"/>
            <a:ext cx="283682" cy="338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639"/>
            <a:ext cx="9144000" cy="2470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 bwMode="auto">
          <a:xfrm>
            <a:off x="539749" y="761999"/>
            <a:ext cx="8118382" cy="4255886"/>
          </a:xfrm>
        </p:spPr>
        <p:txBody>
          <a:bodyPr vertOverflow="overflow" horzOverflow="clip" vert="horz" wrap="square" lIns="0" tIns="0" rIns="0" bIns="0" numCol="1" spcCol="0" rtlCol="0" fromWordArt="0" anchor="ctr" anchorCtr="0" forceAA="0" compatLnSpc="0"/>
          <a:lstStyle/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Нестабильная работа сайта ЗФКР, неактуальные данные на сайте ЗФКР.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Потери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времени, связанные с подготовкой, согласованием и подписанием документов.</a:t>
            </a:r>
            <a:endParaRPr lang="ru-RU"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 Длительный срок получения ответа на запрос, наличие несоответствия сведений, представленных ЗФКР, сведениям, имеющимся в распоряжении Инспекции .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 Сложность поиска ответственного исполнителя со стороны ЗФКР.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5.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Длительное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ожидание ответа от ЗФКР в ходе проведения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КНМ.</a:t>
            </a:r>
            <a:endParaRPr lang="ru-RU"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6. Отсутствие у инспекторов полномочий по подписанию документов усиленной ЭЦП в системе СЭД-Дело.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7. Отсутствие свободных транспортных средств.</a:t>
            </a:r>
          </a:p>
          <a:p>
            <a:pPr algn="just">
              <a:lnSpc>
                <a:spcPct val="107000"/>
              </a:lnSpc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8.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Длительный срок подготовки документов, имеющих отношение к проверочным мероприятиям (актов проверок, предписаний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т.д.)</a:t>
            </a:r>
          </a:p>
          <a:p>
            <a:pPr algn="just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Текущие проблемы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23394" y="423275"/>
            <a:ext cx="283682" cy="338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513716" y="333510"/>
            <a:ext cx="5642441" cy="458184"/>
          </a:xfrm>
        </p:spPr>
        <p:txBody>
          <a:bodyPr/>
          <a:lstStyle/>
          <a:p>
            <a:pPr>
              <a:defRPr/>
            </a:pPr>
            <a:r>
              <a:rPr lang="ru-RU">
                <a:latin typeface="+mj-lt"/>
                <a:cs typeface="Times New Roman"/>
              </a:rPr>
              <a:t>Идеальная карта процесса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02907" y="393239"/>
            <a:ext cx="283682" cy="338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947"/>
            <a:ext cx="9144000" cy="4084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78717" y="332501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>
              <a:defRPr/>
            </a:pPr>
            <a:r>
              <a:rPr lang="ru-RU" sz="2000" b="1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/>
              </a:rPr>
              <a:t>Выявление коренных причин методом «5 Почему?»</a:t>
            </a: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445182" y="693864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>
                <a:ln w="0"/>
                <a:solidFill>
                  <a:srgbClr val="FF0000"/>
                </a:solidFill>
                <a:latin typeface="Times New Roman"/>
                <a:cs typeface="Times New Roman"/>
              </a:rPr>
              <a:t>Проблема</a:t>
            </a:r>
            <a:endParaRPr/>
          </a:p>
        </p:txBody>
      </p:sp>
      <p:sp>
        <p:nvSpPr>
          <p:cNvPr id="9" name="Прямоугольник: скругленные углы 8"/>
          <p:cNvSpPr/>
          <p:nvPr/>
        </p:nvSpPr>
        <p:spPr bwMode="auto">
          <a:xfrm>
            <a:off x="252662" y="931661"/>
            <a:ext cx="8457499" cy="398481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050" b="1">
                <a:solidFill>
                  <a:schemeClr val="tx1"/>
                </a:solidFill>
                <a:latin typeface="Times New Roman"/>
                <a:cs typeface="Times New Roman"/>
              </a:rPr>
              <a:t>Длительный срок проведения контрольно-надзорных и профилактических мероприятий в отношении ЗФКР</a:t>
            </a:r>
          </a:p>
        </p:txBody>
      </p:sp>
      <p:sp>
        <p:nvSpPr>
          <p:cNvPr id="13" name="Стрелка: вниз 12"/>
          <p:cNvSpPr/>
          <p:nvPr/>
        </p:nvSpPr>
        <p:spPr bwMode="auto">
          <a:xfrm>
            <a:off x="413215" y="1386216"/>
            <a:ext cx="2099667" cy="4389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b="1">
                <a:solidFill>
                  <a:srgbClr val="0070C0"/>
                </a:solidFill>
                <a:latin typeface="Times New Roman"/>
                <a:cs typeface="Times New Roman"/>
              </a:rPr>
              <a:t>Почему?</a:t>
            </a:r>
            <a:endParaRPr/>
          </a:p>
        </p:txBody>
      </p:sp>
      <p:sp>
        <p:nvSpPr>
          <p:cNvPr id="14" name="Стрелка: вниз 13"/>
          <p:cNvSpPr/>
          <p:nvPr/>
        </p:nvSpPr>
        <p:spPr bwMode="auto">
          <a:xfrm>
            <a:off x="6610493" y="1386216"/>
            <a:ext cx="2099667" cy="4389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800" b="1">
                <a:solidFill>
                  <a:srgbClr val="0070C0"/>
                </a:solidFill>
                <a:latin typeface="Times New Roman"/>
                <a:cs typeface="Times New Roman"/>
              </a:rPr>
              <a:t>Почему</a:t>
            </a:r>
            <a:r>
              <a:rPr lang="ru-RU" sz="1400" b="1">
                <a:solidFill>
                  <a:srgbClr val="0070C0"/>
                </a:solidFill>
                <a:latin typeface="Times New Roman"/>
                <a:cs typeface="Times New Roman"/>
              </a:rPr>
              <a:t>?</a:t>
            </a:r>
            <a:endParaRPr/>
          </a:p>
        </p:txBody>
      </p:sp>
      <p:sp>
        <p:nvSpPr>
          <p:cNvPr id="16" name="Стрелка: вниз 15"/>
          <p:cNvSpPr/>
          <p:nvPr/>
        </p:nvSpPr>
        <p:spPr bwMode="auto">
          <a:xfrm>
            <a:off x="3614688" y="1386216"/>
            <a:ext cx="2099667" cy="4389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b="1">
                <a:solidFill>
                  <a:srgbClr val="0070C0"/>
                </a:solidFill>
                <a:latin typeface="Times New Roman"/>
                <a:cs typeface="Times New Roman"/>
              </a:rPr>
              <a:t>Почему?</a:t>
            </a:r>
            <a:endParaRPr/>
          </a:p>
        </p:txBody>
      </p:sp>
      <p:sp>
        <p:nvSpPr>
          <p:cNvPr id="17" name="Прямоугольник: скругленные углы 16"/>
          <p:cNvSpPr/>
          <p:nvPr/>
        </p:nvSpPr>
        <p:spPr bwMode="auto">
          <a:xfrm>
            <a:off x="67365" y="1946892"/>
            <a:ext cx="2791369" cy="56610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>
                <a:solidFill>
                  <a:schemeClr val="tx1"/>
                </a:solidFill>
                <a:latin typeface="Times New Roman"/>
                <a:cs typeface="Times New Roman"/>
              </a:rPr>
              <a:t>Длительный срок </a:t>
            </a:r>
            <a:br>
              <a:rPr lang="ru-RU" sz="1200" b="1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1200" b="1">
                <a:solidFill>
                  <a:schemeClr val="tx1"/>
                </a:solidFill>
                <a:latin typeface="Times New Roman"/>
                <a:cs typeface="Times New Roman"/>
              </a:rPr>
              <a:t>получения информации и документов от ЗФКР</a:t>
            </a:r>
          </a:p>
        </p:txBody>
      </p:sp>
      <p:sp>
        <p:nvSpPr>
          <p:cNvPr id="20" name="Прямоугольник: скругленные углы 19"/>
          <p:cNvSpPr/>
          <p:nvPr/>
        </p:nvSpPr>
        <p:spPr bwMode="auto">
          <a:xfrm>
            <a:off x="6475822" y="1946892"/>
            <a:ext cx="2544017" cy="55375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>
                <a:solidFill>
                  <a:schemeClr val="tx1"/>
                </a:solidFill>
                <a:latin typeface="Times New Roman"/>
                <a:cs typeface="Times New Roman"/>
              </a:rPr>
              <a:t>Длительный срок согласования и подписания документов</a:t>
            </a:r>
          </a:p>
        </p:txBody>
      </p:sp>
      <p:sp>
        <p:nvSpPr>
          <p:cNvPr id="32" name="Прямоугольник: скругленные углы 31"/>
          <p:cNvSpPr/>
          <p:nvPr/>
        </p:nvSpPr>
        <p:spPr bwMode="auto">
          <a:xfrm>
            <a:off x="345478" y="3025931"/>
            <a:ext cx="2318308" cy="1027794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/>
                <a:cs typeface="Times New Roman"/>
              </a:rPr>
              <a:t>Использование деловой переписки в качестве единственного способа обмена документами и информацией</a:t>
            </a:r>
            <a:endParaRPr sz="12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4" name="Прямоугольник: скругленные углы 33"/>
          <p:cNvSpPr/>
          <p:nvPr/>
        </p:nvSpPr>
        <p:spPr bwMode="auto">
          <a:xfrm>
            <a:off x="6475822" y="2828316"/>
            <a:ext cx="2544017" cy="39522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/>
                <a:cs typeface="Times New Roman"/>
              </a:rPr>
              <a:t>Подготовка документов на бумажном носителе</a:t>
            </a: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6770133" y="2513001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>
                <a:ln w="0"/>
                <a:solidFill>
                  <a:srgbClr val="00B050"/>
                </a:solidFill>
                <a:latin typeface="Times New Roman"/>
                <a:cs typeface="Times New Roman"/>
              </a:rPr>
              <a:t>Коренная причина</a:t>
            </a:r>
            <a:endParaRPr/>
          </a:p>
        </p:txBody>
      </p:sp>
      <p:sp>
        <p:nvSpPr>
          <p:cNvPr id="1309510109" name="Прямоугольник 45"/>
          <p:cNvSpPr/>
          <p:nvPr/>
        </p:nvSpPr>
        <p:spPr bwMode="auto">
          <a:xfrm>
            <a:off x="413215" y="2638758"/>
            <a:ext cx="2099702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>
                <a:ln w="0"/>
                <a:solidFill>
                  <a:srgbClr val="00B050"/>
                </a:solidFill>
                <a:latin typeface="Times New Roman"/>
                <a:cs typeface="Times New Roman"/>
              </a:rPr>
              <a:t>Коренная причина</a:t>
            </a:r>
            <a:endParaRPr/>
          </a:p>
        </p:txBody>
      </p:sp>
      <p:sp>
        <p:nvSpPr>
          <p:cNvPr id="210145221" name="Стрелка: вниз 13"/>
          <p:cNvSpPr/>
          <p:nvPr/>
        </p:nvSpPr>
        <p:spPr bwMode="auto">
          <a:xfrm>
            <a:off x="3666780" y="2735266"/>
            <a:ext cx="2099666" cy="43898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2">
              <a:defRPr/>
            </a:pPr>
            <a:r>
              <a:rPr lang="ru-RU" sz="1800" b="1" dirty="0">
                <a:solidFill>
                  <a:srgbClr val="0070C0"/>
                </a:solidFill>
                <a:latin typeface="Times New Roman"/>
                <a:cs typeface="Times New Roman"/>
              </a:rPr>
              <a:t>Почему</a:t>
            </a:r>
            <a:r>
              <a:rPr lang="ru-RU" sz="1400" b="1" dirty="0">
                <a:solidFill>
                  <a:srgbClr val="0070C0"/>
                </a:solidFill>
                <a:latin typeface="Times New Roman"/>
                <a:cs typeface="Times New Roman"/>
              </a:rPr>
              <a:t>?</a:t>
            </a:r>
            <a:endParaRPr dirty="0"/>
          </a:p>
        </p:txBody>
      </p:sp>
      <p:sp>
        <p:nvSpPr>
          <p:cNvPr id="704018757" name="Прямоугольник: скругленные углы 33"/>
          <p:cNvSpPr/>
          <p:nvPr/>
        </p:nvSpPr>
        <p:spPr bwMode="auto">
          <a:xfrm>
            <a:off x="2944437" y="4300799"/>
            <a:ext cx="3388006" cy="766576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/>
                <a:cs typeface="Times New Roman"/>
              </a:rPr>
              <a:t>Большой объем НПА, содержащих требования к качеству проводимых работ по капитальному ремонту</a:t>
            </a:r>
          </a:p>
        </p:txBody>
      </p:sp>
      <p:sp>
        <p:nvSpPr>
          <p:cNvPr id="799680369" name="Прямоугольник 45"/>
          <p:cNvSpPr/>
          <p:nvPr/>
        </p:nvSpPr>
        <p:spPr bwMode="auto">
          <a:xfrm>
            <a:off x="3667047" y="4053726"/>
            <a:ext cx="2099702" cy="25151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>
              <a:defRPr/>
            </a:pPr>
            <a:r>
              <a:rPr lang="ru-RU" sz="1200" b="1" dirty="0">
                <a:ln w="0"/>
                <a:solidFill>
                  <a:srgbClr val="00B050"/>
                </a:solidFill>
                <a:latin typeface="Times New Roman"/>
                <a:cs typeface="Times New Roman"/>
              </a:rPr>
              <a:t>Коренная причина</a:t>
            </a:r>
            <a:endParaRPr dirty="0"/>
          </a:p>
        </p:txBody>
      </p:sp>
      <p:sp>
        <p:nvSpPr>
          <p:cNvPr id="19" name="Прямоугольник: скругленные углы 40"/>
          <p:cNvSpPr/>
          <p:nvPr/>
        </p:nvSpPr>
        <p:spPr bwMode="auto">
          <a:xfrm>
            <a:off x="2996599" y="3217401"/>
            <a:ext cx="3335844" cy="77937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/>
                <a:cs typeface="Times New Roman"/>
              </a:rPr>
              <a:t>Длительный анализ представленных документов, установление соответствия выполненных работ проектной документации, а также требованиям законодательства</a:t>
            </a:r>
          </a:p>
        </p:txBody>
      </p:sp>
      <p:sp>
        <p:nvSpPr>
          <p:cNvPr id="21" name="Прямоугольник: скругленные углы 40"/>
          <p:cNvSpPr/>
          <p:nvPr/>
        </p:nvSpPr>
        <p:spPr bwMode="auto">
          <a:xfrm>
            <a:off x="2996599" y="1829012"/>
            <a:ext cx="3335844" cy="77937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/>
                <a:cs typeface="Times New Roman"/>
              </a:rPr>
              <a:t>Длительный срок подготовки документов, имеющих отношение к проверочным мероприятиям (актов проверок, предписаний </a:t>
            </a:r>
            <a:r>
              <a:rPr lang="ru-RU" sz="11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11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и </a:t>
            </a:r>
            <a:r>
              <a:rPr lang="ru-RU" sz="1100" b="1" dirty="0">
                <a:solidFill>
                  <a:schemeClr val="tx1"/>
                </a:solidFill>
                <a:latin typeface="Times New Roman"/>
                <a:cs typeface="Times New Roman"/>
              </a:rPr>
              <a:t>т.д.)</a:t>
            </a:r>
          </a:p>
        </p:txBody>
      </p:sp>
    </p:spTree>
    <p:extLst>
      <p:ext uri="{BB962C8B-B14F-4D97-AF65-F5344CB8AC3E}">
        <p14:creationId xmlns:p14="http://schemas.microsoft.com/office/powerpoint/2010/main" val="13179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</TotalTime>
  <Words>929</Words>
  <Application>Microsoft Office PowerPoint</Application>
  <DocSecurity>0</DocSecurity>
  <PresentationFormat>Произвольный</PresentationFormat>
  <Paragraphs>248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Заключительный слайд</vt:lpstr>
      <vt:lpstr>Государственная инспекция Забайкальского края</vt:lpstr>
      <vt:lpstr>«Оптимизация процесса осуществления государственного контроля (надзора) за деятельностью Забайкальского фонда капитального ремонта многоквартирных домов»</vt:lpstr>
      <vt:lpstr>Организационно-распорядительные документы</vt:lpstr>
      <vt:lpstr>Команда проекта</vt:lpstr>
      <vt:lpstr>Паспорт проекта </vt:lpstr>
      <vt:lpstr>Текущая карта процесса</vt:lpstr>
      <vt:lpstr>Текущие проблемы</vt:lpstr>
      <vt:lpstr>Идеальная карта процесса</vt:lpstr>
      <vt:lpstr>Презентация PowerPoint</vt:lpstr>
      <vt:lpstr>Пирамида проблем</vt:lpstr>
      <vt:lpstr>Презентация PowerPoint</vt:lpstr>
      <vt:lpstr>Презентация PowerPoint</vt:lpstr>
      <vt:lpstr>Целевая карта процесса</vt:lpstr>
      <vt:lpstr>План мероприятий по реализации проекта </vt:lpstr>
      <vt:lpstr>Реализация мероприятий</vt:lpstr>
      <vt:lpstr>Реализация плана мероприятий</vt:lpstr>
      <vt:lpstr>Реализация плана мероприятий</vt:lpstr>
      <vt:lpstr>Реализация плана мероприятий</vt:lpstr>
      <vt:lpstr>Реализация плана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subject/>
  <dc:creator>Сычев А.В.</dc:creator>
  <cp:keywords/>
  <dc:description/>
  <cp:lastModifiedBy>Хрустов Ярослав Андреевич</cp:lastModifiedBy>
  <cp:revision>243</cp:revision>
  <cp:lastPrinted>2024-10-02T05:07:19Z</cp:lastPrinted>
  <dcterms:modified xsi:type="dcterms:W3CDTF">2024-10-02T06:09:06Z</dcterms:modified>
  <cp:category/>
  <dc:identifier/>
  <cp:contentStatus/>
  <dc:language/>
  <cp:version/>
</cp:coreProperties>
</file>