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2" r:id="rId3"/>
    <p:sldMasterId id="2147483655" r:id="rId4"/>
  </p:sldMasterIdLst>
  <p:notesMasterIdLst>
    <p:notesMasterId r:id="rId26"/>
  </p:notesMasterIdLst>
  <p:sldIdLst>
    <p:sldId id="256" r:id="rId5"/>
    <p:sldId id="257" r:id="rId6"/>
    <p:sldId id="258" r:id="rId7"/>
    <p:sldId id="277" r:id="rId8"/>
    <p:sldId id="259" r:id="rId9"/>
    <p:sldId id="260" r:id="rId10"/>
    <p:sldId id="261" r:id="rId11"/>
    <p:sldId id="262" r:id="rId12"/>
    <p:sldId id="263" r:id="rId13"/>
    <p:sldId id="270" r:id="rId14"/>
    <p:sldId id="265" r:id="rId15"/>
    <p:sldId id="269" r:id="rId16"/>
    <p:sldId id="271" r:id="rId17"/>
    <p:sldId id="267" r:id="rId18"/>
    <p:sldId id="272" r:id="rId19"/>
    <p:sldId id="273" r:id="rId20"/>
    <p:sldId id="274" r:id="rId21"/>
    <p:sldId id="279" r:id="rId22"/>
    <p:sldId id="278" r:id="rId23"/>
    <p:sldId id="276" r:id="rId24"/>
    <p:sldId id="268" r:id="rId25"/>
  </p:sldIdLst>
  <p:sldSz cx="9144000" cy="5148263"/>
  <p:notesSz cx="9926638" cy="6797675"/>
  <p:defaultTextStyle>
    <a:defPPr lvl="0">
      <a:defRPr lang="ru-RU"/>
    </a:defPPr>
    <a:lvl1pPr marL="0" lv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62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39569"/>
          </a:xfrm>
          <a:prstGeom prst="rect">
            <a:avLst/>
          </a:prstGeom>
        </p:spPr>
        <p:txBody>
          <a:bodyPr vert="horz" lIns="106994" tIns="53497" rIns="106994" bIns="53497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1"/>
            <a:ext cx="4301543" cy="339569"/>
          </a:xfrm>
          <a:prstGeom prst="rect">
            <a:avLst/>
          </a:prstGeom>
        </p:spPr>
        <p:txBody>
          <a:bodyPr vert="horz" lIns="106994" tIns="53497" rIns="106994" bIns="53497" rtlCol="0"/>
          <a:lstStyle>
            <a:lvl1pPr algn="r">
              <a:defRPr sz="1400"/>
            </a:lvl1pPr>
          </a:lstStyle>
          <a:p>
            <a:fld id="{C70DBD1B-A33E-41C9-ABFB-EF64134AE54F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09588"/>
            <a:ext cx="452278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6994" tIns="53497" rIns="106994" bIns="5349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004"/>
            <a:ext cx="7941310" cy="3060316"/>
          </a:xfrm>
          <a:prstGeom prst="rect">
            <a:avLst/>
          </a:prstGeom>
        </p:spPr>
        <p:txBody>
          <a:bodyPr vert="horz" lIns="106994" tIns="53497" rIns="106994" bIns="5349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010"/>
            <a:ext cx="4301543" cy="339569"/>
          </a:xfrm>
          <a:prstGeom prst="rect">
            <a:avLst/>
          </a:prstGeom>
        </p:spPr>
        <p:txBody>
          <a:bodyPr vert="horz" lIns="106994" tIns="53497" rIns="106994" bIns="53497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010"/>
            <a:ext cx="4301543" cy="339569"/>
          </a:xfrm>
          <a:prstGeom prst="rect">
            <a:avLst/>
          </a:prstGeom>
        </p:spPr>
        <p:txBody>
          <a:bodyPr vert="horz" lIns="106994" tIns="53497" rIns="106994" bIns="53497" rtlCol="0" anchor="b"/>
          <a:lstStyle>
            <a:lvl1pPr algn="r">
              <a:defRPr sz="1400"/>
            </a:lvl1pPr>
          </a:lstStyle>
          <a:p>
            <a:fld id="{1E1DF2D0-7416-4843-9DE1-BBE97F5DC4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31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12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DF2D0-7416-4843-9DE1-BBE97F5DC4B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17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Наименование мероприятия </a:t>
            </a:r>
            <a:r>
              <a:rPr lang="en-US">
                <a:latin typeface="Arial"/>
                <a:cs typeface="Arial"/>
              </a:rPr>
              <a:t>/</a:t>
            </a:r>
            <a:r>
              <a:rPr lang="ru-RU">
                <a:latin typeface="Arial"/>
                <a:cs typeface="Arial"/>
              </a:rPr>
              <a:t> название площадки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ФИО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еребиво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>
              <a:defRPr/>
            </a:pPr>
            <a:r>
              <a:rPr lang="ru-RU"/>
              <a:t>Перебивочный слайд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Нумерация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pPr algn="r">
                <a:defRPr/>
              </a:p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2DB00539-76DD-4291-9C68-45997AB8432E}" type="datetimeFigureOut">
              <a:rPr lang="ru-RU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1DB53087-2C50-47AC-ACD0-434C56EF5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ключите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1476375"/>
            <a:ext cx="4860925" cy="1274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Основная информация</a:t>
            </a:r>
            <a:endParaRPr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ФИО</a:t>
            </a:r>
            <a:endParaRPr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9750" y="3311524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/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</p:spPr>
      </p:pic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7352" y="425269"/>
            <a:ext cx="2344312" cy="825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073244" y="359203"/>
            <a:ext cx="926594" cy="326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7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  <a:latin typeface="Arial"/>
                <a:cs typeface="Arial"/>
              </a:rPr>
              <a:t>Государственная инспекция Забайкальского края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>
                <a:latin typeface="Arial"/>
                <a:cs typeface="Arial"/>
              </a:rPr>
              <a:t>Итоговая защита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rgbClr val="FF0000"/>
                </a:solidFill>
                <a:latin typeface="Arial"/>
                <a:cs typeface="Arial"/>
              </a:rPr>
              <a:t>Дашибалов Баясхалан Александрович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  <a:latin typeface="Arial"/>
                <a:cs typeface="Arial"/>
              </a:rPr>
              <a:t>Начальник Государственной инспекции Забайкальского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3640" y="424070"/>
            <a:ext cx="707934" cy="841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597352" cy="579451"/>
          </a:xfrm>
        </p:spPr>
        <p:txBody>
          <a:bodyPr/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целевого процесса запроса пояснений у контролируемых лиц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635" t="19984" r="38713" b="40438"/>
          <a:stretch/>
        </p:blipFill>
        <p:spPr>
          <a:xfrm>
            <a:off x="971600" y="1854051"/>
            <a:ext cx="6946200" cy="2592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676" y="2934171"/>
            <a:ext cx="30482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3171" y="373946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n-lt"/>
              </a:rPr>
              <a:t>Пирамида проблем</a:t>
            </a:r>
            <a:endParaRPr/>
          </a:p>
        </p:txBody>
      </p:sp>
      <p:grpSp>
        <p:nvGrpSpPr>
          <p:cNvPr id="6" name="Схема 5"/>
          <p:cNvGrpSpPr/>
          <p:nvPr/>
        </p:nvGrpSpPr>
        <p:grpSpPr bwMode="auto">
          <a:xfrm>
            <a:off x="1170543" y="1126701"/>
            <a:ext cx="5590960" cy="3720451"/>
            <a:chOff x="1214955" y="898208"/>
            <a:chExt cx="5590960" cy="3720451"/>
          </a:xfrm>
        </p:grpSpPr>
        <p:sp>
          <p:nvSpPr>
            <p:cNvPr id="2" name="Равнобедренный треугольник 4294967295"/>
            <p:cNvSpPr/>
            <p:nvPr/>
          </p:nvSpPr>
          <p:spPr bwMode="auto">
            <a:xfrm>
              <a:off x="1214955" y="898208"/>
              <a:ext cx="4640072" cy="3720451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294967295"/>
            <p:cNvSpPr/>
            <p:nvPr/>
          </p:nvSpPr>
          <p:spPr bwMode="auto">
            <a:xfrm>
              <a:off x="4346096" y="1101224"/>
              <a:ext cx="2418293" cy="8807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Федеральный уровень</a:t>
              </a:r>
              <a:endParaRPr/>
            </a:p>
          </p:txBody>
        </p:sp>
        <p:sp>
          <p:nvSpPr>
            <p:cNvPr id="5" name="Скругленный прямоугольник 4294967295"/>
            <p:cNvSpPr/>
            <p:nvPr/>
          </p:nvSpPr>
          <p:spPr bwMode="auto">
            <a:xfrm>
              <a:off x="4357234" y="2209907"/>
              <a:ext cx="2418293" cy="8807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Региональный уровень</a:t>
              </a:r>
              <a:endParaRPr/>
            </a:p>
          </p:txBody>
        </p:sp>
        <p:sp>
          <p:nvSpPr>
            <p:cNvPr id="20" name="Скругленный прямоугольник 4294967295"/>
            <p:cNvSpPr/>
            <p:nvPr/>
          </p:nvSpPr>
          <p:spPr bwMode="auto">
            <a:xfrm>
              <a:off x="4387622" y="3261524"/>
              <a:ext cx="2418293" cy="8807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Уровень организации</a:t>
              </a:r>
              <a:endParaRPr/>
            </a:p>
          </p:txBody>
        </p:sp>
      </p:grp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2004060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 bwMode="auto">
          <a:xfrm>
            <a:off x="3528630" y="4159729"/>
            <a:ext cx="487939" cy="42197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1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 bwMode="auto">
          <a:xfrm>
            <a:off x="3794686" y="3688149"/>
            <a:ext cx="443765" cy="41354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2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 bwMode="auto">
          <a:xfrm>
            <a:off x="2329102" y="4242759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3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2" name="Пятно 1 11"/>
          <p:cNvSpPr/>
          <p:nvPr/>
        </p:nvSpPr>
        <p:spPr bwMode="auto">
          <a:xfrm>
            <a:off x="1770247" y="4033006"/>
            <a:ext cx="486975" cy="44463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4</a:t>
            </a:r>
            <a:endParaRPr lang="ru-RU" sz="1800" b="1" i="0" u="none" strike="noStrike" cap="none" spc="0" dirty="0">
              <a:ln>
                <a:noFill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4" name="Пятно 1 13"/>
          <p:cNvSpPr/>
          <p:nvPr/>
        </p:nvSpPr>
        <p:spPr bwMode="auto">
          <a:xfrm>
            <a:off x="2984063" y="3575684"/>
            <a:ext cx="631390" cy="614339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chemeClr val="tx1"/>
                </a:solidFill>
                <a:ea typeface="+mn-ea"/>
                <a:cs typeface="+mn-cs"/>
              </a:rPr>
              <a:t>5</a:t>
            </a:r>
            <a:endParaRPr/>
          </a:p>
        </p:txBody>
      </p:sp>
      <p:sp>
        <p:nvSpPr>
          <p:cNvPr id="15" name="Пятно 1 14"/>
          <p:cNvSpPr/>
          <p:nvPr/>
        </p:nvSpPr>
        <p:spPr bwMode="auto">
          <a:xfrm>
            <a:off x="3104448" y="2613353"/>
            <a:ext cx="656320" cy="6104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6</a:t>
            </a:r>
            <a:endParaRPr lang="ru-RU" sz="1400" b="1" i="0" u="none" strike="noStrike" cap="none" spc="0" dirty="0">
              <a:ln>
                <a:noFill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1783" y="324715"/>
            <a:ext cx="319073" cy="379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</a:t>
            </a:r>
            <a:r>
              <a:rPr lang="ru-RU" sz="2300" dirty="0" smtClean="0">
                <a:solidFill>
                  <a:schemeClr val="bg2">
                    <a:lumMod val="25000"/>
                  </a:schemeClr>
                </a:solidFill>
              </a:rPr>
              <a:t>действий</a:t>
            </a:r>
            <a:endParaRPr lang="ru-RU" sz="23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1071538" y="788181"/>
            <a:ext cx="7227285" cy="540560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FontTx/>
              <a:buNone/>
            </a:pPr>
            <a:r>
              <a:rPr lang="ru-RU" sz="2000" kern="0" dirty="0">
                <a:solidFill>
                  <a:prstClr val="black"/>
                </a:solidFill>
              </a:rPr>
              <a:t>Как мы хотим повлиять на выявленные при картировании текущего состояния проблемы в рамках текущего проекта? </a:t>
            </a:r>
            <a:endParaRPr lang="ru-RU" kern="0" dirty="0">
              <a:solidFill>
                <a:srgbClr val="414142"/>
              </a:solidFill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86099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38333" y="327568"/>
            <a:ext cx="319073" cy="37943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919108"/>
              </p:ext>
            </p:extLst>
          </p:nvPr>
        </p:nvGraphicFramePr>
        <p:xfrm>
          <a:off x="558818" y="1566019"/>
          <a:ext cx="821899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798"/>
                <a:gridCol w="1643798"/>
                <a:gridCol w="1643798"/>
                <a:gridCol w="1643798"/>
                <a:gridCol w="164379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Проблема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Решить полностью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Решить частично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Решение не планируется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Другое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Перебои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техническим оборудованием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времени на поиск почтового адреса контролируемого лица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времени на перемещение из кабинета в кабинет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денежных средств на конверты и марки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Брак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Неполучение почтовых отправлений контролируемыми лицами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386" y="2154669"/>
            <a:ext cx="347502" cy="2621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800" y="2652260"/>
            <a:ext cx="347502" cy="262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800" y="3194282"/>
            <a:ext cx="347502" cy="262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272" y="3713316"/>
            <a:ext cx="347502" cy="262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272" y="4230315"/>
            <a:ext cx="347502" cy="262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272" y="4733878"/>
            <a:ext cx="34750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94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9" y="269875"/>
            <a:ext cx="47525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Анализ проблем</a:t>
            </a:r>
          </a:p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Вклад в цель: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685455"/>
              </p:ext>
            </p:extLst>
          </p:nvPr>
        </p:nvGraphicFramePr>
        <p:xfrm>
          <a:off x="1043608" y="1115803"/>
          <a:ext cx="7200799" cy="3443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91"/>
                <a:gridCol w="2041398"/>
                <a:gridCol w="1565759"/>
                <a:gridCol w="1728191"/>
                <a:gridCol w="1440160"/>
              </a:tblGrid>
              <a:tr h="37820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№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Проблема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Коренная причина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Предлагаемое решение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Вклад в достижение цели</a:t>
                      </a:r>
                      <a:endParaRPr lang="ru-RU" sz="800" dirty="0"/>
                    </a:p>
                  </a:txBody>
                  <a:tcPr/>
                </a:tc>
              </a:tr>
              <a:tr h="41336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Перебои</a:t>
                      </a:r>
                      <a:r>
                        <a:rPr lang="ru-RU" sz="800" baseline="0" dirty="0" smtClean="0"/>
                        <a:t> с техническим оборудованием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Перебои в работе офисной техники,</a:t>
                      </a:r>
                      <a:r>
                        <a:rPr lang="ru-RU" sz="800" baseline="0" dirty="0" smtClean="0"/>
                        <a:t> отсутствие интернета, отсутствие электроснабжения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</a:tr>
              <a:tr h="41336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Затраты времени на поиск почтового</a:t>
                      </a:r>
                      <a:r>
                        <a:rPr lang="ru-RU" sz="800" baseline="0" dirty="0" smtClean="0"/>
                        <a:t> адреса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aseline="0" dirty="0" smtClean="0"/>
                        <a:t>Отсутствие единого реестра адресов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Создать единый реестр адресов </a:t>
                      </a:r>
                      <a:r>
                        <a:rPr lang="en-US" sz="800" dirty="0" smtClean="0">
                          <a:latin typeface="Times" pitchFamily="18" charset="0"/>
                        </a:rPr>
                        <a:t>e-mail</a:t>
                      </a:r>
                      <a:r>
                        <a:rPr lang="ru-RU" sz="800" dirty="0" smtClean="0"/>
                        <a:t> всех обслуживающих организаций, осуществляющих деятельность на территории края</a:t>
                      </a:r>
                      <a:endParaRPr lang="ru-RU" sz="8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800" dirty="0" smtClean="0"/>
                        <a:t>Сокращение времени на рассмотрение жалоб, облегчение работы сотрудников</a:t>
                      </a:r>
                      <a:endParaRPr lang="ru-RU" sz="800" dirty="0"/>
                    </a:p>
                  </a:txBody>
                  <a:tcPr/>
                </a:tc>
              </a:tr>
              <a:tr h="41336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Затраты времени на перемещение из кабинета в кабинет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Отсутствие регистратора на рабочем месте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Отправка запросов по электронной почте самим инспектором</a:t>
                      </a:r>
                      <a:endParaRPr lang="ru-RU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</a:tr>
              <a:tr h="41336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Затраты денежных средств на конверты и марки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Отсутствие информации об адресах </a:t>
                      </a:r>
                      <a:r>
                        <a:rPr lang="en-US" sz="800" dirty="0" smtClean="0"/>
                        <a:t>e-mail </a:t>
                      </a:r>
                      <a:r>
                        <a:rPr lang="ru-RU" sz="800" dirty="0" smtClean="0"/>
                        <a:t>контролируемых лиц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Осуществлять отправку</a:t>
                      </a:r>
                      <a:r>
                        <a:rPr lang="ru-RU" sz="800" baseline="0" dirty="0" smtClean="0"/>
                        <a:t> запросов контролируемым лицам на электронную почту</a:t>
                      </a:r>
                      <a:endParaRPr lang="ru-RU" sz="80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</a:tr>
              <a:tr h="41336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Брак (трата бумаги,</a:t>
                      </a:r>
                      <a:r>
                        <a:rPr lang="ru-RU" sz="800" baseline="0" dirty="0" smtClean="0"/>
                        <a:t> время на правки)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Некомпетентность новых сотрудников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Обучение</a:t>
                      </a:r>
                      <a:r>
                        <a:rPr lang="ru-RU" sz="800" baseline="0" dirty="0" smtClean="0"/>
                        <a:t> вновь поступивших на работу сотрудников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</a:tr>
              <a:tr h="41336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6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Неполучение почтовых отправлений контролируемыми лицами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Перебои в работе почты России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Отправка запросов пояснений контролируемым лицам по </a:t>
                      </a:r>
                      <a:r>
                        <a:rPr lang="en-US" sz="800" dirty="0" smtClean="0"/>
                        <a:t>e-mail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Сокращение сроков ожидания ответов на запросы пояснений</a:t>
                      </a: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41200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144730" y="734362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План мероприятий по реализации проекта</a:t>
            </a:r>
            <a:endParaRPr lang="ru-RU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1586" y="382569"/>
            <a:ext cx="319073" cy="37943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346304"/>
              </p:ext>
            </p:extLst>
          </p:nvPr>
        </p:nvGraphicFramePr>
        <p:xfrm>
          <a:off x="874659" y="1205979"/>
          <a:ext cx="6096000" cy="3537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1671960"/>
                <a:gridCol w="1016000"/>
                <a:gridCol w="1200472"/>
                <a:gridCol w="831528"/>
                <a:gridCol w="1016000"/>
              </a:tblGrid>
              <a:tr h="94690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№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Мероприятие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Ожидаемый результат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Ответственные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Срок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Исполнение</a:t>
                      </a:r>
                      <a:endParaRPr lang="ru-RU" sz="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Создание реестра</a:t>
                      </a:r>
                      <a:r>
                        <a:rPr lang="ru-RU" sz="800" baseline="0" dirty="0" smtClean="0"/>
                        <a:t> адресов </a:t>
                      </a:r>
                      <a:r>
                        <a:rPr lang="en-US" sz="800" baseline="0" dirty="0" smtClean="0"/>
                        <a:t>e-mail </a:t>
                      </a:r>
                      <a:r>
                        <a:rPr lang="ru-RU" sz="800" baseline="0" dirty="0" smtClean="0"/>
                        <a:t>управляющих компаний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Сокращение сроков ожидания ответов на запросы пояснений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err="1" smtClean="0"/>
                        <a:t>Венюков</a:t>
                      </a:r>
                      <a:r>
                        <a:rPr lang="ru-RU" sz="800" dirty="0" smtClean="0"/>
                        <a:t> Е.Е.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03.06.2024 -03.07.2024</a:t>
                      </a:r>
                      <a:endParaRPr lang="ru-RU" sz="8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sz="800" dirty="0" smtClean="0"/>
                    </a:p>
                    <a:p>
                      <a:pPr algn="ctr"/>
                      <a:endParaRPr lang="ru-RU" sz="800" dirty="0" smtClean="0"/>
                    </a:p>
                    <a:p>
                      <a:pPr algn="ctr"/>
                      <a:endParaRPr lang="ru-RU" sz="800" dirty="0" smtClean="0"/>
                    </a:p>
                    <a:p>
                      <a:pPr algn="ctr"/>
                      <a:endParaRPr lang="ru-RU" sz="800" dirty="0" smtClean="0"/>
                    </a:p>
                    <a:p>
                      <a:pPr algn="ctr"/>
                      <a:endParaRPr lang="ru-RU" sz="800" dirty="0" smtClean="0"/>
                    </a:p>
                    <a:p>
                      <a:pPr algn="ctr"/>
                      <a:endParaRPr lang="ru-RU" sz="800" dirty="0" smtClean="0"/>
                    </a:p>
                    <a:p>
                      <a:pPr algn="ctr"/>
                      <a:r>
                        <a:rPr lang="ru-RU" sz="800" dirty="0" smtClean="0"/>
                        <a:t>Исполнено</a:t>
                      </a:r>
                      <a:endParaRPr lang="ru-RU" sz="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Отправка запросов пояснений электронной</a:t>
                      </a:r>
                      <a:r>
                        <a:rPr lang="ru-RU" sz="800" baseline="0" dirty="0" smtClean="0"/>
                        <a:t> почтой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Экономия денежных средств на покупку конвертов и отправку почтовых отправлений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err="1" smtClean="0"/>
                        <a:t>Венюков</a:t>
                      </a:r>
                      <a:r>
                        <a:rPr lang="ru-RU" sz="800" dirty="0" smtClean="0"/>
                        <a:t> Е.Е.</a:t>
                      </a:r>
                    </a:p>
                    <a:p>
                      <a:pPr algn="ctr"/>
                      <a:r>
                        <a:rPr lang="ru-RU" sz="800" dirty="0" err="1" smtClean="0"/>
                        <a:t>Носкова</a:t>
                      </a:r>
                      <a:r>
                        <a:rPr lang="ru-RU" sz="800" dirty="0" smtClean="0"/>
                        <a:t> В.В.</a:t>
                      </a:r>
                    </a:p>
                    <a:p>
                      <a:pPr algn="ctr"/>
                      <a:r>
                        <a:rPr lang="ru-RU" sz="800" dirty="0" smtClean="0"/>
                        <a:t>Шерстянкина</a:t>
                      </a:r>
                      <a:r>
                        <a:rPr lang="ru-RU" sz="800" baseline="0" dirty="0" smtClean="0"/>
                        <a:t> Т.А.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03.07.2024 – 10.08.2024</a:t>
                      </a:r>
                      <a:endParaRPr lang="ru-RU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Внедрить и провести анализ проведенных мероприятий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Сокращение сроков получения ответов от контролируемых</a:t>
                      </a:r>
                      <a:r>
                        <a:rPr lang="ru-RU" sz="800" baseline="0" dirty="0" smtClean="0"/>
                        <a:t> лиц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err="1" smtClean="0"/>
                        <a:t>Венюков</a:t>
                      </a:r>
                      <a:r>
                        <a:rPr lang="ru-RU" sz="800" dirty="0" smtClean="0"/>
                        <a:t> Е.Е.</a:t>
                      </a:r>
                    </a:p>
                    <a:p>
                      <a:pPr algn="ctr"/>
                      <a:r>
                        <a:rPr lang="ru-RU" sz="800" dirty="0" err="1" smtClean="0"/>
                        <a:t>Носкова</a:t>
                      </a:r>
                      <a:r>
                        <a:rPr lang="ru-RU" sz="800" dirty="0" smtClean="0"/>
                        <a:t> В.В.</a:t>
                      </a:r>
                    </a:p>
                    <a:p>
                      <a:pPr algn="ctr"/>
                      <a:r>
                        <a:rPr lang="ru-RU" sz="800" dirty="0" smtClean="0"/>
                        <a:t>Шерстянкина Т.А.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11.08.2024-01.10.2024</a:t>
                      </a:r>
                      <a:endParaRPr lang="ru-RU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Реализация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796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45939"/>
            <a:ext cx="5270300" cy="381642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6156176" y="1205979"/>
            <a:ext cx="2448272" cy="3456384"/>
          </a:xfrm>
        </p:spPr>
        <p:txBody>
          <a:bodyPr/>
          <a:lstStyle/>
          <a:p>
            <a:r>
              <a:rPr lang="ru-RU" dirty="0" smtClean="0"/>
              <a:t>Создан реестр адресов </a:t>
            </a:r>
            <a:r>
              <a:rPr lang="en-US" dirty="0" smtClean="0"/>
              <a:t>e-mail </a:t>
            </a:r>
            <a:r>
              <a:rPr lang="ru-RU" dirty="0" smtClean="0"/>
              <a:t>контролируемых лиц. Реестр размещен в сетевой папке, для облегчения сотрудникам поиска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2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517"/>
          <a:stretch/>
        </p:blipFill>
        <p:spPr>
          <a:xfrm>
            <a:off x="971600" y="845939"/>
            <a:ext cx="7128792" cy="386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89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9875"/>
            <a:ext cx="6858000" cy="780859"/>
          </a:xfrm>
        </p:spPr>
        <p:txBody>
          <a:bodyPr/>
          <a:lstStyle/>
          <a:p>
            <a:r>
              <a:rPr lang="ru-RU" sz="3600" dirty="0" smtClean="0"/>
              <a:t>До                           После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096" t="2156" r="19190" b="4754"/>
          <a:stretch/>
        </p:blipFill>
        <p:spPr>
          <a:xfrm rot="16200000">
            <a:off x="1057210" y="836681"/>
            <a:ext cx="2205046" cy="38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617" y="1642369"/>
            <a:ext cx="4763085" cy="22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02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41883"/>
            <a:ext cx="6858000" cy="636843"/>
          </a:xfrm>
        </p:spPr>
        <p:txBody>
          <a:bodyPr/>
          <a:lstStyle/>
          <a:p>
            <a:r>
              <a:rPr lang="ru-RU" sz="3600" dirty="0" smtClean="0"/>
              <a:t>Мониторинг устойчивости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13" t="18652" r="38360" b="9071"/>
          <a:stretch/>
        </p:blipFill>
        <p:spPr>
          <a:xfrm>
            <a:off x="899592" y="1133971"/>
            <a:ext cx="5472608" cy="36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79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4836" y="2160469"/>
            <a:ext cx="7636902" cy="1385299"/>
          </a:xfrm>
        </p:spPr>
        <p:txBody>
          <a:bodyPr/>
          <a:lstStyle/>
          <a:p>
            <a:pPr>
              <a:defRPr/>
            </a:pPr>
            <a:r>
              <a:rPr lang="ru-RU" sz="4000" dirty="0">
                <a:solidFill>
                  <a:srgbClr val="FF0000"/>
                </a:solidFill>
              </a:rPr>
              <a:t>Оптимизация процесса </a:t>
            </a:r>
            <a:r>
              <a:rPr lang="ru-RU" sz="4000" dirty="0" smtClean="0">
                <a:solidFill>
                  <a:srgbClr val="FF0000"/>
                </a:solidFill>
              </a:rPr>
              <a:t>запроса пояснений у контролируемых лиц</a:t>
            </a:r>
            <a:endParaRPr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184836" y="1429918"/>
            <a:ext cx="5508152" cy="576064"/>
          </a:xfrm>
        </p:spPr>
        <p:txBody>
          <a:bodyPr/>
          <a:lstStyle/>
          <a:p>
            <a:pPr>
              <a:defRPr/>
            </a:pPr>
            <a:r>
              <a:rPr lang="ru-RU"/>
              <a:t>Проект: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-378197"/>
            <a:ext cx="6858000" cy="1792358"/>
          </a:xfrm>
        </p:spPr>
        <p:txBody>
          <a:bodyPr/>
          <a:lstStyle/>
          <a:p>
            <a:r>
              <a:rPr lang="ru-RU" dirty="0" smtClean="0"/>
              <a:t>Достижение показателей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391442"/>
              </p:ext>
            </p:extLst>
          </p:nvPr>
        </p:nvGraphicFramePr>
        <p:xfrm>
          <a:off x="467544" y="1638027"/>
          <a:ext cx="8403135" cy="130066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6804">
                  <a:extLst>
                    <a:ext uri="{9D8B030D-6E8A-4147-A177-3AD203B41FA5}">
                      <a16:colId xmlns="" xmlns:a16="http://schemas.microsoft.com/office/drawing/2014/main" val="3483521618"/>
                    </a:ext>
                  </a:extLst>
                </a:gridCol>
                <a:gridCol w="1394961">
                  <a:extLst>
                    <a:ext uri="{9D8B030D-6E8A-4147-A177-3AD203B41FA5}">
                      <a16:colId xmlns="" xmlns:a16="http://schemas.microsoft.com/office/drawing/2014/main" val="3494378248"/>
                    </a:ext>
                  </a:extLst>
                </a:gridCol>
                <a:gridCol w="1314867">
                  <a:extLst>
                    <a:ext uri="{9D8B030D-6E8A-4147-A177-3AD203B41FA5}">
                      <a16:colId xmlns="" xmlns:a16="http://schemas.microsoft.com/office/drawing/2014/main" val="3156165601"/>
                    </a:ext>
                  </a:extLst>
                </a:gridCol>
                <a:gridCol w="1348240">
                  <a:extLst>
                    <a:ext uri="{9D8B030D-6E8A-4147-A177-3AD203B41FA5}">
                      <a16:colId xmlns="" xmlns:a16="http://schemas.microsoft.com/office/drawing/2014/main" val="3549743522"/>
                    </a:ext>
                  </a:extLst>
                </a:gridCol>
                <a:gridCol w="1368263">
                  <a:extLst>
                    <a:ext uri="{9D8B030D-6E8A-4147-A177-3AD203B41FA5}">
                      <a16:colId xmlns="" xmlns:a16="http://schemas.microsoft.com/office/drawing/2014/main" val="1737774298"/>
                    </a:ext>
                  </a:extLst>
                </a:gridCol>
              </a:tblGrid>
              <a:tr h="299354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Bahnschrift SemiBold Condensed" pitchFamily="34" charset="0"/>
                        </a:rPr>
                        <a:t>Наименование показателя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  <a:latin typeface="Bahnschrift SemiBold Condensed" pitchFamily="34" charset="0"/>
                        </a:rPr>
                        <a:t>Текущий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Bahnschrift SemiBold Condensed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  <a:latin typeface="Bahnschrift SemiBold Condensed" pitchFamily="34" charset="0"/>
                        </a:rPr>
                        <a:t>Целевой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Bahnschrift SemiBold Condensed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  <a:latin typeface="Bahnschrift SemiBold Condensed" pitchFamily="34" charset="0"/>
                        </a:rPr>
                        <a:t>Фактический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Bahnschrift SemiBold Condensed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  <a:latin typeface="Bahnschrift SemiBold Condensed" pitchFamily="34" charset="0"/>
                        </a:rPr>
                        <a:t>Эффективность, %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Bahnschrift SemiBold Condensed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6226847"/>
                  </a:ext>
                </a:extLst>
              </a:tr>
              <a:tr h="498395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latin typeface="Bahnschrift SemiBold Condensed" pitchFamily="34" charset="0"/>
                          <a:cs typeface="Times New Roman" panose="02020603050405020304" pitchFamily="18" charset="0"/>
                        </a:rPr>
                        <a:t>Затраченное время на ожидание</a:t>
                      </a:r>
                      <a:r>
                        <a:rPr lang="ru-RU" sz="900" b="1" baseline="0" dirty="0" smtClean="0">
                          <a:latin typeface="Bahnschrift SemiBold Condensed" pitchFamily="34" charset="0"/>
                          <a:cs typeface="Times New Roman" panose="02020603050405020304" pitchFamily="18" charset="0"/>
                        </a:rPr>
                        <a:t> ответа на зарос пояснений от контролируемого лица (час)</a:t>
                      </a:r>
                      <a:endParaRPr lang="ru-RU" sz="900" b="1" dirty="0">
                        <a:latin typeface="Bahnschrift SemiBold Condensed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 smtClean="0">
                        <a:latin typeface="Bahnschrift SemiBold Condensed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 b="1" dirty="0" smtClean="0">
                          <a:latin typeface="Bahnschrift SemiBold Condensed" pitchFamily="34" charset="0"/>
                          <a:cs typeface="Times New Roman" panose="02020603050405020304" pitchFamily="18" charset="0"/>
                        </a:rPr>
                        <a:t>40-160 </a:t>
                      </a:r>
                      <a:endParaRPr lang="ru-RU" sz="900" b="1" dirty="0">
                        <a:latin typeface="Bahnschrift SemiBold Condensed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900" b="1" dirty="0">
                        <a:latin typeface="Bahnschrift SemiBold Condensed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Bahnschrift SemiBold Condensed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Bahnschrift SemiBold Condensed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 SemiBold Condensed" pitchFamily="34" charset="0"/>
                          <a:ea typeface="+mn-ea"/>
                          <a:cs typeface="Times New Roman" panose="02020603050405020304" pitchFamily="18" charset="0"/>
                        </a:rPr>
                        <a:t>1-40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 SemiBold Condensed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Bahnschrift SemiBold Condensed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 SemiBold Condensed" pitchFamily="34" charset="0"/>
                          <a:ea typeface="+mn-ea"/>
                          <a:cs typeface="Times New Roman" panose="02020603050405020304" pitchFamily="18" charset="0"/>
                        </a:rPr>
                        <a:t>3-32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 SemiBold Condensed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 SemiBold Condensed" pitchFamily="34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 SemiBold Condensed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67262405"/>
                  </a:ext>
                </a:extLst>
              </a:tr>
              <a:tr h="498395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latin typeface="Bahnschrift SemiBold Condensed" pitchFamily="34" charset="0"/>
                          <a:cs typeface="Times New Roman" panose="02020603050405020304" pitchFamily="18" charset="0"/>
                        </a:rPr>
                        <a:t>Затраты на конверты</a:t>
                      </a:r>
                      <a:endParaRPr lang="ru-RU" sz="900" b="1" dirty="0">
                        <a:latin typeface="Bahnschrift SemiBold Condensed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Bahnschrift SemiBold Condensed" pitchFamily="34" charset="0"/>
                          <a:cs typeface="Times New Roman" panose="02020603050405020304" pitchFamily="18" charset="0"/>
                        </a:rPr>
                        <a:t>7000-7950</a:t>
                      </a:r>
                      <a:endParaRPr lang="ru-RU" sz="900" b="1" dirty="0">
                        <a:latin typeface="Bahnschrift SemiBold Condensed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 SemiBold Condensed" pitchFamily="34" charset="0"/>
                          <a:ea typeface="+mn-ea"/>
                          <a:cs typeface="Times New Roman" panose="02020603050405020304" pitchFamily="18" charset="0"/>
                        </a:rPr>
                        <a:t>300-500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 SemiBold Condensed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 SemiBold Condensed" pitchFamily="34" charset="0"/>
                          <a:ea typeface="+mn-ea"/>
                          <a:cs typeface="Times New Roman" panose="02020603050405020304" pitchFamily="18" charset="0"/>
                        </a:rPr>
                        <a:t>62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 SemiBold Condensed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Bahnschrift SemiBold Condensed" pitchFamily="34" charset="0"/>
                          <a:ea typeface="+mn-ea"/>
                          <a:cs typeface="Times New Roman" panose="02020603050405020304" pitchFamily="18" charset="0"/>
                        </a:rPr>
                        <a:t>103,55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Bahnschrift SemiBold Condensed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Текст 2"/>
          <p:cNvSpPr txBox="1">
            <a:spLocks/>
          </p:cNvSpPr>
          <p:nvPr/>
        </p:nvSpPr>
        <p:spPr bwMode="auto">
          <a:xfrm>
            <a:off x="476054" y="3222204"/>
            <a:ext cx="8272410" cy="504056"/>
          </a:xfrm>
          <a:prstGeom prst="rect">
            <a:avLst/>
          </a:prstGeom>
        </p:spPr>
        <p:txBody>
          <a:bodyPr lIns="68598" tIns="34299" rIns="68598" bIns="34299"/>
          <a:lstStyle>
            <a:defPPr lvl="0">
              <a:defRPr lang="ru-RU"/>
            </a:defPPr>
            <a:lvl1pPr marL="0" lv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затрат на покупку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конвертов и отправку почтовых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отправлений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год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80 000 руб.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48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Спасибо</a:t>
            </a:r>
            <a:endParaRPr/>
          </a:p>
          <a:p>
            <a:pPr>
              <a:defRPr/>
            </a:pPr>
            <a:r>
              <a:rPr lang="ru-RU"/>
              <a:t>за внимание!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467544" y="431800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 dirty="0"/>
              <a:t>Организационно-распорядительные 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05979"/>
            <a:ext cx="2697811" cy="3829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638027"/>
            <a:ext cx="2217097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494011"/>
            <a:ext cx="2579129" cy="345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41883"/>
            <a:ext cx="6858000" cy="867483"/>
          </a:xfrm>
        </p:spPr>
        <p:txBody>
          <a:bodyPr/>
          <a:lstStyle/>
          <a:p>
            <a:pPr algn="l"/>
            <a:r>
              <a:rPr lang="ru-RU" sz="2300" b="1" dirty="0"/>
              <a:t>Организационно-распорядительные документы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413" t="16702" r="27402" b="10415"/>
          <a:stretch/>
        </p:blipFill>
        <p:spPr>
          <a:xfrm>
            <a:off x="971600" y="1349995"/>
            <a:ext cx="2376265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4070" t="18997" r="27958" b="7213"/>
          <a:stretch/>
        </p:blipFill>
        <p:spPr>
          <a:xfrm>
            <a:off x="4788024" y="1422003"/>
            <a:ext cx="223224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8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9750" y="431799"/>
            <a:ext cx="7597752" cy="548384"/>
          </a:xfrm>
        </p:spPr>
        <p:txBody>
          <a:bodyPr/>
          <a:lstStyle/>
          <a:p>
            <a:pPr>
              <a:defRPr/>
            </a:pPr>
            <a:r>
              <a:rPr lang="ru-RU" dirty="0"/>
              <a:t>Команда проекта: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600" dirty="0" smtClean="0"/>
              <a:t>Руководитель </a:t>
            </a:r>
            <a:r>
              <a:rPr lang="ru-RU" sz="1600" dirty="0"/>
              <a:t>процесса: </a:t>
            </a:r>
            <a:br>
              <a:rPr lang="ru-RU" sz="1600" dirty="0"/>
            </a:br>
            <a:r>
              <a:rPr lang="ru-RU" sz="1600" dirty="0"/>
              <a:t>- </a:t>
            </a:r>
            <a:r>
              <a:rPr lang="ru-RU" sz="1600" dirty="0" smtClean="0"/>
              <a:t>начальник отдела организационного, документационного обеспечения и информатизации – Зеликова Людмила Олеговна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Руководитель проекта: </a:t>
            </a:r>
            <a:br>
              <a:rPr lang="ru-RU" sz="1600" dirty="0"/>
            </a:br>
            <a:r>
              <a:rPr lang="ru-RU" sz="1600" dirty="0"/>
              <a:t>- заместитель начальника отдела жилищного надзора и лицензионного </a:t>
            </a:r>
            <a:r>
              <a:rPr lang="ru-RU" sz="1600" dirty="0" smtClean="0"/>
              <a:t>контроля Шерстянкина Татьяна Алексеевна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Команда проекта: </a:t>
            </a:r>
            <a:br>
              <a:rPr lang="ru-RU" sz="1600" dirty="0"/>
            </a:br>
            <a:r>
              <a:rPr lang="ru-RU" sz="1600" dirty="0" smtClean="0"/>
              <a:t>- инженер – государственный жилищный инспектор </a:t>
            </a:r>
            <a:r>
              <a:rPr lang="ru-RU" sz="1600" dirty="0" err="1" smtClean="0"/>
              <a:t>Носкова</a:t>
            </a:r>
            <a:r>
              <a:rPr lang="ru-RU" sz="1600" dirty="0" smtClean="0"/>
              <a:t> Виктория Вячеславовна</a:t>
            </a:r>
            <a:br>
              <a:rPr lang="ru-RU" sz="1600" dirty="0" smtClean="0"/>
            </a:br>
            <a:r>
              <a:rPr lang="ru-RU" sz="1600" dirty="0" smtClean="0"/>
              <a:t>- инженер- государственный жилищный инспектор </a:t>
            </a:r>
            <a:r>
              <a:rPr lang="ru-RU" sz="1600" dirty="0" err="1" smtClean="0"/>
              <a:t>Венюков</a:t>
            </a:r>
            <a:r>
              <a:rPr lang="ru-RU" sz="1600" dirty="0" smtClean="0"/>
              <a:t> Евгений Евгеньевич</a:t>
            </a:r>
            <a:r>
              <a:rPr lang="ru-RU" sz="1600" dirty="0"/>
              <a:t/>
            </a:r>
            <a:br>
              <a:rPr lang="ru-RU" sz="1600" dirty="0"/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84716" y="382569"/>
            <a:ext cx="319073" cy="379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Паспорт проекта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78697" y="382569"/>
            <a:ext cx="319073" cy="3794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5620" t="10695" r="34301" b="11770"/>
          <a:stretch/>
        </p:blipFill>
        <p:spPr>
          <a:xfrm rot="16200000">
            <a:off x="1605182" y="-163164"/>
            <a:ext cx="4320480" cy="6264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400" dirty="0">
                <a:latin typeface="+mn-lt"/>
                <a:cs typeface="Times New Roman"/>
              </a:rPr>
              <a:t>Карта текущего состояния </a:t>
            </a:r>
            <a:r>
              <a:rPr lang="ru-RU" sz="2400" dirty="0" smtClean="0">
                <a:latin typeface="+mn-lt"/>
                <a:cs typeface="Times New Roman"/>
              </a:rPr>
              <a:t>процесса  запросов пояснений у контролируемых лиц</a:t>
            </a:r>
            <a:endParaRPr lang="ru-RU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1586" y="382569"/>
            <a:ext cx="319073" cy="379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17" t="19370" r="38966" b="18621"/>
          <a:stretch/>
        </p:blipFill>
        <p:spPr>
          <a:xfrm>
            <a:off x="467544" y="1494011"/>
            <a:ext cx="5976665" cy="3473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Текущие проблемы</a:t>
            </a:r>
            <a:br>
              <a:rPr lang="ru-RU"/>
            </a:b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38333" y="382569"/>
            <a:ext cx="319073" cy="379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302605" y="811230"/>
            <a:ext cx="8341575" cy="333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Перечень проблем, выявленных в ходе составления карты текущего состояния процесса направления запросов пояснений контролируемым лицам.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/>
              <a:buChar char="•"/>
              <a:defRPr/>
            </a:pPr>
            <a:endParaRPr lang="ru-RU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Перебои с техническим оборудованием.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Затраты времени на поиск почтового адреса контролируемого лица.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Затраты времени на перемещение из кабинета в кабинет.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Затраты денежных средств на конверты и марки.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 Брак (траты бумаги, время на правки).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6.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Неполучение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почтовых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отправлений контролируемым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лицами.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/>
              <a:buChar char="•"/>
              <a:defRPr/>
            </a:pPr>
            <a:endParaRPr lang="ru-RU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13716" y="333510"/>
            <a:ext cx="5642441" cy="458184"/>
          </a:xfrm>
        </p:spPr>
        <p:txBody>
          <a:bodyPr/>
          <a:lstStyle/>
          <a:p>
            <a:pPr>
              <a:defRPr/>
            </a:pPr>
            <a:r>
              <a:rPr lang="ru-RU" dirty="0">
                <a:latin typeface="+mj-lt"/>
                <a:cs typeface="Times New Roman"/>
              </a:rPr>
              <a:t>Идеальная карта </a:t>
            </a:r>
            <a:r>
              <a:rPr lang="ru-RU" dirty="0" smtClean="0">
                <a:latin typeface="+mj-lt"/>
                <a:cs typeface="Times New Roman"/>
              </a:rPr>
              <a:t>процесса запроса пояснений у контролируемых лиц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1950" y="333510"/>
            <a:ext cx="319073" cy="379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91" t="19352" r="50056" b="41273"/>
          <a:stretch/>
        </p:blipFill>
        <p:spPr>
          <a:xfrm>
            <a:off x="467544" y="1277987"/>
            <a:ext cx="6670907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2404</TotalTime>
  <Words>531</Words>
  <Application>Microsoft Office PowerPoint</Application>
  <DocSecurity>0</DocSecurity>
  <PresentationFormat>Произвольный</PresentationFormat>
  <Paragraphs>137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Bahnschrift SemiBold Condensed</vt:lpstr>
      <vt:lpstr>Calibri</vt:lpstr>
      <vt:lpstr>Rosatom Light</vt:lpstr>
      <vt:lpstr>Times</vt:lpstr>
      <vt:lpstr>Times New Roman</vt:lpstr>
      <vt:lpstr>Титульный слайд</vt:lpstr>
      <vt:lpstr>Перебивочный слайд</vt:lpstr>
      <vt:lpstr>Текст картинка</vt:lpstr>
      <vt:lpstr>Заключительный слайд</vt:lpstr>
      <vt:lpstr>Государственная инспекция Забайкальского края</vt:lpstr>
      <vt:lpstr>Оптимизация процесса запроса пояснений у контролируемых лиц</vt:lpstr>
      <vt:lpstr>Организационно-распорядительные документы</vt:lpstr>
      <vt:lpstr>Организационно-распорядительные документы</vt:lpstr>
      <vt:lpstr>Команда проекта:  Руководитель процесса:  - начальник отдела организационного, документационного обеспечения и информатизации – Зеликова Людмила Олеговна  Руководитель проекта:  - заместитель начальника отдела жилищного надзора и лицензионного контроля Шерстянкина Татьяна Алексеевна   Команда проекта:  - инженер – государственный жилищный инспектор Носкова Виктория Вячеславовна - инженер- государственный жилищный инспектор Венюков Евгений Евгеньевич </vt:lpstr>
      <vt:lpstr>Паспорт проекта</vt:lpstr>
      <vt:lpstr>Карта текущего состояния процесса  запросов пояснений у контролируемых лиц</vt:lpstr>
      <vt:lpstr>Текущие проблемы </vt:lpstr>
      <vt:lpstr>Идеальная карта процесса запроса пояснений у контролируемых лиц</vt:lpstr>
      <vt:lpstr>Карта целевого процесса запроса пояснений у контролируемых лиц</vt:lpstr>
      <vt:lpstr>Пирамида проблем</vt:lpstr>
      <vt:lpstr>Презентация PowerPoint</vt:lpstr>
      <vt:lpstr>Презентация PowerPoint</vt:lpstr>
      <vt:lpstr>План мероприятий по реализации проекта</vt:lpstr>
      <vt:lpstr>Реализация проекта</vt:lpstr>
      <vt:lpstr>Презентация PowerPoint</vt:lpstr>
      <vt:lpstr>Презентация PowerPoint</vt:lpstr>
      <vt:lpstr>До                           После</vt:lpstr>
      <vt:lpstr>Мониторинг устойчивости</vt:lpstr>
      <vt:lpstr>Достижение показателей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subject/>
  <dc:creator>Просникова Александра Владиславовна</dc:creator>
  <cp:keywords/>
  <dc:description/>
  <cp:lastModifiedBy>Людмила Олеговна Зеликова</cp:lastModifiedBy>
  <cp:revision>120</cp:revision>
  <cp:lastPrinted>2024-10-22T23:49:16Z</cp:lastPrinted>
  <dcterms:modified xsi:type="dcterms:W3CDTF">2024-10-23T01:43:02Z</dcterms:modified>
  <cp:category/>
  <dc:identifier/>
  <cp:contentStatus/>
  <dc:language/>
  <cp:version/>
</cp:coreProperties>
</file>