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57" r:id="rId5"/>
  </p:sldMasterIdLst>
  <p:sldIdLst>
    <p:sldId id="256" r:id="rId6"/>
    <p:sldId id="297" r:id="rId7"/>
    <p:sldId id="258" r:id="rId8"/>
    <p:sldId id="274" r:id="rId9"/>
    <p:sldId id="294" r:id="rId10"/>
    <p:sldId id="261" r:id="rId11"/>
    <p:sldId id="276" r:id="rId12"/>
    <p:sldId id="271" r:id="rId13"/>
    <p:sldId id="265" r:id="rId14"/>
    <p:sldId id="280" r:id="rId15"/>
    <p:sldId id="281" r:id="rId16"/>
    <p:sldId id="282" r:id="rId17"/>
    <p:sldId id="278" r:id="rId18"/>
    <p:sldId id="284" r:id="rId19"/>
    <p:sldId id="273" r:id="rId20"/>
    <p:sldId id="279" r:id="rId21"/>
    <p:sldId id="299" r:id="rId22"/>
    <p:sldId id="286" r:id="rId23"/>
    <p:sldId id="287" r:id="rId24"/>
    <p:sldId id="296" r:id="rId25"/>
    <p:sldId id="290" r:id="rId26"/>
    <p:sldId id="293" r:id="rId27"/>
    <p:sldId id="291" r:id="rId28"/>
    <p:sldId id="298" r:id="rId29"/>
  </p:sldIdLst>
  <p:sldSz cx="9144000" cy="5148263"/>
  <p:notesSz cx="9926638" cy="6797675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51654A-1C11-FF17-E579-7B5ADC0B8175}">
  <a:tblStyle styleId="{D351654A-1C11-FF17-E579-7B5ADC0B8175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#1" loCatId="pyramid" qsTypeId="urn:microsoft.com/office/officeart/2005/8/quickstyle/3d2" qsCatId="3D" csTypeId="urn:microsoft.com/office/officeart/2005/8/colors/accent1_2" csCatId="accent1" phldr="1"/>
      <dgm:spPr bwMode="auto"/>
    </dgm:pt>
    <dgm:pt modelId="{3FF748B2-CC95-451B-8143-C5A03F1EB111}">
      <dgm:prSet phldrT="[Text]"/>
      <dgm:spPr bwMode="auto"/>
      <dgm:t>
        <a:bodyPr/>
        <a:lstStyle/>
        <a:p>
          <a:pPr>
            <a:defRPr/>
          </a:pPr>
          <a:r>
            <a:rPr lang="ru-RU" dirty="0"/>
            <a:t>Федеральный уровень</a:t>
          </a:r>
          <a:endParaRPr dirty="0"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Text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Text]"/>
      <dgm:spPr bwMode="auto"/>
      <dgm:t>
        <a:bodyPr/>
        <a:lstStyle/>
        <a:p>
          <a:r>
            <a:rPr lang="ru-RU" dirty="0"/>
            <a:t>Уровень организации</a:t>
          </a:r>
          <a:endParaRPr dirty="0"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 val="exact"/>
        </dgm:presLayoutVars>
      </dgm:prSet>
      <dgm:spPr bwMode="auto"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X="-1112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5256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presAssocID="{CCD4CE0A-9387-4751-B631-756FA8B3A1B1}" presName="aNode" presStyleLbl="fgAcc1" presStyleIdx="2" presStyleCnt="3" custLinFactNeighborX="35558" custLinFactNeighborY="-8528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#1"/>
    <dgm:cxn modelId="{BAC2D72B-9236-4C55-AE1D-33B856F75230}" type="presOf" srcId="{CCD4CE0A-9387-4751-B631-756FA8B3A1B1}" destId="{F9F5084D-E7E2-4934-B9CC-4E50C1F41F90}" srcOrd="0" destOrd="0" presId="urn:microsoft.com/office/officeart/2005/8/layout/pyramid2#1"/>
    <dgm:cxn modelId="{85D7DDC5-D1BB-4024-A075-826685CC510D}" type="presParOf" srcId="{4E388B56-311A-46E5-9570-0E5542DBCD84}" destId="{B5D2158A-EB40-4D24-8CC8-B2BFED5A76F0}" srcOrd="0" destOrd="0" presId="urn:microsoft.com/office/officeart/2005/8/layout/pyramid2#1"/>
    <dgm:cxn modelId="{1AEB3816-C806-48D5-9B6C-69F3DEDFE15F}" type="presParOf" srcId="{4E388B56-311A-46E5-9570-0E5542DBCD84}" destId="{9EAEA455-5A6E-410E-B4B7-AC856197C3E4}" srcOrd="1" destOrd="0" presId="urn:microsoft.com/office/officeart/2005/8/layout/pyramid2#1"/>
    <dgm:cxn modelId="{8828A5A9-2136-4CC2-952A-5F756402CAB2}" type="presParOf" srcId="{9EAEA455-5A6E-410E-B4B7-AC856197C3E4}" destId="{500CF7D1-1636-4DEB-8CDC-2F7C02C42901}" srcOrd="0" destOrd="0" presId="urn:microsoft.com/office/officeart/2005/8/layout/pyramid2#1"/>
    <dgm:cxn modelId="{D327479D-CD0D-441B-BB4B-B6013E7EFEC6}" type="presParOf" srcId="{9EAEA455-5A6E-410E-B4B7-AC856197C3E4}" destId="{A32BACF9-1EBF-4380-93A2-375886B886CF}" srcOrd="1" destOrd="0" presId="urn:microsoft.com/office/officeart/2005/8/layout/pyramid2#1"/>
    <dgm:cxn modelId="{72ADEDA5-5C9B-46CA-8CBF-32C3FCD0B88D}" type="presParOf" srcId="{9EAEA455-5A6E-410E-B4B7-AC856197C3E4}" destId="{8AB727E3-2AAC-4333-BE67-DDCC2DBAF903}" srcOrd="2" destOrd="0" presId="urn:microsoft.com/office/officeart/2005/8/layout/pyramid2#1"/>
    <dgm:cxn modelId="{E5047B8C-B39D-4A02-9937-AD18D790BC32}" type="presParOf" srcId="{9EAEA455-5A6E-410E-B4B7-AC856197C3E4}" destId="{29539D37-E751-4F81-B040-B9AF8800B9C2}" srcOrd="3" destOrd="0" presId="urn:microsoft.com/office/officeart/2005/8/layout/pyramid2#1"/>
    <dgm:cxn modelId="{5DB017E1-4926-4348-A7EB-6693F7CE4427}" type="presParOf" srcId="{9EAEA455-5A6E-410E-B4B7-AC856197C3E4}" destId="{F9F5084D-E7E2-4934-B9CC-4E50C1F41F90}" srcOrd="4" destOrd="0" presId="urn:microsoft.com/office/officeart/2005/8/layout/pyramid2#1"/>
    <dgm:cxn modelId="{D189C39D-ED3C-4FC5-9D6F-ACD1CD3951BE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 bwMode="auto">
        <a:xfrm>
          <a:off x="1103094" y="0"/>
          <a:ext cx="5098305" cy="408786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 bwMode="auto">
        <a:xfrm>
          <a:off x="4639199" y="347401"/>
          <a:ext cx="2657113" cy="967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500" kern="1200" dirty="0"/>
            <a:t>Федеральный уровень</a:t>
          </a:r>
          <a:endParaRPr sz="2500" kern="1200" dirty="0"/>
        </a:p>
      </dsp:txBody>
      <dsp:txXfrm>
        <a:off x="4686437" y="394639"/>
        <a:ext cx="2562637" cy="873198"/>
      </dsp:txXfrm>
    </dsp:sp>
    <dsp:sp modelId="{8AB727E3-2AAC-4333-BE67-DDCC2DBAF903}">
      <dsp:nvSpPr>
        <dsp:cNvPr id="0" name=""/>
        <dsp:cNvSpPr/>
      </dsp:nvSpPr>
      <dsp:spPr bwMode="auto">
        <a:xfrm>
          <a:off x="4658755" y="1431432"/>
          <a:ext cx="2657113" cy="967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500" kern="1200"/>
            <a:t>Региональный уровень</a:t>
          </a:r>
          <a:endParaRPr sz="2500" kern="1200"/>
        </a:p>
      </dsp:txBody>
      <dsp:txXfrm>
        <a:off x="4705993" y="1478670"/>
        <a:ext cx="2562637" cy="873198"/>
      </dsp:txXfrm>
    </dsp:sp>
    <dsp:sp modelId="{F9F5084D-E7E2-4934-B9CC-4E50C1F41F90}">
      <dsp:nvSpPr>
        <dsp:cNvPr id="0" name=""/>
        <dsp:cNvSpPr/>
      </dsp:nvSpPr>
      <dsp:spPr bwMode="auto">
        <a:xfrm>
          <a:off x="4642520" y="2485092"/>
          <a:ext cx="2657113" cy="967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Уровень организации</a:t>
          </a:r>
          <a:endParaRPr sz="2500" kern="1200" dirty="0"/>
        </a:p>
      </dsp:txBody>
      <dsp:txXfrm>
        <a:off x="4689758" y="2532330"/>
        <a:ext cx="2562637" cy="87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61001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70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3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29/10/24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2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1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0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749" y="3654251"/>
            <a:ext cx="5711825" cy="42869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Arial"/>
                <a:cs typeface="Arial"/>
              </a:rPr>
              <a:t>Итоговое совещание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Дашибалов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Баясхалан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Александрович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Начальник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Инспекции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Стрелка: вниз 20"/>
          <p:cNvSpPr/>
          <p:nvPr/>
        </p:nvSpPr>
        <p:spPr bwMode="auto">
          <a:xfrm>
            <a:off x="3120709" y="2608246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7" name="Стрелка: вниз 20"/>
          <p:cNvSpPr/>
          <p:nvPr/>
        </p:nvSpPr>
        <p:spPr bwMode="auto">
          <a:xfrm>
            <a:off x="1249911" y="2602300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8717" y="332501"/>
            <a:ext cx="6337499" cy="807932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300" b="1" dirty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Выявление коренных </a:t>
            </a:r>
            <a:r>
              <a:rPr lang="ru-RU" sz="2300" b="1" dirty="0" smtClean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причин</a:t>
            </a:r>
          </a:p>
          <a:p>
            <a:pPr algn="r">
              <a:defRPr/>
            </a:pPr>
            <a:r>
              <a:rPr lang="ru-RU" sz="2300" b="1" dirty="0" smtClean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методом «</a:t>
            </a:r>
            <a:r>
              <a:rPr lang="ru-RU" sz="2300" b="1" dirty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5 Почему?»</a:t>
            </a:r>
            <a:endParaRPr sz="23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178716" y="1120845"/>
            <a:ext cx="8497739" cy="25400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cs typeface="Times New Roman"/>
              </a:rPr>
              <a:t>Неэффективное расходование рабочего времени</a:t>
            </a:r>
            <a:endParaRPr lang="ru-RU" sz="14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022060" y="1467112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1062790" y="1956879"/>
            <a:ext cx="2515795" cy="5759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Ошибки в заполнении финансовых </a:t>
            </a:r>
            <a:r>
              <a:rPr lang="ru-RU" sz="1050" b="1" dirty="0" smtClean="0">
                <a:solidFill>
                  <a:schemeClr val="tx1"/>
                </a:solidFill>
              </a:rPr>
              <a:t>документов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331640" y="4230315"/>
            <a:ext cx="1875288" cy="238545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100" b="1" dirty="0">
                <a:ln w="0"/>
                <a:solidFill>
                  <a:srgbClr val="00B050"/>
                </a:solidFill>
                <a:cs typeface="Times New Roman"/>
              </a:rPr>
              <a:t>Коренная причина</a:t>
            </a:r>
            <a:endParaRPr sz="11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4355976" y="4289332"/>
            <a:ext cx="1549526" cy="59416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Человеческий фактор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4238638" y="3183552"/>
            <a:ext cx="1917537" cy="41876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Логистические трудности в процессе доставки финансовых документов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6640" y="347242"/>
            <a:ext cx="319073" cy="379431"/>
          </a:xfrm>
          <a:prstGeom prst="rect">
            <a:avLst/>
          </a:prstGeom>
        </p:spPr>
      </p:pic>
      <p:sp>
        <p:nvSpPr>
          <p:cNvPr id="20" name="Стрелка: вниз 20"/>
          <p:cNvSpPr/>
          <p:nvPr/>
        </p:nvSpPr>
        <p:spPr bwMode="auto">
          <a:xfrm>
            <a:off x="4952657" y="3682134"/>
            <a:ext cx="371763" cy="5206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" name="Прямоугольник: скругленные углы 31"/>
          <p:cNvSpPr/>
          <p:nvPr/>
        </p:nvSpPr>
        <p:spPr bwMode="auto">
          <a:xfrm>
            <a:off x="1903453" y="3114626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Ошибки/Опечатки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2829397" y="3120291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Невнесение данных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5" name="Прямоугольник: скругленные углы 31"/>
          <p:cNvSpPr/>
          <p:nvPr/>
        </p:nvSpPr>
        <p:spPr bwMode="auto">
          <a:xfrm>
            <a:off x="997268" y="3114626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Дублирование  данных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6" name="Стрелка: вниз 20"/>
          <p:cNvSpPr/>
          <p:nvPr/>
        </p:nvSpPr>
        <p:spPr bwMode="auto">
          <a:xfrm>
            <a:off x="2151339" y="2602301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15"/>
          <p:cNvSpPr/>
          <p:nvPr/>
        </p:nvSpPr>
        <p:spPr bwMode="auto">
          <a:xfrm>
            <a:off x="4623691" y="1463385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: скругленные углы 31"/>
          <p:cNvSpPr/>
          <p:nvPr/>
        </p:nvSpPr>
        <p:spPr bwMode="auto">
          <a:xfrm>
            <a:off x="4749306" y="1965643"/>
            <a:ext cx="2414982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/>
                </a:solidFill>
                <a:cs typeface="Times New Roman"/>
              </a:rPr>
              <a:t>Длительное</a:t>
            </a:r>
            <a:r>
              <a:rPr lang="ru-RU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ожидание курьера</a:t>
            </a:r>
            <a:endParaRPr lang="ru-RU" sz="105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 rot="1258779">
            <a:off x="5436097" y="2629082"/>
            <a:ext cx="288032" cy="4855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Стрелка: вниз 20"/>
          <p:cNvSpPr/>
          <p:nvPr/>
        </p:nvSpPr>
        <p:spPr bwMode="auto">
          <a:xfrm rot="1659594">
            <a:off x="2929940" y="3763719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6" name="Прямоугольник: скругленные углы 31"/>
          <p:cNvSpPr/>
          <p:nvPr/>
        </p:nvSpPr>
        <p:spPr bwMode="auto">
          <a:xfrm>
            <a:off x="1226622" y="4518348"/>
            <a:ext cx="2022993" cy="4111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sz="900" b="1" dirty="0" smtClean="0">
              <a:solidFill>
                <a:prstClr val="black"/>
              </a:solidFill>
              <a:cs typeface="Times New Roman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Формирование </a:t>
            </a:r>
            <a:r>
              <a:rPr lang="ru-RU" sz="900" b="1" dirty="0">
                <a:solidFill>
                  <a:prstClr val="black"/>
                </a:solidFill>
                <a:cs typeface="Times New Roman"/>
              </a:rPr>
              <a:t>документов вручную</a:t>
            </a:r>
          </a:p>
          <a:p>
            <a:pPr algn="ctr">
              <a:defRPr/>
            </a:pP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7" name="Прямоугольник: скругленные углы 31"/>
          <p:cNvSpPr/>
          <p:nvPr/>
        </p:nvSpPr>
        <p:spPr bwMode="auto">
          <a:xfrm>
            <a:off x="6300192" y="3197835"/>
            <a:ext cx="1872208" cy="4369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Не регламентировано время приезда курьера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8" name="Стрелка: вниз 20"/>
          <p:cNvSpPr/>
          <p:nvPr/>
        </p:nvSpPr>
        <p:spPr bwMode="auto">
          <a:xfrm rot="20224847">
            <a:off x="1333897" y="3771484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9" name="Стрелка: вниз 20"/>
          <p:cNvSpPr/>
          <p:nvPr/>
        </p:nvSpPr>
        <p:spPr bwMode="auto">
          <a:xfrm>
            <a:off x="2138568" y="3773194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2" name="Прямоугольник: скругленные углы 31"/>
          <p:cNvSpPr/>
          <p:nvPr/>
        </p:nvSpPr>
        <p:spPr bwMode="auto">
          <a:xfrm>
            <a:off x="6084168" y="4314393"/>
            <a:ext cx="2592287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Отсутствие в заключенном договоре условий, определяющих время приезда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88934" y="1087969"/>
            <a:ext cx="1121180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cs typeface="Times New Roman"/>
              </a:rPr>
              <a:t>Проблема</a:t>
            </a:r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43" name="Стрелка: вниз 20"/>
          <p:cNvSpPr/>
          <p:nvPr/>
        </p:nvSpPr>
        <p:spPr bwMode="auto">
          <a:xfrm rot="19948296">
            <a:off x="6492243" y="2616383"/>
            <a:ext cx="288032" cy="4855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4" name="Стрелка: вниз 20"/>
          <p:cNvSpPr/>
          <p:nvPr/>
        </p:nvSpPr>
        <p:spPr bwMode="auto">
          <a:xfrm>
            <a:off x="7164288" y="3701874"/>
            <a:ext cx="371763" cy="5206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296869" y="3992452"/>
            <a:ext cx="1875288" cy="238545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100" b="1" dirty="0">
                <a:ln w="0"/>
                <a:solidFill>
                  <a:srgbClr val="00B050"/>
                </a:solidFill>
                <a:cs typeface="Times New Roman"/>
              </a:rPr>
              <a:t>Коренная причина</a:t>
            </a:r>
            <a:endParaRPr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Стрелка: вниз 20"/>
          <p:cNvSpPr/>
          <p:nvPr/>
        </p:nvSpPr>
        <p:spPr bwMode="auto">
          <a:xfrm>
            <a:off x="2292359" y="2650903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7" name="Стрелка: вниз 20"/>
          <p:cNvSpPr/>
          <p:nvPr/>
        </p:nvSpPr>
        <p:spPr bwMode="auto">
          <a:xfrm>
            <a:off x="527290" y="2658584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8717" y="256198"/>
            <a:ext cx="6346845" cy="77715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300" b="1" dirty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Выявление коренных </a:t>
            </a:r>
            <a:r>
              <a:rPr lang="ru-RU" sz="2300" b="1" dirty="0" smtClean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причин</a:t>
            </a:r>
          </a:p>
          <a:p>
            <a:pPr algn="r">
              <a:defRPr/>
            </a:pPr>
            <a:r>
              <a:rPr lang="ru-RU" sz="2300" b="1" dirty="0" smtClean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методом «</a:t>
            </a:r>
            <a:r>
              <a:rPr lang="ru-RU" sz="2300" b="1" dirty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5 Почему?»</a:t>
            </a:r>
            <a:endParaRPr sz="23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178716" y="1120845"/>
            <a:ext cx="8497739" cy="25400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cs typeface="Times New Roman"/>
              </a:rPr>
              <a:t>Риск утери и порчи оригиналов финансовых документов</a:t>
            </a: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78717" y="1490701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16" name="Стрелка: вниз 15"/>
          <p:cNvSpPr/>
          <p:nvPr/>
        </p:nvSpPr>
        <p:spPr bwMode="auto">
          <a:xfrm>
            <a:off x="2787438" y="1490700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316715" y="2065483"/>
            <a:ext cx="2515795" cy="5759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Ошибки в заполнении финансовых </a:t>
            </a:r>
            <a:r>
              <a:rPr lang="ru-RU" sz="900" b="1" dirty="0" smtClean="0">
                <a:solidFill>
                  <a:schemeClr val="tx1"/>
                </a:solidFill>
              </a:rPr>
              <a:t>документов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24833" y="4111263"/>
            <a:ext cx="1875288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00B050"/>
                </a:solidFill>
                <a:cs typeface="Times New Roman"/>
              </a:rPr>
              <a:t>Коренная причина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326074" y="4446339"/>
            <a:ext cx="2539802" cy="47634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Человеческий фактор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5" name="Прямоугольник: скругленные углы 31"/>
          <p:cNvSpPr/>
          <p:nvPr/>
        </p:nvSpPr>
        <p:spPr bwMode="auto">
          <a:xfrm>
            <a:off x="3037630" y="2052513"/>
            <a:ext cx="214093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Документы оформляются на бумажном носителе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4598007" y="3425614"/>
            <a:ext cx="2132412" cy="47194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Устоявшаяся практика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2980" y="341647"/>
            <a:ext cx="319073" cy="379431"/>
          </a:xfrm>
          <a:prstGeom prst="rect">
            <a:avLst/>
          </a:prstGeom>
        </p:spPr>
      </p:pic>
      <p:sp>
        <p:nvSpPr>
          <p:cNvPr id="22" name="Прямоугольник: скругленные углы 31"/>
          <p:cNvSpPr/>
          <p:nvPr/>
        </p:nvSpPr>
        <p:spPr bwMode="auto">
          <a:xfrm>
            <a:off x="1102435" y="3076287"/>
            <a:ext cx="821065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Ошибки/</a:t>
            </a:r>
          </a:p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Опечатки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2026220" y="3089166"/>
            <a:ext cx="961603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Невнесение данных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5" name="Прямоугольник: скругленные углы 31"/>
          <p:cNvSpPr/>
          <p:nvPr/>
        </p:nvSpPr>
        <p:spPr bwMode="auto">
          <a:xfrm>
            <a:off x="107504" y="3074203"/>
            <a:ext cx="926968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err="1" smtClean="0">
                <a:solidFill>
                  <a:prstClr val="black"/>
                </a:solidFill>
                <a:cs typeface="Times New Roman"/>
              </a:rPr>
              <a:t>Дублиро-вание</a:t>
            </a: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  данных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6" name="Стрелка: вниз 20"/>
          <p:cNvSpPr/>
          <p:nvPr/>
        </p:nvSpPr>
        <p:spPr bwMode="auto">
          <a:xfrm>
            <a:off x="1358486" y="2641089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15"/>
          <p:cNvSpPr/>
          <p:nvPr/>
        </p:nvSpPr>
        <p:spPr bwMode="auto">
          <a:xfrm>
            <a:off x="5494439" y="1489827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: скругленные углы 31"/>
          <p:cNvSpPr/>
          <p:nvPr/>
        </p:nvSpPr>
        <p:spPr bwMode="auto">
          <a:xfrm>
            <a:off x="5716784" y="2030547"/>
            <a:ext cx="2414982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Сбор и отправка документов осуществляется сотрудником Инспекции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 rot="1866711">
            <a:off x="6678582" y="2681931"/>
            <a:ext cx="388949" cy="7005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sz="900" b="1" dirty="0">
              <a:solidFill>
                <a:srgbClr val="0070C0"/>
              </a:solidFill>
              <a:cs typeface="Times New Roman"/>
            </a:endParaRPr>
          </a:p>
        </p:txBody>
      </p:sp>
      <p:sp>
        <p:nvSpPr>
          <p:cNvPr id="28" name="Стрелка: вниз 20"/>
          <p:cNvSpPr/>
          <p:nvPr/>
        </p:nvSpPr>
        <p:spPr bwMode="auto">
          <a:xfrm rot="19340619">
            <a:off x="4229728" y="2703958"/>
            <a:ext cx="388949" cy="68701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Стрелка: вниз 20"/>
          <p:cNvSpPr/>
          <p:nvPr/>
        </p:nvSpPr>
        <p:spPr bwMode="auto">
          <a:xfrm>
            <a:off x="2274107" y="3705251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8" name="Стрелка: вниз 20"/>
          <p:cNvSpPr/>
          <p:nvPr/>
        </p:nvSpPr>
        <p:spPr bwMode="auto">
          <a:xfrm>
            <a:off x="422831" y="3708065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9" name="Стрелка: вниз 20"/>
          <p:cNvSpPr/>
          <p:nvPr/>
        </p:nvSpPr>
        <p:spPr bwMode="auto">
          <a:xfrm>
            <a:off x="1382183" y="3701590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34549" y="1100649"/>
            <a:ext cx="1368151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cs typeface="Times New Roman"/>
              </a:rPr>
              <a:t>Проблема</a:t>
            </a:r>
            <a:endParaRPr sz="11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726569" y="3133142"/>
            <a:ext cx="1875288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00B050"/>
                </a:solidFill>
                <a:cs typeface="Times New Roman"/>
              </a:rPr>
              <a:t>Коренная причина</a:t>
            </a:r>
            <a:endParaRPr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78716" y="278243"/>
            <a:ext cx="6409507" cy="77715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300" b="1" dirty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Выявление коренных </a:t>
            </a:r>
            <a:r>
              <a:rPr lang="ru-RU" sz="2300" b="1" dirty="0" smtClean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причин</a:t>
            </a:r>
          </a:p>
          <a:p>
            <a:pPr algn="r">
              <a:defRPr/>
            </a:pPr>
            <a:r>
              <a:rPr lang="ru-RU" sz="2300" b="1" dirty="0" smtClean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методом «</a:t>
            </a:r>
            <a:r>
              <a:rPr lang="ru-RU" sz="2300" b="1" dirty="0">
                <a:ln w="0"/>
                <a:solidFill>
                  <a:srgbClr val="E7E6E6">
                    <a:lumMod val="25000"/>
                  </a:srgbClr>
                </a:solidFill>
                <a:cs typeface="Times New Roman"/>
              </a:rPr>
              <a:t>5 Почему?»</a:t>
            </a:r>
            <a:endParaRPr sz="23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178716" y="1120845"/>
            <a:ext cx="8497739" cy="25400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             </a:t>
            </a:r>
            <a:r>
              <a:rPr lang="ru-RU" sz="1400" b="1" dirty="0" smtClean="0">
                <a:solidFill>
                  <a:prstClr val="black"/>
                </a:solidFill>
                <a:cs typeface="Times New Roman"/>
              </a:rPr>
              <a:t>Финансовые </a:t>
            </a:r>
            <a:r>
              <a:rPr lang="ru-RU" sz="1400" b="1" dirty="0">
                <a:solidFill>
                  <a:prstClr val="black"/>
                </a:solidFill>
                <a:cs typeface="Times New Roman"/>
              </a:rPr>
              <a:t>затраты на получение и оформление финансовых документов</a:t>
            </a: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78717" y="1490701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16" name="Стрелка: вниз 15"/>
          <p:cNvSpPr/>
          <p:nvPr/>
        </p:nvSpPr>
        <p:spPr bwMode="auto">
          <a:xfrm>
            <a:off x="2787438" y="1490700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316715" y="2065483"/>
            <a:ext cx="2515795" cy="5759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Доставка и отправка документов осуществляется АО «Почтой России»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31"/>
          <p:cNvSpPr/>
          <p:nvPr/>
        </p:nvSpPr>
        <p:spPr bwMode="auto">
          <a:xfrm>
            <a:off x="3037630" y="2052513"/>
            <a:ext cx="214093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Документы оформляются на бумажном носителе (затраты на печать, бумагу)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2267744" y="3757248"/>
            <a:ext cx="3816424" cy="50405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/>
              </a:rPr>
              <a:t>Устоявшаяся практика</a:t>
            </a:r>
            <a:endParaRPr lang="ru-RU" sz="1200" b="1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0232" y="275434"/>
            <a:ext cx="319073" cy="379431"/>
          </a:xfrm>
          <a:prstGeom prst="rect">
            <a:avLst/>
          </a:prstGeom>
        </p:spPr>
      </p:pic>
      <p:sp>
        <p:nvSpPr>
          <p:cNvPr id="29" name="Стрелка: вниз 15"/>
          <p:cNvSpPr/>
          <p:nvPr/>
        </p:nvSpPr>
        <p:spPr bwMode="auto">
          <a:xfrm>
            <a:off x="5494439" y="1489827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cs typeface="Times New Roman"/>
              </a:rPr>
              <a:t>Почему?</a:t>
            </a: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: скругленные углы 31"/>
          <p:cNvSpPr/>
          <p:nvPr/>
        </p:nvSpPr>
        <p:spPr bwMode="auto">
          <a:xfrm>
            <a:off x="5716784" y="2030547"/>
            <a:ext cx="2414982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prstClr val="black"/>
                </a:solidFill>
                <a:cs typeface="Times New Roman"/>
              </a:rPr>
              <a:t>Сбор и отправка документов осуществляется сотрудником Инспекции (затраты на ГСМ, амортизация автомобиля)</a:t>
            </a:r>
            <a:endParaRPr lang="ru-RU" sz="9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28" name="Стрелка: вниз 20"/>
          <p:cNvSpPr/>
          <p:nvPr/>
        </p:nvSpPr>
        <p:spPr bwMode="auto">
          <a:xfrm>
            <a:off x="3967027" y="2737523"/>
            <a:ext cx="316941" cy="5566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496" y="1103094"/>
            <a:ext cx="1296143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cs typeface="Times New Roman"/>
              </a:rPr>
              <a:t>Проблема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203848" y="3369540"/>
            <a:ext cx="1875288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00B050"/>
                </a:solidFill>
                <a:cs typeface="Times New Roman"/>
              </a:rPr>
              <a:t>Коренная причина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7" name="Стрелка: вниз 20"/>
          <p:cNvSpPr/>
          <p:nvPr/>
        </p:nvSpPr>
        <p:spPr bwMode="auto">
          <a:xfrm rot="1808116">
            <a:off x="6585854" y="2643028"/>
            <a:ext cx="316941" cy="122332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1" name="Стрелка: вниз 20"/>
          <p:cNvSpPr/>
          <p:nvPr/>
        </p:nvSpPr>
        <p:spPr bwMode="auto">
          <a:xfrm rot="19706303">
            <a:off x="1558348" y="2697334"/>
            <a:ext cx="316941" cy="11000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10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плану действий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32604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cs typeface="Times New Roman" panose="02020603050405020304" pitchFamily="18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1723"/>
              </p:ext>
            </p:extLst>
          </p:nvPr>
        </p:nvGraphicFramePr>
        <p:xfrm>
          <a:off x="395534" y="1782043"/>
          <a:ext cx="8496945" cy="2832164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Решить полностью</a:t>
                      </a:r>
                    </a:p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Решить частично </a:t>
                      </a:r>
                    </a:p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300" baseline="0" dirty="0">
                          <a:latin typeface="+mn-lt"/>
                          <a:cs typeface="Times New Roman" panose="02020603050405020304" pitchFamily="18" charset="0"/>
                        </a:rPr>
                        <a:t> не планируется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Другое</a:t>
                      </a:r>
                      <a:r>
                        <a:rPr lang="ru-RU" sz="1300" baseline="0" dirty="0"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aseline="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aseline="0" dirty="0">
                          <a:latin typeface="+mn-lt"/>
                          <a:cs typeface="Times New Roman" panose="02020603050405020304" pitchFamily="18" charset="0"/>
                        </a:rPr>
                        <a:t>(н-р: проблема перенесена на др. процесс)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Проблема 1</a:t>
                      </a:r>
                    </a:p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Проблема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Проблема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Проблема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Проблема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44736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02323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42283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36824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76784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53" y="323938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5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83436" y="557907"/>
            <a:ext cx="6750997" cy="760025"/>
          </a:xfrm>
        </p:spPr>
        <p:txBody>
          <a:bodyPr/>
          <a:lstStyle/>
          <a:p>
            <a:pPr lvl="0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План мероприятий по реализации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проекта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«Оптимизация получения финансовых документов»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819182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70439783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475" y="349330"/>
            <a:ext cx="319072" cy="37943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66043"/>
              </p:ext>
            </p:extLst>
          </p:nvPr>
        </p:nvGraphicFramePr>
        <p:xfrm>
          <a:off x="395536" y="1537413"/>
          <a:ext cx="8121785" cy="2931338"/>
        </p:xfrm>
        <a:graphic>
          <a:graphicData uri="http://schemas.openxmlformats.org/drawingml/2006/table">
            <a:tbl>
              <a:tblPr firstRow="1" firstCol="1" bandRow="1"/>
              <a:tblGrid>
                <a:gridCol w="549031"/>
                <a:gridCol w="2034125"/>
                <a:gridCol w="1253383"/>
                <a:gridCol w="1643755"/>
                <a:gridCol w="1565348"/>
                <a:gridCol w="1076143"/>
              </a:tblGrid>
              <a:tr h="38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 коммерческих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пред-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ложений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предоставлению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 ЭДО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на ЭДО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О.И.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01.06.2024-15.06.2024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договора с контрагентом,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предложив-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наименьшую цену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15.06.2024-31.07.2024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ЭЦП для сотрудника, работающего в системе ЭДО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О.И.,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Холхонов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10.07.2024-31.07.2024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программе ЭДО, направление приглашений контрагентам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О.И.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31.07.2024</a:t>
                      </a:r>
                    </a:p>
                  </a:txBody>
                  <a:tcPr marL="57935" marR="57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2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8472" y="162955"/>
            <a:ext cx="6580689" cy="86811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Целевая карта процесса «Оптимизация получения финансовых документов»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29161" y="322492"/>
            <a:ext cx="319072" cy="37943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83568" y="1979917"/>
            <a:ext cx="674036" cy="791100"/>
            <a:chOff x="486739" y="2076404"/>
            <a:chExt cx="674036" cy="7911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739" y="2076404"/>
              <a:ext cx="664275" cy="7911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92810" y="2433696"/>
              <a:ext cx="66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Окончание финансового периода</a:t>
              </a:r>
              <a:endParaRPr lang="ru-RU" sz="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62202" y="1962427"/>
            <a:ext cx="765582" cy="879906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600" dirty="0" smtClean="0"/>
              <a:t>Подписание финансовых документов посредством ЭДО ответственным специалистом</a:t>
            </a:r>
            <a:endParaRPr lang="ru-RU" sz="600" dirty="0"/>
          </a:p>
        </p:txBody>
      </p:sp>
      <p:sp>
        <p:nvSpPr>
          <p:cNvPr id="48" name="TextBox 47"/>
          <p:cNvSpPr txBox="1"/>
          <p:nvPr/>
        </p:nvSpPr>
        <p:spPr bwMode="auto">
          <a:xfrm>
            <a:off x="3272616" y="1962427"/>
            <a:ext cx="633612" cy="884881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ru-RU" sz="600" dirty="0">
                <a:cs typeface="Times New Roman" panose="02020603050405020304" pitchFamily="18" charset="0"/>
              </a:rPr>
              <a:t>Подписание </a:t>
            </a:r>
            <a:r>
              <a:rPr lang="ru-RU" sz="600" dirty="0" smtClean="0">
                <a:cs typeface="Times New Roman" panose="02020603050405020304" pitchFamily="18" charset="0"/>
              </a:rPr>
              <a:t>финансовых документов </a:t>
            </a:r>
            <a:r>
              <a:rPr lang="ru-RU" sz="600" dirty="0" err="1" smtClean="0">
                <a:cs typeface="Times New Roman" panose="02020603050405020304" pitchFamily="18" charset="0"/>
              </a:rPr>
              <a:t>началь-ником</a:t>
            </a:r>
            <a:r>
              <a:rPr lang="ru-RU" sz="600" dirty="0" smtClean="0">
                <a:cs typeface="Times New Roman" panose="02020603050405020304" pitchFamily="18" charset="0"/>
              </a:rPr>
              <a:t> Инспекции</a:t>
            </a:r>
            <a:endParaRPr lang="ru-RU" sz="600" dirty="0">
              <a:cs typeface="Times New Roman" panose="02020603050405020304" pitchFamily="18" charset="0"/>
            </a:endParaRPr>
          </a:p>
          <a:p>
            <a:pPr algn="ctr"/>
            <a:endParaRPr lang="ru-RU" sz="600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6813111" y="1971877"/>
            <a:ext cx="814845" cy="884881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600" dirty="0"/>
              <a:t>КГУ БО «Интегра» на основании первичных документов оформляет факт хозяйственной деятельности </a:t>
            </a:r>
            <a:r>
              <a:rPr lang="ru-RU" sz="600" dirty="0" smtClean="0"/>
              <a:t>      в </a:t>
            </a:r>
            <a:r>
              <a:rPr lang="ru-RU" sz="600" dirty="0"/>
              <a:t>1 С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959858" y="2006830"/>
            <a:ext cx="664275" cy="791100"/>
            <a:chOff x="7081231" y="2038146"/>
            <a:chExt cx="664275" cy="79110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1231" y="2038146"/>
              <a:ext cx="664275" cy="7911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100753" y="2442386"/>
              <a:ext cx="644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Оплата Контрагенту</a:t>
              </a:r>
              <a:endParaRPr lang="ru-RU" sz="600" dirty="0"/>
            </a:p>
          </p:txBody>
        </p:sp>
      </p:grpSp>
      <p:sp>
        <p:nvSpPr>
          <p:cNvPr id="56" name="Стрелка вправо 55"/>
          <p:cNvSpPr/>
          <p:nvPr/>
        </p:nvSpPr>
        <p:spPr>
          <a:xfrm>
            <a:off x="1473505" y="2375467"/>
            <a:ext cx="177872" cy="10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 bwMode="auto">
          <a:xfrm>
            <a:off x="2828152" y="2361467"/>
            <a:ext cx="177872" cy="10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 bwMode="auto">
          <a:xfrm>
            <a:off x="4157552" y="2353720"/>
            <a:ext cx="177872" cy="10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 bwMode="auto">
          <a:xfrm>
            <a:off x="7791747" y="2368704"/>
            <a:ext cx="177872" cy="10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 bwMode="auto">
          <a:xfrm>
            <a:off x="5251571" y="2353720"/>
            <a:ext cx="177872" cy="10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984292" y="16773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3 до 15 мин.</a:t>
            </a:r>
            <a:endParaRPr lang="ru-RU" sz="600" dirty="0"/>
          </a:p>
        </p:txBody>
      </p:sp>
      <p:sp>
        <p:nvSpPr>
          <p:cNvPr id="71" name="TextBox 70"/>
          <p:cNvSpPr txBox="1"/>
          <p:nvPr/>
        </p:nvSpPr>
        <p:spPr bwMode="auto">
          <a:xfrm>
            <a:off x="3337394" y="165851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15 до 40 мин.</a:t>
            </a:r>
            <a:endParaRPr lang="ru-RU" sz="600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4484336" y="1638027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</a:t>
            </a:r>
            <a:r>
              <a:rPr lang="en-US" sz="600" dirty="0" smtClean="0"/>
              <a:t>1</a:t>
            </a:r>
            <a:r>
              <a:rPr lang="ru-RU" sz="600" dirty="0" smtClean="0"/>
              <a:t> до </a:t>
            </a:r>
            <a:r>
              <a:rPr lang="en-US" sz="600" dirty="0" smtClean="0"/>
              <a:t>   3</a:t>
            </a:r>
            <a:r>
              <a:rPr lang="ru-RU" sz="600" dirty="0" smtClean="0"/>
              <a:t> мин.</a:t>
            </a:r>
            <a:endParaRPr lang="ru-RU" sz="600" dirty="0"/>
          </a:p>
        </p:txBody>
      </p:sp>
      <p:sp>
        <p:nvSpPr>
          <p:cNvPr id="77" name="TextBox 76"/>
          <p:cNvSpPr txBox="1"/>
          <p:nvPr/>
        </p:nvSpPr>
        <p:spPr bwMode="auto">
          <a:xfrm>
            <a:off x="5602450" y="1638027"/>
            <a:ext cx="55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От 480 до 1440 мин.</a:t>
            </a:r>
          </a:p>
        </p:txBody>
      </p:sp>
      <p:sp>
        <p:nvSpPr>
          <p:cNvPr id="1787179363" name="TextBox 1787179362"/>
          <p:cNvSpPr txBox="1"/>
          <p:nvPr/>
        </p:nvSpPr>
        <p:spPr>
          <a:xfrm>
            <a:off x="7169865" y="3438227"/>
            <a:ext cx="1243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ВПП</a:t>
            </a:r>
          </a:p>
          <a:p>
            <a:r>
              <a:rPr lang="en-US" sz="1000" dirty="0" smtClean="0"/>
              <a:t>Min</a:t>
            </a:r>
            <a:r>
              <a:rPr lang="ru-RU" sz="1000" dirty="0" smtClean="0"/>
              <a:t>:  </a:t>
            </a:r>
            <a:r>
              <a:rPr lang="en-US" sz="1000" dirty="0" smtClean="0"/>
              <a:t>559</a:t>
            </a:r>
            <a:r>
              <a:rPr lang="ru-RU" sz="1000" dirty="0" smtClean="0"/>
              <a:t> мин.</a:t>
            </a:r>
            <a:endParaRPr lang="en-US" sz="1000" dirty="0" smtClean="0"/>
          </a:p>
          <a:p>
            <a:r>
              <a:rPr lang="en-US" sz="1000" dirty="0" smtClean="0"/>
              <a:t>Max</a:t>
            </a:r>
            <a:r>
              <a:rPr lang="ru-RU" sz="1000" dirty="0" smtClean="0"/>
              <a:t>: </a:t>
            </a:r>
            <a:r>
              <a:rPr lang="en-US" sz="1000" dirty="0" smtClean="0"/>
              <a:t>1678</a:t>
            </a:r>
            <a:r>
              <a:rPr lang="ru-RU" sz="1000" dirty="0" smtClean="0"/>
              <a:t> мин.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4425219" y="1971115"/>
            <a:ext cx="658241" cy="884881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600" dirty="0" err="1"/>
              <a:t>Согласова-ние</a:t>
            </a:r>
            <a:r>
              <a:rPr lang="ru-RU" sz="600" dirty="0"/>
              <a:t> времени прихода курьера с КГУ БО «Интегра»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544621" y="1968629"/>
            <a:ext cx="658241" cy="884881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600" dirty="0"/>
              <a:t>Передача </a:t>
            </a:r>
            <a:r>
              <a:rPr lang="ru-RU" sz="600" dirty="0" smtClean="0"/>
              <a:t>документов </a:t>
            </a:r>
            <a:r>
              <a:rPr lang="ru-RU" sz="600" dirty="0"/>
              <a:t>курьеру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97" y="2317679"/>
            <a:ext cx="201185" cy="1402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6943670" y="1615054"/>
            <a:ext cx="55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От </a:t>
            </a:r>
            <a:r>
              <a:rPr lang="en-US" sz="600" dirty="0" smtClean="0"/>
              <a:t>60</a:t>
            </a:r>
            <a:r>
              <a:rPr lang="ru-RU" sz="600" dirty="0" smtClean="0"/>
              <a:t> </a:t>
            </a:r>
            <a:r>
              <a:rPr lang="ru-RU" sz="600" dirty="0"/>
              <a:t>до </a:t>
            </a:r>
            <a:r>
              <a:rPr lang="ru-RU" sz="600" dirty="0" smtClean="0"/>
              <a:t>1</a:t>
            </a:r>
            <a:r>
              <a:rPr lang="en-US" sz="600" dirty="0" smtClean="0"/>
              <a:t>8</a:t>
            </a:r>
            <a:r>
              <a:rPr lang="ru-RU" sz="600" dirty="0" smtClean="0"/>
              <a:t>0 </a:t>
            </a:r>
            <a:r>
              <a:rPr lang="ru-RU" sz="600" dirty="0"/>
              <a:t>мин.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1862202" y="2718147"/>
            <a:ext cx="261526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001910" y="2840294"/>
            <a:ext cx="278253" cy="26713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411760" y="2718147"/>
            <a:ext cx="305819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2121637" y="2718147"/>
            <a:ext cx="255506" cy="2442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012159" y="2657291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1754841" y="1915025"/>
            <a:ext cx="229452" cy="2590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2564670" y="1935517"/>
            <a:ext cx="246786" cy="2654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34511"/>
              </p:ext>
            </p:extLst>
          </p:nvPr>
        </p:nvGraphicFramePr>
        <p:xfrm>
          <a:off x="323528" y="782420"/>
          <a:ext cx="8424935" cy="4023960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432048"/>
                <a:gridCol w="2232248"/>
                <a:gridCol w="2880320"/>
                <a:gridCol w="1584176"/>
                <a:gridCol w="1296143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</a:tr>
              <a:tr h="4807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Неэффективное расходование рабочего времени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Человеческий фактор,</a:t>
                      </a:r>
                      <a:endParaRPr lang="ru-RU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документы оформляются на бумажном носителе,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дублирование данных, опечатки/ошибки,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невнесение данных,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сбор и отправка документов осуществляется сотрудником Инспекции,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100" b="0" dirty="0" smtClean="0">
                          <a:solidFill>
                            <a:prstClr val="black"/>
                          </a:solidFill>
                          <a:latin typeface="+mn-lt"/>
                          <a:cs typeface="Times New Roman"/>
                        </a:rPr>
                        <a:t>огистические трудности в процессе доставки финансовых документов,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prstClr val="black"/>
                          </a:solidFill>
                          <a:latin typeface="+mn-lt"/>
                          <a:cs typeface="Times New Roman"/>
                        </a:rPr>
                        <a:t>не регламентировано время приезда курьера,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затраты на почтовые услуги, бумагу,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заправку принтеров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Заполнение данных в унифицированной форме,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направление</a:t>
                      </a:r>
                      <a:r>
                        <a:rPr lang="ru-RU" sz="1100" baseline="0" dirty="0" smtClean="0">
                          <a:latin typeface="+mn-lt"/>
                        </a:rPr>
                        <a:t> финансовых документов посредством электронного документооборота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Сокращение времени</a:t>
                      </a:r>
                      <a:r>
                        <a:rPr lang="ru-RU" sz="1100" baseline="0" dirty="0" smtClean="0">
                          <a:latin typeface="+mn-lt"/>
                        </a:rPr>
                        <a:t> на получение документов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Риск утери и порчи оригиналов финансовых документов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3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Ошибки в заполнении финансовых документов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Финансовые затраты на получение и оформление финансовых документов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Длительное ожидание курьера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5024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Подписание дополнительного соглашения к договору, определяющего время приезда курьера</a:t>
                      </a:r>
                      <a:endParaRPr lang="ru-RU" sz="11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+mn-lt"/>
                        </a:rPr>
                        <a:t>Сокращение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+mn-lt"/>
                        </a:rPr>
                        <a:t>финансовых затрат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41883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1331640" y="2358107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Реализация мероприятий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721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14413" y="629915"/>
            <a:ext cx="4464496" cy="19442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300" b="0" dirty="0" smtClean="0">
                <a:latin typeface="+mn-lt"/>
              </a:rPr>
              <a:t>Были запрошены коммерческие предложения у поставщиков услуг на право пользования программой по подписанию документов в электронном виде, на основании которых, было принято решение заключить договор с поставщиком, предложившим наименьшую цену АО «ПФ «СКБ Контур» - 1900 руб./год</a:t>
            </a:r>
            <a:r>
              <a:rPr lang="ru-RU" sz="1200" b="0" dirty="0" smtClean="0"/>
              <a:t>.</a:t>
            </a:r>
            <a:endParaRPr lang="ru-RU" sz="12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" y="2502122"/>
            <a:ext cx="4585736" cy="2273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80" y="845939"/>
            <a:ext cx="3533792" cy="2142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96" y="2502123"/>
            <a:ext cx="3240360" cy="2273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23938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9" y="1566019"/>
            <a:ext cx="1497223" cy="3366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5" y="1574283"/>
            <a:ext cx="6105735" cy="3376112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341883"/>
            <a:ext cx="6192688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300" dirty="0" smtClean="0"/>
              <a:t>Всего из 20 контрагентов (в том числе находящихся в районах края) в настоящее время присоединились к системе электронного документооборота 19 организаций, что позволило сократить время получения и обработки документов специалистом Инспекции от контрагентов и финансовые затраты на их получение.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23938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172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3" y="3078187"/>
            <a:ext cx="5755123" cy="1828806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81583" y="2358107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Проект: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8416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29518" y="773931"/>
            <a:ext cx="3466418" cy="360040"/>
          </a:xfrm>
        </p:spPr>
        <p:txBody>
          <a:bodyPr/>
          <a:lstStyle/>
          <a:p>
            <a:pPr algn="ctr"/>
            <a:r>
              <a:rPr lang="ru-RU" sz="3200" dirty="0" smtClean="0"/>
              <a:t>Было</a:t>
            </a:r>
            <a:endParaRPr lang="ru-RU" sz="3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b="8421"/>
          <a:stretch>
            <a:fillRect/>
          </a:stretch>
        </p:blipFill>
        <p:spPr>
          <a:xfrm>
            <a:off x="292639" y="1525879"/>
            <a:ext cx="3940175" cy="3042492"/>
          </a:xfrm>
        </p:spPr>
      </p:pic>
      <p:sp>
        <p:nvSpPr>
          <p:cNvPr id="6" name="Текст 3"/>
          <p:cNvSpPr txBox="1">
            <a:spLocks/>
          </p:cNvSpPr>
          <p:nvPr/>
        </p:nvSpPr>
        <p:spPr bwMode="auto">
          <a:xfrm>
            <a:off x="5724128" y="773930"/>
            <a:ext cx="2088232" cy="5040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Стало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25879"/>
            <a:ext cx="4320480" cy="304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23938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6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7867"/>
            <a:ext cx="5184576" cy="424206"/>
          </a:xfrm>
        </p:spPr>
        <p:txBody>
          <a:bodyPr/>
          <a:lstStyle/>
          <a:p>
            <a:r>
              <a:rPr lang="ru-RU" sz="2400" b="1" dirty="0" smtClean="0"/>
              <a:t>Сокращение финансовых затрат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951" y="701923"/>
            <a:ext cx="5256584" cy="3600400"/>
          </a:xfrm>
        </p:spPr>
        <p:txBody>
          <a:bodyPr/>
          <a:lstStyle/>
          <a:p>
            <a:r>
              <a:rPr lang="ru-RU" b="1" dirty="0" smtClean="0"/>
              <a:t>БЫЛО</a:t>
            </a:r>
          </a:p>
          <a:p>
            <a:endParaRPr lang="ru-RU" sz="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Затраты </a:t>
            </a:r>
            <a:r>
              <a:rPr lang="ru-RU" sz="1300" b="1" dirty="0"/>
              <a:t>на </a:t>
            </a:r>
            <a:r>
              <a:rPr lang="ru-RU" sz="1300" b="1" dirty="0" smtClean="0"/>
              <a:t>печать </a:t>
            </a:r>
            <a:r>
              <a:rPr lang="ru-RU" sz="1300" b="1" dirty="0"/>
              <a:t>- 5040  </a:t>
            </a:r>
            <a:r>
              <a:rPr lang="ru-RU" sz="1300" b="1" dirty="0" smtClean="0"/>
              <a:t>руб.:</a:t>
            </a:r>
            <a:endParaRPr lang="ru-RU" sz="13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Средняя цена </a:t>
            </a:r>
            <a:r>
              <a:rPr lang="ru-RU" sz="1300" dirty="0"/>
              <a:t>печати 1 листа — 4 </a:t>
            </a:r>
            <a:r>
              <a:rPr lang="ru-RU" sz="1300" dirty="0" smtClean="0"/>
              <a:t>руб.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Кол-во листов </a:t>
            </a:r>
            <a:r>
              <a:rPr lang="ru-RU" sz="1300" dirty="0"/>
              <a:t>в пакете — </a:t>
            </a:r>
            <a:r>
              <a:rPr lang="ru-RU" sz="1300" dirty="0" smtClean="0"/>
              <a:t>3 шт.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Кол-во </a:t>
            </a:r>
            <a:r>
              <a:rPr lang="ru-RU" sz="1300" dirty="0"/>
              <a:t>пакетов в месяц — </a:t>
            </a:r>
            <a:r>
              <a:rPr lang="ru-RU" sz="1300" dirty="0" smtClean="0"/>
              <a:t>35 пакетов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Кол-во пакетов в год </a:t>
            </a:r>
            <a:r>
              <a:rPr lang="ru-RU" sz="1300" dirty="0"/>
              <a:t>—</a:t>
            </a:r>
            <a:r>
              <a:rPr lang="ru-RU" sz="1300" dirty="0" smtClean="0"/>
              <a:t> 35 × 12 мес. </a:t>
            </a:r>
            <a:r>
              <a:rPr lang="ru-RU" sz="1300" dirty="0"/>
              <a:t>= </a:t>
            </a:r>
            <a:r>
              <a:rPr lang="ru-RU" sz="1300" dirty="0" smtClean="0"/>
              <a:t>420 пакетов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Кол-во листов в </a:t>
            </a:r>
            <a:r>
              <a:rPr lang="ru-RU" sz="1300" dirty="0"/>
              <a:t>год — 420 пакетов × 3 </a:t>
            </a:r>
            <a:r>
              <a:rPr lang="ru-RU" sz="1300" dirty="0" smtClean="0"/>
              <a:t>шт. = 1260 листов в</a:t>
            </a:r>
            <a:r>
              <a:rPr lang="ru-RU" sz="1300" dirty="0"/>
              <a:t> </a:t>
            </a:r>
            <a:r>
              <a:rPr lang="ru-RU" sz="1300" dirty="0" smtClean="0"/>
              <a:t>год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Стоимость печати в </a:t>
            </a:r>
            <a:r>
              <a:rPr lang="ru-RU" sz="1300" dirty="0"/>
              <a:t>год — 1260 × 4 </a:t>
            </a:r>
            <a:r>
              <a:rPr lang="ru-RU" sz="1300" dirty="0" smtClean="0"/>
              <a:t>руб. </a:t>
            </a:r>
            <a:r>
              <a:rPr lang="ru-RU" sz="1300" dirty="0"/>
              <a:t>= </a:t>
            </a:r>
            <a:r>
              <a:rPr lang="ru-RU" sz="1300" dirty="0" smtClean="0"/>
              <a:t>5040 руб.</a:t>
            </a:r>
            <a:endParaRPr lang="ru-RU" sz="13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Затраты </a:t>
            </a:r>
            <a:r>
              <a:rPr lang="ru-RU" sz="1300" b="1" dirty="0"/>
              <a:t>на </a:t>
            </a:r>
            <a:r>
              <a:rPr lang="ru-RU" sz="1300" b="1" dirty="0" smtClean="0"/>
              <a:t>бумагу 1</a:t>
            </a:r>
            <a:r>
              <a:rPr lang="ru-RU" sz="1300" b="1" dirty="0"/>
              <a:t> 500 </a:t>
            </a:r>
            <a:r>
              <a:rPr lang="ru-RU" sz="1300" b="1" dirty="0" smtClean="0"/>
              <a:t>руб.</a:t>
            </a:r>
            <a:endParaRPr lang="ru-RU" sz="13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err="1" smtClean="0"/>
              <a:t>Ср.цена</a:t>
            </a:r>
            <a:r>
              <a:rPr lang="ru-RU" sz="1300" dirty="0" smtClean="0"/>
              <a:t> </a:t>
            </a:r>
            <a:r>
              <a:rPr lang="ru-RU" sz="1300" dirty="0"/>
              <a:t>пачки бумаги — 500 </a:t>
            </a:r>
            <a:r>
              <a:rPr lang="ru-RU" sz="1300" dirty="0" smtClean="0"/>
              <a:t>руб.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Кол-во </a:t>
            </a:r>
            <a:r>
              <a:rPr lang="ru-RU" sz="1300" dirty="0"/>
              <a:t>листов в пачке — </a:t>
            </a:r>
            <a:r>
              <a:rPr lang="ru-RU" sz="1300" dirty="0" smtClean="0"/>
              <a:t>500 шт.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Ориентировочно понадобится 3 пачки бумаги</a:t>
            </a:r>
            <a:endParaRPr lang="ru-RU" sz="13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Затраты </a:t>
            </a:r>
            <a:r>
              <a:rPr lang="ru-RU" sz="1300" b="1" dirty="0"/>
              <a:t>на </a:t>
            </a:r>
            <a:r>
              <a:rPr lang="ru-RU" sz="1300" b="1" dirty="0" smtClean="0"/>
              <a:t>доставку 21 000</a:t>
            </a:r>
            <a:r>
              <a:rPr lang="ru-RU" sz="1300" b="1" dirty="0"/>
              <a:t> </a:t>
            </a:r>
            <a:r>
              <a:rPr lang="ru-RU" sz="1300" b="1" dirty="0" smtClean="0"/>
              <a:t>руб.</a:t>
            </a:r>
            <a:endParaRPr lang="ru-RU" sz="13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Стоимость доставки 1 пакета — </a:t>
            </a:r>
            <a:r>
              <a:rPr lang="ru-RU" sz="1300" dirty="0"/>
              <a:t>50 </a:t>
            </a:r>
            <a:r>
              <a:rPr lang="ru-RU" sz="1300" dirty="0" smtClean="0"/>
              <a:t>руб.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Стоимость годовой доставки — 420 </a:t>
            </a:r>
            <a:r>
              <a:rPr lang="ru-RU" sz="1300" dirty="0" smtClean="0"/>
              <a:t>пак</a:t>
            </a:r>
            <a:r>
              <a:rPr lang="ru-RU" sz="1300" dirty="0"/>
              <a:t>. </a:t>
            </a:r>
            <a:r>
              <a:rPr lang="ru-RU" sz="1300" dirty="0" smtClean="0"/>
              <a:t>× 50 руб. </a:t>
            </a:r>
            <a:r>
              <a:rPr lang="ru-RU" sz="1300" dirty="0"/>
              <a:t>= </a:t>
            </a:r>
            <a:r>
              <a:rPr lang="ru-RU" sz="1300" dirty="0" smtClean="0"/>
              <a:t>21000 руб.</a:t>
            </a:r>
            <a:endParaRPr lang="ru-RU" sz="13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4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Итого</a:t>
            </a:r>
            <a:r>
              <a:rPr lang="ru-RU" sz="1300" b="1" dirty="0"/>
              <a:t>: </a:t>
            </a:r>
            <a:r>
              <a:rPr lang="ru-RU" sz="1300" b="1" dirty="0" smtClean="0"/>
              <a:t>27540 руб.</a:t>
            </a:r>
            <a:endParaRPr lang="ru-RU" sz="1300" dirty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652120" y="1584277"/>
            <a:ext cx="2924944" cy="2797896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СТАЛО</a:t>
            </a:r>
            <a:endParaRPr lang="ru-RU" dirty="0" smtClean="0"/>
          </a:p>
          <a:p>
            <a:r>
              <a:rPr lang="ru-RU" dirty="0" smtClean="0"/>
              <a:t>Заключен договор </a:t>
            </a:r>
          </a:p>
          <a:p>
            <a:r>
              <a:rPr lang="ru-RU" dirty="0" smtClean="0"/>
              <a:t>с </a:t>
            </a:r>
            <a:r>
              <a:rPr lang="ru-RU" dirty="0"/>
              <a:t>АО «ПФ «СКБ Контур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 цене </a:t>
            </a:r>
            <a:r>
              <a:rPr lang="ru-RU" b="1" dirty="0"/>
              <a:t>1900 руб./год</a:t>
            </a:r>
            <a:r>
              <a:rPr lang="ru-RU" b="1" dirty="0" smtClean="0"/>
              <a:t>.</a:t>
            </a:r>
          </a:p>
          <a:p>
            <a:r>
              <a:rPr lang="ru-RU" sz="1300" dirty="0" smtClean="0"/>
              <a:t>Через </a:t>
            </a:r>
            <a:r>
              <a:rPr lang="ru-RU" sz="1300" dirty="0"/>
              <a:t>программу </a:t>
            </a:r>
            <a:r>
              <a:rPr lang="ru-RU" sz="1300" dirty="0" smtClean="0"/>
              <a:t>«</a:t>
            </a:r>
            <a:r>
              <a:rPr lang="ru-RU" sz="1300" dirty="0" err="1" smtClean="0"/>
              <a:t>Диадок</a:t>
            </a:r>
            <a:r>
              <a:rPr lang="ru-RU" sz="1300" dirty="0" smtClean="0"/>
              <a:t>» </a:t>
            </a:r>
            <a:r>
              <a:rPr lang="ru-RU" sz="1300" dirty="0"/>
              <a:t>в </a:t>
            </a:r>
            <a:r>
              <a:rPr lang="ru-RU" sz="1300" dirty="0" smtClean="0"/>
              <a:t>августе поступило 17 пакетов.</a:t>
            </a:r>
          </a:p>
          <a:p>
            <a:r>
              <a:rPr lang="ru-RU" sz="1300" dirty="0" smtClean="0"/>
              <a:t>В сентябре количество пакетов увеличилось до 26 штук.</a:t>
            </a:r>
            <a:endParaRPr lang="ru-RU" sz="1300" dirty="0"/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23938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9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3891"/>
            <a:ext cx="4248472" cy="424206"/>
          </a:xfrm>
        </p:spPr>
        <p:txBody>
          <a:bodyPr/>
          <a:lstStyle/>
          <a:p>
            <a:r>
              <a:rPr lang="ru-RU" sz="2400" b="1" dirty="0" smtClean="0"/>
              <a:t>Мониторинг устойчивости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23938"/>
            <a:ext cx="317019" cy="377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33971"/>
            <a:ext cx="4076835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349995"/>
            <a:ext cx="46825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30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78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+mj-lt"/>
              </a:rPr>
              <a:t>Достижение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585641"/>
            <a:ext cx="2611225" cy="644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prstClr val="black"/>
                </a:solidFill>
              </a:rPr>
              <a:t>Эффективность</a:t>
            </a:r>
            <a:r>
              <a:rPr lang="ru-RU" sz="1300" b="1" dirty="0">
                <a:solidFill>
                  <a:prstClr val="white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по </a:t>
            </a:r>
            <a:r>
              <a:rPr lang="ru-RU" sz="1300" b="1" dirty="0">
                <a:solidFill>
                  <a:prstClr val="black"/>
                </a:solidFill>
              </a:rPr>
              <a:t>проекту – </a:t>
            </a:r>
            <a:r>
              <a:rPr lang="ru-RU" sz="1300" b="1" dirty="0" smtClean="0">
                <a:solidFill>
                  <a:prstClr val="black"/>
                </a:solidFill>
              </a:rPr>
              <a:t>105,47%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85641"/>
            <a:ext cx="2952328" cy="644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prstClr val="black"/>
                </a:solidFill>
              </a:rPr>
              <a:t>Выполнение плана мероприятий </a:t>
            </a:r>
            <a:r>
              <a:rPr lang="ru-RU" sz="1300" b="1" dirty="0" smtClean="0">
                <a:solidFill>
                  <a:prstClr val="black"/>
                </a:solidFill>
              </a:rPr>
              <a:t>составило 100%</a:t>
            </a:r>
            <a:endParaRPr lang="ru-RU" sz="13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15256470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915862"/>
              </p:ext>
            </p:extLst>
          </p:nvPr>
        </p:nvGraphicFramePr>
        <p:xfrm>
          <a:off x="323528" y="1061963"/>
          <a:ext cx="8352928" cy="1987059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  <a:gridCol w="720080"/>
                <a:gridCol w="648072"/>
                <a:gridCol w="792088"/>
                <a:gridCol w="864096"/>
                <a:gridCol w="639992"/>
                <a:gridCol w="842368"/>
                <a:gridCol w="1613984"/>
              </a:tblGrid>
              <a:tr h="6568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Текущее значение</a:t>
                      </a:r>
                      <a:br>
                        <a:rPr lang="ru-RU" sz="13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</a:b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Целевое </a:t>
                      </a:r>
                    </a:p>
                    <a:p>
                      <a:pPr algn="ctr">
                        <a:defRPr/>
                      </a:pPr>
                      <a:r>
                        <a:rPr lang="ru-RU" sz="13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значение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Эффективность,</a:t>
                      </a:r>
                      <a:br>
                        <a:rPr lang="ru-RU" sz="13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3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 %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Сокращение времени получения финансовых документов, мин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min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694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max</a:t>
                      </a:r>
                    </a:p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2848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min</a:t>
                      </a:r>
                    </a:p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559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max</a:t>
                      </a:r>
                    </a:p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1678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min</a:t>
                      </a:r>
                    </a:p>
                    <a:p>
                      <a:pPr algn="ctr"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530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max</a:t>
                      </a:r>
                    </a:p>
                    <a:p>
                      <a:pPr algn="ctr"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1324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110,74</a:t>
                      </a:r>
                      <a:endParaRPr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54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Сокращение финансовых расходов, руб.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27540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2000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1900</a:t>
                      </a:r>
                      <a:endParaRPr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100,20</a:t>
                      </a:r>
                      <a:endParaRPr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23938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09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2477564"/>
            <a:ext cx="4752528" cy="504056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Спасибо за </a:t>
            </a:r>
            <a:r>
              <a:rPr lang="ru-RU" sz="3200" b="1" dirty="0"/>
              <a:t>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66219"/>
            <a:ext cx="4968671" cy="377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11" y="3633698"/>
            <a:ext cx="4751337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497794"/>
            <a:ext cx="494428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7"/>
            <a:ext cx="6561138" cy="778255"/>
          </a:xfrm>
        </p:spPr>
        <p:txBody>
          <a:bodyPr/>
          <a:lstStyle/>
          <a:p>
            <a:pPr>
              <a:defRPr/>
            </a:pPr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2240" y="293403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061963"/>
            <a:ext cx="2304058" cy="3260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061963"/>
            <a:ext cx="2283662" cy="3260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992" y="1061963"/>
            <a:ext cx="2699792" cy="3329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/>
              <a:t>Команда проекта:</a:t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0232" y="304793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133971"/>
            <a:ext cx="729189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Владелец процесса: </a:t>
            </a:r>
            <a:br>
              <a:rPr lang="ru-RU" sz="1300" dirty="0"/>
            </a:br>
            <a:r>
              <a:rPr lang="ru-RU" sz="1300" dirty="0"/>
              <a:t>Начальник </a:t>
            </a:r>
            <a:r>
              <a:rPr lang="ru-RU" sz="1300" dirty="0" smtClean="0"/>
              <a:t>отдела государственного </a:t>
            </a:r>
            <a:r>
              <a:rPr lang="ru-RU" sz="1300" dirty="0"/>
              <a:t>контроля (надзора) в области долевого строительства и финансово-экономического обеспечения </a:t>
            </a:r>
            <a:r>
              <a:rPr lang="ru-RU" sz="1300" dirty="0" smtClean="0"/>
              <a:t> Прокопьева Оксана Владимировна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Руководитель проекта: </a:t>
            </a:r>
            <a:br>
              <a:rPr lang="ru-RU" sz="1300" dirty="0"/>
            </a:br>
            <a:r>
              <a:rPr lang="ru-RU" sz="1300" dirty="0" smtClean="0"/>
              <a:t>Ведущий </a:t>
            </a:r>
            <a:r>
              <a:rPr lang="ru-RU" sz="1300" dirty="0"/>
              <a:t>консультант отдела государственного контроля (надзора) в области долевого строительства и финансово-экономического обеспечения </a:t>
            </a:r>
            <a:r>
              <a:rPr lang="ru-RU" sz="1300" dirty="0" smtClean="0"/>
              <a:t>Михайлова Ольга Ивановна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 smtClean="0"/>
          </a:p>
          <a:p>
            <a:r>
              <a:rPr lang="ru-RU" sz="1300" dirty="0" smtClean="0"/>
              <a:t>Команда </a:t>
            </a:r>
            <a:r>
              <a:rPr lang="ru-RU" sz="1300" dirty="0"/>
              <a:t>проекта: </a:t>
            </a:r>
            <a:br>
              <a:rPr lang="ru-RU" sz="1300" dirty="0"/>
            </a:br>
            <a:r>
              <a:rPr lang="ru-RU" sz="1300" dirty="0"/>
              <a:t>Прокопьева Оксана Владимировна (начальник отдела), Михайлова Ольга Ивановна (ведущий консультант), Макаров Александр Александрович (главный специалист эксперт)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1205979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39552" y="2007072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39552" y="2808165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23528" y="269875"/>
            <a:ext cx="4860925" cy="1274081"/>
          </a:xfrm>
        </p:spPr>
        <p:txBody>
          <a:bodyPr/>
          <a:lstStyle/>
          <a:p>
            <a:r>
              <a:rPr lang="ru-RU" sz="2300" dirty="0"/>
              <a:t>Паспорт проекта:</a:t>
            </a:r>
            <a:br>
              <a:rPr lang="ru-RU" sz="23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9059"/>
            <a:ext cx="6192688" cy="4181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30475"/>
            <a:ext cx="3170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40002" y="458743"/>
            <a:ext cx="7792837" cy="86811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j-lt"/>
                <a:cs typeface="Times New Roman"/>
              </a:rPr>
              <a:t>Карта текущего состояния </a:t>
            </a:r>
            <a:r>
              <a:rPr lang="ru-RU" dirty="0" smtClean="0">
                <a:latin typeface="+mj-lt"/>
                <a:cs typeface="Times New Roman"/>
              </a:rPr>
              <a:t>процесса </a:t>
            </a:r>
            <a:br>
              <a:rPr lang="ru-RU" dirty="0" smtClean="0">
                <a:latin typeface="+mj-lt"/>
                <a:cs typeface="Times New Roman"/>
              </a:rPr>
            </a:br>
            <a:r>
              <a:rPr lang="ru-RU" dirty="0" smtClean="0">
                <a:latin typeface="+mj-lt"/>
                <a:cs typeface="Times New Roman"/>
              </a:rPr>
              <a:t>«Оптимизация получения финансовых документов»</a:t>
            </a:r>
            <a:endParaRPr lang="ru-RU" dirty="0">
              <a:latin typeface="+mj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3147" y="269027"/>
            <a:ext cx="319072" cy="37943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82831" y="1782043"/>
            <a:ext cx="8486451" cy="2120965"/>
            <a:chOff x="254839" y="1782043"/>
            <a:chExt cx="8486451" cy="212096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187" y="2049283"/>
              <a:ext cx="664275" cy="108425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4839" y="2465392"/>
              <a:ext cx="644753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50" dirty="0" smtClean="0"/>
                <a:t>Окончание финансового периода/наступление финансового </a:t>
              </a:r>
              <a:r>
                <a:rPr lang="ru-RU" sz="550" dirty="0" err="1" smtClean="0"/>
                <a:t>обязатель-ства</a:t>
              </a:r>
              <a:endParaRPr lang="ru-RU" sz="55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6760" y="2133844"/>
              <a:ext cx="705603" cy="936869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smtClean="0"/>
                <a:t>Согласование времени с Контрагентом с целью получения первичных документов</a:t>
              </a:r>
              <a:endParaRPr lang="ru-RU" sz="600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983004" y="2140655"/>
              <a:ext cx="633612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err="1" smtClean="0"/>
                <a:t>Формиро-вание</a:t>
              </a:r>
              <a:r>
                <a:rPr lang="ru-RU" sz="600" dirty="0" smtClean="0"/>
                <a:t> заявки на машину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2829700" y="2140656"/>
              <a:ext cx="658241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</a:rPr>
                <a:t>Поездка к </a:t>
              </a:r>
              <a:r>
                <a:rPr lang="ru-RU" sz="600" dirty="0" err="1" smtClean="0">
                  <a:solidFill>
                    <a:schemeClr val="tx1"/>
                  </a:solidFill>
                </a:rPr>
                <a:t>Контраген</a:t>
              </a:r>
              <a:r>
                <a:rPr lang="ru-RU" sz="600" dirty="0" smtClean="0">
                  <a:solidFill>
                    <a:schemeClr val="tx1"/>
                  </a:solidFill>
                </a:rPr>
                <a:t>-там, получение документов, возвращение на рабочее место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3701025" y="2134292"/>
              <a:ext cx="687470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smtClean="0"/>
                <a:t>Подготовка и передача документов на подпись начальнику Инспекции</a:t>
              </a:r>
              <a:endParaRPr lang="ru-RU" sz="600" dirty="0"/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4601579" y="2134292"/>
              <a:ext cx="654665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err="1" smtClean="0"/>
                <a:t>Сканирова-ние</a:t>
              </a:r>
              <a:r>
                <a:rPr lang="ru-RU" sz="600" dirty="0" smtClean="0"/>
                <a:t> </a:t>
              </a:r>
              <a:r>
                <a:rPr lang="ru-RU" sz="600" dirty="0"/>
                <a:t>документов,</a:t>
              </a:r>
            </a:p>
            <a:p>
              <a:pPr algn="ctr"/>
              <a:r>
                <a:rPr lang="ru-RU" sz="600" dirty="0"/>
                <a:t>сохранение копий документов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5469328" y="2133675"/>
              <a:ext cx="640045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err="1" smtClean="0"/>
                <a:t>Согласова-ние</a:t>
              </a:r>
              <a:r>
                <a:rPr lang="ru-RU" sz="600" dirty="0" smtClean="0"/>
                <a:t> </a:t>
              </a:r>
              <a:r>
                <a:rPr lang="ru-RU" sz="600" dirty="0"/>
                <a:t>времени прихода курьера с КГУ БО «Интегра»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6290283" y="2120330"/>
              <a:ext cx="590860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/>
                <a:t>Передача </a:t>
              </a:r>
              <a:r>
                <a:rPr lang="ru-RU" sz="600" dirty="0" err="1" smtClean="0"/>
                <a:t>докумен-тов</a:t>
              </a:r>
              <a:r>
                <a:rPr lang="ru-RU" sz="600" dirty="0" smtClean="0"/>
                <a:t> </a:t>
              </a:r>
              <a:r>
                <a:rPr lang="ru-RU" sz="600" dirty="0"/>
                <a:t>курьеру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7094227" y="2120330"/>
              <a:ext cx="814845" cy="94216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/>
                <a:t>КГУ БО «Интегра» на основании первичных документов оформляет факт хозяйственной деятельности </a:t>
              </a:r>
              <a:r>
                <a:rPr lang="ru-RU" sz="600" dirty="0" smtClean="0"/>
                <a:t>      в </a:t>
              </a:r>
              <a:r>
                <a:rPr lang="ru-RU" sz="600" dirty="0"/>
                <a:t>1 С</a:t>
              </a: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7015" y="2159662"/>
              <a:ext cx="664275" cy="84231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077015" y="2541958"/>
              <a:ext cx="644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Оплата Контрагенту</a:t>
              </a:r>
              <a:endParaRPr lang="ru-RU" sz="600" dirty="0"/>
            </a:p>
          </p:txBody>
        </p:sp>
        <p:sp>
          <p:nvSpPr>
            <p:cNvPr id="56" name="Стрелка вправо 55"/>
            <p:cNvSpPr/>
            <p:nvPr/>
          </p:nvSpPr>
          <p:spPr>
            <a:xfrm>
              <a:off x="869366" y="2611738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право 60"/>
            <p:cNvSpPr/>
            <p:nvPr/>
          </p:nvSpPr>
          <p:spPr bwMode="auto">
            <a:xfrm>
              <a:off x="1790412" y="2611738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 вправо 61"/>
            <p:cNvSpPr/>
            <p:nvPr/>
          </p:nvSpPr>
          <p:spPr bwMode="auto">
            <a:xfrm>
              <a:off x="2654508" y="2611738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 вправо 62"/>
            <p:cNvSpPr/>
            <p:nvPr/>
          </p:nvSpPr>
          <p:spPr bwMode="auto">
            <a:xfrm>
              <a:off x="5284948" y="2645991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право 63"/>
            <p:cNvSpPr/>
            <p:nvPr/>
          </p:nvSpPr>
          <p:spPr bwMode="auto">
            <a:xfrm>
              <a:off x="6110892" y="2611738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трелка вправо 64"/>
            <p:cNvSpPr/>
            <p:nvPr/>
          </p:nvSpPr>
          <p:spPr bwMode="auto">
            <a:xfrm>
              <a:off x="6902980" y="2611738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 вправо 65"/>
            <p:cNvSpPr/>
            <p:nvPr/>
          </p:nvSpPr>
          <p:spPr bwMode="auto">
            <a:xfrm>
              <a:off x="7949244" y="2611738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трелка вправо 67"/>
            <p:cNvSpPr/>
            <p:nvPr/>
          </p:nvSpPr>
          <p:spPr bwMode="auto">
            <a:xfrm>
              <a:off x="3503067" y="2637424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трелка вправо 68"/>
            <p:cNvSpPr/>
            <p:nvPr/>
          </p:nvSpPr>
          <p:spPr bwMode="auto">
            <a:xfrm>
              <a:off x="4401870" y="2637425"/>
              <a:ext cx="177872" cy="110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42340" y="1802625"/>
              <a:ext cx="504056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От 10 до 180 мин.</a:t>
              </a:r>
              <a:endParaRPr lang="ru-RU" sz="600" dirty="0"/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2047782" y="1797385"/>
              <a:ext cx="504056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От 3 до 15 мин.</a:t>
              </a:r>
              <a:endParaRPr lang="ru-RU" sz="600" dirty="0"/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2870843" y="1806162"/>
              <a:ext cx="540005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120 до 960 мин.</a:t>
              </a:r>
              <a:endParaRPr lang="ru-RU" sz="600" dirty="0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3792732" y="1785090"/>
              <a:ext cx="504056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15 до 40 мин.</a:t>
              </a:r>
              <a:endParaRPr lang="ru-RU" sz="600" dirty="0"/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4682615" y="1783504"/>
              <a:ext cx="504056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5 до 30 мин.</a:t>
              </a:r>
              <a:endParaRPr lang="ru-RU" sz="600" dirty="0"/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5521235" y="1782044"/>
              <a:ext cx="504056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1 до 3 мин.</a:t>
              </a:r>
              <a:endParaRPr lang="ru-RU" sz="600" dirty="0"/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6288765" y="1786947"/>
              <a:ext cx="592378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480 до 1440 мин.</a:t>
              </a:r>
              <a:endParaRPr lang="ru-RU" sz="600" dirty="0"/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7249738" y="1782043"/>
              <a:ext cx="504056" cy="2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От 60 до 180 мин.</a:t>
              </a:r>
              <a:endParaRPr lang="ru-RU" sz="600" dirty="0"/>
            </a:p>
          </p:txBody>
        </p:sp>
        <p:sp>
          <p:nvSpPr>
            <p:cNvPr id="1787179360" name="Пятно 1 1787179359"/>
            <p:cNvSpPr/>
            <p:nvPr/>
          </p:nvSpPr>
          <p:spPr>
            <a:xfrm>
              <a:off x="1502380" y="3001976"/>
              <a:ext cx="288032" cy="25737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87179361" name="TextBox 1787179360"/>
            <p:cNvSpPr txBox="1"/>
            <p:nvPr/>
          </p:nvSpPr>
          <p:spPr>
            <a:xfrm>
              <a:off x="1520429" y="3029339"/>
              <a:ext cx="2246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1</a:t>
              </a:r>
              <a:endParaRPr lang="ru-RU" sz="600" dirty="0"/>
            </a:p>
          </p:txBody>
        </p:sp>
        <p:sp>
          <p:nvSpPr>
            <p:cNvPr id="82" name="Пятно 1 81"/>
            <p:cNvSpPr/>
            <p:nvPr/>
          </p:nvSpPr>
          <p:spPr>
            <a:xfrm>
              <a:off x="2351029" y="3025489"/>
              <a:ext cx="288032" cy="25737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69078" y="3052853"/>
              <a:ext cx="1979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1</a:t>
              </a:r>
              <a:endParaRPr lang="ru-RU" sz="600" dirty="0"/>
            </a:p>
          </p:txBody>
        </p:sp>
        <p:sp>
          <p:nvSpPr>
            <p:cNvPr id="85" name="Пятно 1 84"/>
            <p:cNvSpPr/>
            <p:nvPr/>
          </p:nvSpPr>
          <p:spPr>
            <a:xfrm>
              <a:off x="3245050" y="3025489"/>
              <a:ext cx="288032" cy="25737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63099" y="3052853"/>
              <a:ext cx="1979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2</a:t>
              </a:r>
            </a:p>
          </p:txBody>
        </p:sp>
        <p:sp>
          <p:nvSpPr>
            <p:cNvPr id="88" name="Пятно 1 87"/>
            <p:cNvSpPr/>
            <p:nvPr/>
          </p:nvSpPr>
          <p:spPr>
            <a:xfrm>
              <a:off x="4953309" y="2998963"/>
              <a:ext cx="288032" cy="25737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971358" y="3026327"/>
              <a:ext cx="1979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1</a:t>
              </a:r>
              <a:endParaRPr lang="ru-RU" sz="600" dirty="0"/>
            </a:p>
          </p:txBody>
        </p:sp>
        <p:sp>
          <p:nvSpPr>
            <p:cNvPr id="91" name="Пятно 1 90"/>
            <p:cNvSpPr/>
            <p:nvPr/>
          </p:nvSpPr>
          <p:spPr>
            <a:xfrm>
              <a:off x="5834308" y="2992101"/>
              <a:ext cx="288032" cy="25737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852357" y="3019465"/>
              <a:ext cx="1979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1</a:t>
              </a:r>
            </a:p>
          </p:txBody>
        </p:sp>
        <p:sp>
          <p:nvSpPr>
            <p:cNvPr id="94" name="Пятно 1 93"/>
            <p:cNvSpPr/>
            <p:nvPr/>
          </p:nvSpPr>
          <p:spPr>
            <a:xfrm>
              <a:off x="6699653" y="2968319"/>
              <a:ext cx="288032" cy="25737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17702" y="2995683"/>
              <a:ext cx="1979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2</a:t>
              </a:r>
              <a:endParaRPr lang="ru-RU" sz="600" dirty="0"/>
            </a:p>
          </p:txBody>
        </p:sp>
        <p:sp>
          <p:nvSpPr>
            <p:cNvPr id="1787179363" name="TextBox 1787179362"/>
            <p:cNvSpPr txBox="1"/>
            <p:nvPr/>
          </p:nvSpPr>
          <p:spPr>
            <a:xfrm>
              <a:off x="7261243" y="3349010"/>
              <a:ext cx="13760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ВПП</a:t>
              </a:r>
            </a:p>
            <a:p>
              <a:r>
                <a:rPr lang="en-US" sz="1000" dirty="0" smtClean="0"/>
                <a:t>Min</a:t>
              </a:r>
              <a:r>
                <a:rPr lang="ru-RU" sz="1000" dirty="0" smtClean="0"/>
                <a:t>:  694 мин.</a:t>
              </a:r>
              <a:endParaRPr lang="en-US" sz="1000" dirty="0" smtClean="0"/>
            </a:p>
            <a:p>
              <a:r>
                <a:rPr lang="en-US" sz="1000" dirty="0" smtClean="0"/>
                <a:t>Max</a:t>
              </a:r>
              <a:r>
                <a:rPr lang="ru-RU" sz="1000" dirty="0" smtClean="0"/>
                <a:t>: 2848 мин.</a:t>
              </a:r>
              <a:endParaRPr lang="ru-RU" sz="1000" dirty="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781555" y="2860955"/>
              <a:ext cx="341406" cy="317019"/>
              <a:chOff x="2907123" y="4446339"/>
              <a:chExt cx="341406" cy="317019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7123" y="4446339"/>
                <a:ext cx="341406" cy="317019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 bwMode="auto">
              <a:xfrm>
                <a:off x="2950009" y="4512515"/>
                <a:ext cx="19797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" dirty="0" smtClean="0"/>
                  <a:t>1</a:t>
                </a:r>
                <a:endParaRPr lang="ru-RU" sz="600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209583" y="2735834"/>
              <a:ext cx="341406" cy="317019"/>
              <a:chOff x="2605437" y="4341993"/>
              <a:chExt cx="341406" cy="31701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5437" y="4341993"/>
                <a:ext cx="341406" cy="31701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656808" y="4392780"/>
                <a:ext cx="2689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 smtClean="0"/>
                  <a:t>3</a:t>
                </a:r>
                <a:endParaRPr lang="ru-RU" dirty="0"/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6963" y="2965961"/>
              <a:ext cx="335309" cy="31092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72200" y="3010248"/>
              <a:ext cx="300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4</a:t>
              </a:r>
              <a:endParaRPr lang="ru-RU" sz="800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7703" y="3037343"/>
              <a:ext cx="335309" cy="28965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92682" y="3065431"/>
              <a:ext cx="191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5</a:t>
              </a:r>
              <a:endParaRPr lang="ru-RU" dirty="0"/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85613" y="2952177"/>
            <a:ext cx="335309" cy="289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26121" y="2973299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Текущие проблемы: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2240" y="304793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133971"/>
            <a:ext cx="679683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Неэффективное расходование рабочего времени;</a:t>
            </a:r>
          </a:p>
          <a:p>
            <a:endParaRPr lang="ru-RU" sz="1300" dirty="0" smtClean="0"/>
          </a:p>
          <a:p>
            <a:endParaRPr lang="ru-RU" sz="1300" dirty="0" smtClean="0"/>
          </a:p>
          <a:p>
            <a:r>
              <a:rPr lang="ru-RU" sz="1300" dirty="0" smtClean="0"/>
              <a:t>Риск </a:t>
            </a:r>
            <a:r>
              <a:rPr lang="ru-RU" sz="1300" dirty="0"/>
              <a:t>утери и порчи оригиналов финансовых документов;</a:t>
            </a:r>
          </a:p>
          <a:p>
            <a:endParaRPr lang="ru-RU" sz="1300" dirty="0" smtClean="0"/>
          </a:p>
          <a:p>
            <a:endParaRPr lang="ru-RU" sz="1300" dirty="0" smtClean="0"/>
          </a:p>
          <a:p>
            <a:r>
              <a:rPr lang="ru-RU" sz="1300" dirty="0" smtClean="0"/>
              <a:t>Ошибки </a:t>
            </a:r>
            <a:r>
              <a:rPr lang="ru-RU" sz="1300" dirty="0"/>
              <a:t>в заполнении финансовых документов;</a:t>
            </a:r>
          </a:p>
          <a:p>
            <a:endParaRPr lang="ru-RU" sz="1300" dirty="0" smtClean="0"/>
          </a:p>
          <a:p>
            <a:endParaRPr lang="ru-RU" sz="1300" dirty="0" smtClean="0"/>
          </a:p>
          <a:p>
            <a:r>
              <a:rPr lang="ru-RU" sz="1300" dirty="0" smtClean="0"/>
              <a:t>Длительное ожидание курьера</a:t>
            </a:r>
          </a:p>
          <a:p>
            <a:endParaRPr lang="ru-RU" sz="1300" dirty="0" smtClean="0"/>
          </a:p>
          <a:p>
            <a:endParaRPr lang="ru-RU" sz="1300" dirty="0"/>
          </a:p>
          <a:p>
            <a:r>
              <a:rPr lang="ru-RU" sz="1300" dirty="0" smtClean="0"/>
              <a:t>Финансовые затраты на получение и оформление финансовых документов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891869" y="1735668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3" name="Пятно 1 12"/>
          <p:cNvSpPr/>
          <p:nvPr/>
        </p:nvSpPr>
        <p:spPr bwMode="auto">
          <a:xfrm>
            <a:off x="922152" y="1141024"/>
            <a:ext cx="412833" cy="42847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 bwMode="auto">
          <a:xfrm>
            <a:off x="882080" y="2311332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889069" y="2893660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882080" y="3384346"/>
            <a:ext cx="514579" cy="4662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08425" y="553893"/>
            <a:ext cx="6580689" cy="86811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+mn-lt"/>
                <a:cs typeface="Times New Roman"/>
              </a:rPr>
              <a:t>Идеальная карта процесса «Оптимизация получения финансовых документов»</a:t>
            </a:r>
            <a:endParaRPr lang="ru-RU" sz="2000" dirty="0">
              <a:latin typeface="+mn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29161" y="125859"/>
            <a:ext cx="319072" cy="37943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67545" y="1638027"/>
            <a:ext cx="8142866" cy="2496689"/>
            <a:chOff x="476110" y="1722443"/>
            <a:chExt cx="7695928" cy="20518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76110" y="1966882"/>
              <a:ext cx="680558" cy="1022155"/>
              <a:chOff x="486740" y="1978953"/>
              <a:chExt cx="680558" cy="1022155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740" y="1978953"/>
                <a:ext cx="664275" cy="101920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86742" y="2394056"/>
                <a:ext cx="680556" cy="60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" dirty="0"/>
                  <a:t>Окончание финансового </a:t>
                </a:r>
                <a:r>
                  <a:rPr lang="ru-RU" sz="600" dirty="0" smtClean="0"/>
                  <a:t>периода</a:t>
                </a:r>
              </a:p>
              <a:p>
                <a:pPr algn="ctr"/>
                <a:r>
                  <a:rPr lang="ru-RU" sz="600" dirty="0" smtClean="0"/>
                  <a:t>/</a:t>
                </a:r>
              </a:p>
              <a:p>
                <a:pPr algn="ctr"/>
                <a:r>
                  <a:rPr lang="ru-RU" sz="600" dirty="0" smtClean="0"/>
                  <a:t>наступление </a:t>
                </a:r>
                <a:r>
                  <a:rPr lang="ru-RU" sz="600" dirty="0"/>
                  <a:t>финансового обязательства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726751" y="2046843"/>
              <a:ext cx="705603" cy="879906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</a:rPr>
                <a:t>Получение </a:t>
              </a:r>
              <a:r>
                <a:rPr lang="ru-RU" sz="600" dirty="0" smtClean="0"/>
                <a:t>финансовых документов посредством ЭДО ответственным специалистом</a:t>
              </a:r>
              <a:endParaRPr lang="ru-RU" sz="600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3065157" y="2046843"/>
              <a:ext cx="633612" cy="884881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lvl="0" algn="ctr"/>
              <a:r>
                <a:rPr lang="ru-RU" sz="600" dirty="0">
                  <a:cs typeface="Times New Roman" panose="02020603050405020304" pitchFamily="18" charset="0"/>
                </a:rPr>
                <a:t>Подписание </a:t>
              </a:r>
              <a:r>
                <a:rPr lang="ru-RU" sz="600" dirty="0" smtClean="0">
                  <a:cs typeface="Times New Roman" panose="02020603050405020304" pitchFamily="18" charset="0"/>
                </a:rPr>
                <a:t>финансовых документов </a:t>
              </a:r>
              <a:r>
                <a:rPr lang="ru-RU" sz="600" dirty="0" err="1" smtClean="0">
                  <a:cs typeface="Times New Roman" panose="02020603050405020304" pitchFamily="18" charset="0"/>
                </a:rPr>
                <a:t>началь-ником</a:t>
              </a:r>
              <a:r>
                <a:rPr lang="ru-RU" sz="600" dirty="0" smtClean="0">
                  <a:cs typeface="Times New Roman" panose="02020603050405020304" pitchFamily="18" charset="0"/>
                </a:rPr>
                <a:t> Инспекции</a:t>
              </a:r>
              <a:endParaRPr lang="ru-RU" sz="600" dirty="0">
                <a:cs typeface="Times New Roman" panose="02020603050405020304" pitchFamily="18" charset="0"/>
              </a:endParaRPr>
            </a:p>
            <a:p>
              <a:pPr algn="ctr"/>
              <a:endParaRPr lang="ru-RU" sz="600" dirty="0"/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4546881" y="2046843"/>
              <a:ext cx="658241" cy="884881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 smtClean="0"/>
                <a:t>Передача документов в КГУ БО «Интегра» посредством ЭДО</a:t>
              </a:r>
              <a:endParaRPr lang="ru-RU" sz="600" dirty="0"/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5946202" y="2037579"/>
              <a:ext cx="814845" cy="884881"/>
            </a:xfrm>
            <a:custGeom>
              <a:avLst/>
              <a:gdLst>
                <a:gd name="connsiteX0" fmla="*/ 2456 w 759109"/>
                <a:gd name="connsiteY0" fmla="*/ 0 h 1116269"/>
                <a:gd name="connsiteX1" fmla="*/ 759109 w 759109"/>
                <a:gd name="connsiteY1" fmla="*/ 0 h 1116269"/>
                <a:gd name="connsiteX2" fmla="*/ 759109 w 759109"/>
                <a:gd name="connsiteY2" fmla="*/ 36150 h 1116269"/>
                <a:gd name="connsiteX3" fmla="*/ 759109 w 759109"/>
                <a:gd name="connsiteY3" fmla="*/ 882536 h 1116269"/>
                <a:gd name="connsiteX4" fmla="*/ 759109 w 759109"/>
                <a:gd name="connsiteY4" fmla="*/ 1116269 h 1116269"/>
                <a:gd name="connsiteX5" fmla="*/ 2456 w 759109"/>
                <a:gd name="connsiteY5" fmla="*/ 1116269 h 1116269"/>
                <a:gd name="connsiteX6" fmla="*/ 2456 w 759109"/>
                <a:gd name="connsiteY6" fmla="*/ 882536 h 1116269"/>
                <a:gd name="connsiteX7" fmla="*/ 0 w 759109"/>
                <a:gd name="connsiteY7" fmla="*/ 882536 h 1116269"/>
                <a:gd name="connsiteX8" fmla="*/ 0 w 759109"/>
                <a:gd name="connsiteY8" fmla="*/ 36150 h 1116269"/>
                <a:gd name="connsiteX9" fmla="*/ 2456 w 759109"/>
                <a:gd name="connsiteY9" fmla="*/ 36150 h 11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09" h="1116269">
                  <a:moveTo>
                    <a:pt x="2456" y="0"/>
                  </a:moveTo>
                  <a:lnTo>
                    <a:pt x="759109" y="0"/>
                  </a:lnTo>
                  <a:lnTo>
                    <a:pt x="759109" y="36150"/>
                  </a:lnTo>
                  <a:lnTo>
                    <a:pt x="759109" y="882536"/>
                  </a:lnTo>
                  <a:lnTo>
                    <a:pt x="759109" y="1116269"/>
                  </a:lnTo>
                  <a:lnTo>
                    <a:pt x="2456" y="1116269"/>
                  </a:lnTo>
                  <a:lnTo>
                    <a:pt x="2456" y="882536"/>
                  </a:lnTo>
                  <a:lnTo>
                    <a:pt x="0" y="882536"/>
                  </a:lnTo>
                  <a:lnTo>
                    <a:pt x="0" y="36150"/>
                  </a:lnTo>
                  <a:lnTo>
                    <a:pt x="2456" y="3615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600" dirty="0"/>
                <a:t>КГУ БО «Интегра» на основании первичных документов оформляет факт хозяйственной деятельности </a:t>
              </a:r>
              <a:r>
                <a:rPr lang="ru-RU" sz="600" dirty="0" smtClean="0"/>
                <a:t>  </a:t>
              </a:r>
            </a:p>
            <a:p>
              <a:pPr algn="ctr"/>
              <a:r>
                <a:rPr lang="ru-RU" sz="600" dirty="0" smtClean="0"/>
                <a:t>в </a:t>
              </a:r>
              <a:r>
                <a:rPr lang="ru-RU" sz="600" dirty="0"/>
                <a:t>1 С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7502127" y="1943235"/>
              <a:ext cx="669911" cy="989802"/>
              <a:chOff x="7081231" y="1887648"/>
              <a:chExt cx="669911" cy="989802"/>
            </a:xfrm>
          </p:grpSpPr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1231" y="1887648"/>
                <a:ext cx="664275" cy="989802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7106389" y="2456386"/>
                <a:ext cx="644753" cy="22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" dirty="0" smtClean="0"/>
                  <a:t>Оплата Контрагенту</a:t>
                </a:r>
                <a:endParaRPr lang="ru-RU" sz="600" dirty="0"/>
              </a:p>
            </p:txBody>
          </p:sp>
        </p:grpSp>
        <p:sp>
          <p:nvSpPr>
            <p:cNvPr id="56" name="Стрелка вправо 55"/>
            <p:cNvSpPr/>
            <p:nvPr/>
          </p:nvSpPr>
          <p:spPr>
            <a:xfrm>
              <a:off x="1266046" y="2459883"/>
              <a:ext cx="177872" cy="1041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право 60"/>
            <p:cNvSpPr/>
            <p:nvPr/>
          </p:nvSpPr>
          <p:spPr bwMode="auto">
            <a:xfrm>
              <a:off x="2620693" y="2445883"/>
              <a:ext cx="177872" cy="1041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 вправо 61"/>
            <p:cNvSpPr/>
            <p:nvPr/>
          </p:nvSpPr>
          <p:spPr bwMode="auto">
            <a:xfrm>
              <a:off x="3950093" y="2438136"/>
              <a:ext cx="177872" cy="1041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 вправо 65"/>
            <p:cNvSpPr/>
            <p:nvPr/>
          </p:nvSpPr>
          <p:spPr bwMode="auto">
            <a:xfrm>
              <a:off x="7048233" y="2459883"/>
              <a:ext cx="177872" cy="1041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трелка вправо 67"/>
            <p:cNvSpPr/>
            <p:nvPr/>
          </p:nvSpPr>
          <p:spPr bwMode="auto">
            <a:xfrm>
              <a:off x="5424356" y="2438136"/>
              <a:ext cx="177872" cy="1041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63197" y="172244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3 до 15 мин.</a:t>
              </a:r>
              <a:endParaRPr lang="ru-RU" sz="600" dirty="0"/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3129935" y="174293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15 до 40 мин.</a:t>
              </a:r>
              <a:endParaRPr lang="ru-RU" sz="600" dirty="0"/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4546881" y="1722444"/>
              <a:ext cx="540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/>
                <a:t>От 3 до 10 мин.</a:t>
              </a:r>
              <a:endParaRPr lang="ru-RU" sz="600" dirty="0"/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101596" y="1722443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/>
                <a:t>От 60 до 180 мин.</a:t>
              </a:r>
              <a:endParaRPr lang="ru-RU" sz="600" dirty="0"/>
            </a:p>
          </p:txBody>
        </p:sp>
        <p:sp>
          <p:nvSpPr>
            <p:cNvPr id="1787179363" name="TextBox 1787179362"/>
            <p:cNvSpPr txBox="1"/>
            <p:nvPr/>
          </p:nvSpPr>
          <p:spPr>
            <a:xfrm>
              <a:off x="6465010" y="3318994"/>
              <a:ext cx="1619528" cy="45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ВПП</a:t>
              </a:r>
            </a:p>
            <a:p>
              <a:r>
                <a:rPr lang="en-US" sz="1000" dirty="0" smtClean="0"/>
                <a:t>Min</a:t>
              </a:r>
              <a:r>
                <a:rPr lang="ru-RU" sz="1000" dirty="0" smtClean="0"/>
                <a:t>:  81 мин.</a:t>
              </a:r>
              <a:endParaRPr lang="en-US" sz="1000" dirty="0" smtClean="0"/>
            </a:p>
            <a:p>
              <a:r>
                <a:rPr lang="en-US" sz="1000" dirty="0" smtClean="0"/>
                <a:t>Max</a:t>
              </a:r>
              <a:r>
                <a:rPr lang="ru-RU" sz="1000" dirty="0" smtClean="0"/>
                <a:t>: 245 мин.</a:t>
              </a:r>
              <a:endParaRPr lang="ru-R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309874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+mn-lt"/>
              </a:rPr>
              <a:t>Пирамида проблем</a:t>
            </a:r>
            <a:endParaRPr sz="2000" dirty="0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99007"/>
              </p:ext>
            </p:extLst>
          </p:nvPr>
        </p:nvGraphicFramePr>
        <p:xfrm>
          <a:off x="-529749" y="858578"/>
          <a:ext cx="7503369" cy="40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339752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1776178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3442652" y="405465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2742424" y="3949287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90175423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2" y="324714"/>
            <a:ext cx="319072" cy="379431"/>
          </a:xfrm>
          <a:prstGeom prst="rect">
            <a:avLst/>
          </a:prstGeom>
        </p:spPr>
      </p:pic>
      <p:sp>
        <p:nvSpPr>
          <p:cNvPr id="10" name="Пятно 1 9"/>
          <p:cNvSpPr/>
          <p:nvPr/>
        </p:nvSpPr>
        <p:spPr bwMode="auto">
          <a:xfrm>
            <a:off x="2243424" y="2477216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3" name="Пятно 1 12"/>
          <p:cNvSpPr/>
          <p:nvPr/>
        </p:nvSpPr>
        <p:spPr bwMode="auto">
          <a:xfrm>
            <a:off x="1860270" y="4007338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 bwMode="auto">
          <a:xfrm>
            <a:off x="2649081" y="2954353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3442652" y="2939998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1810503" y="2962872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3009731" y="2419628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16795</TotalTime>
  <Words>1029</Words>
  <Application>Microsoft Office PowerPoint</Application>
  <DocSecurity>0</DocSecurity>
  <PresentationFormat>Произвольный</PresentationFormat>
  <Paragraphs>293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1_Текст картинка</vt:lpstr>
      <vt:lpstr>Государственная инспекция Забайкальского края</vt:lpstr>
      <vt:lpstr>Презентация PowerPoint</vt:lpstr>
      <vt:lpstr>Организационно-распорядительные документы</vt:lpstr>
      <vt:lpstr>Команда проекта:  </vt:lpstr>
      <vt:lpstr>Презентация PowerPoint</vt:lpstr>
      <vt:lpstr>Карта текущего состояния процесса  «Оптимизация получения финансовых документов»</vt:lpstr>
      <vt:lpstr>Текущие проблемы:  </vt:lpstr>
      <vt:lpstr>Идеальная карта процесса «Оптимизация получения финансовых документов»</vt:lpstr>
      <vt:lpstr>Пирамида проблем</vt:lpstr>
      <vt:lpstr>Презентация PowerPoint</vt:lpstr>
      <vt:lpstr>Презентация PowerPoint</vt:lpstr>
      <vt:lpstr>Презентация PowerPoint</vt:lpstr>
      <vt:lpstr>Подготовка к плану действий</vt:lpstr>
      <vt:lpstr>План мероприятий по реализации проекта «Оптимизация получения финансовых документов»</vt:lpstr>
      <vt:lpstr>Целевая карта процесса «Оптимизация получения финансовых документов»</vt:lpstr>
      <vt:lpstr>Вклад в цель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Сокращение финансовых затрат</vt:lpstr>
      <vt:lpstr>Мониторинг устойчивости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subject/>
  <dc:creator>Деревцова Ксения</dc:creator>
  <cp:keywords/>
  <dc:description/>
  <cp:lastModifiedBy>Прокопьева Оксана Владимировна</cp:lastModifiedBy>
  <cp:revision>153</cp:revision>
  <cp:lastPrinted>2023-11-24T05:53:28Z</cp:lastPrinted>
  <dcterms:created xsi:type="dcterms:W3CDTF">2023-06-15T02:03:41Z</dcterms:created>
  <dcterms:modified xsi:type="dcterms:W3CDTF">2024-10-29T08:47:32Z</dcterms:modified>
  <cp:category/>
  <dc:identifier/>
  <cp:contentStatus/>
  <dc:language/>
  <cp:version/>
</cp:coreProperties>
</file>