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50" r:id="rId2"/>
    <p:sldMasterId id="2147483652" r:id="rId3"/>
    <p:sldMasterId id="2147483656" r:id="rId4"/>
  </p:sldMasterIdLst>
  <p:notesMasterIdLst>
    <p:notesMasterId r:id="rId28"/>
  </p:notesMasterIdLst>
  <p:sldIdLst>
    <p:sldId id="256" r:id="rId5"/>
    <p:sldId id="257" r:id="rId6"/>
    <p:sldId id="277" r:id="rId7"/>
    <p:sldId id="259" r:id="rId8"/>
    <p:sldId id="260" r:id="rId9"/>
    <p:sldId id="261" r:id="rId10"/>
    <p:sldId id="262" r:id="rId11"/>
    <p:sldId id="263" r:id="rId12"/>
    <p:sldId id="279" r:id="rId13"/>
    <p:sldId id="278" r:id="rId14"/>
    <p:sldId id="266" r:id="rId15"/>
    <p:sldId id="280" r:id="rId16"/>
    <p:sldId id="267" r:id="rId17"/>
    <p:sldId id="268" r:id="rId18"/>
    <p:sldId id="269" r:id="rId19"/>
    <p:sldId id="270" r:id="rId20"/>
    <p:sldId id="281" r:id="rId21"/>
    <p:sldId id="271" r:id="rId22"/>
    <p:sldId id="272" r:id="rId23"/>
    <p:sldId id="282" r:id="rId24"/>
    <p:sldId id="273" r:id="rId25"/>
    <p:sldId id="275" r:id="rId26"/>
    <p:sldId id="276" r:id="rId27"/>
  </p:sldIdLst>
  <p:sldSz cx="9144000" cy="5148263"/>
  <p:notesSz cx="9926638" cy="6797675"/>
  <p:defaultTextStyle>
    <a:defPPr lvl="0">
      <a:defRPr lang="ru-RU"/>
    </a:defPPr>
    <a:lvl1pPr marL="0" lv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B5AB51C-C770-EBD6-1F4F-9C9C1B9BD804}">
  <a:tblStyle styleId="{1B5AB51C-C770-EBD6-1F4F-9C9C1B9BD804}" styleName="Medium Style 2 - Accent 1">
    <a:wholeTbl>
      <a:tcTxStyle>
        <a:fontRef idx="minor"/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/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/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/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/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DE01ED14-538B-A4C2-5848-33EDD43FD231}" styleName="Medium Style 2 - Accent 1">
    <a:wholeTbl>
      <a:tcTxStyle>
        <a:fontRef idx="minor"/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/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/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/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/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560" autoAdjust="0"/>
  </p:normalViewPr>
  <p:slideViewPr>
    <p:cSldViewPr>
      <p:cViewPr varScale="1">
        <p:scale>
          <a:sx n="138" d="100"/>
          <a:sy n="138" d="100"/>
        </p:scale>
        <p:origin x="75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666"/>
          </a:xfrm>
          <a:prstGeom prst="rect">
            <a:avLst/>
          </a:prstGeom>
        </p:spPr>
        <p:txBody>
          <a:bodyPr vert="horz" lIns="106994" tIns="53497" rIns="106994" bIns="53497" rtlCol="0"/>
          <a:lstStyle>
            <a:lvl1pPr algn="l">
              <a:defRPr sz="14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372" y="1"/>
            <a:ext cx="4301543" cy="341666"/>
          </a:xfrm>
          <a:prstGeom prst="rect">
            <a:avLst/>
          </a:prstGeom>
        </p:spPr>
        <p:txBody>
          <a:bodyPr vert="horz" lIns="106994" tIns="53497" rIns="106994" bIns="53497" rtlCol="0"/>
          <a:lstStyle>
            <a:lvl1pPr algn="r">
              <a:defRPr sz="1400"/>
            </a:lvl1pPr>
          </a:lstStyle>
          <a:p>
            <a:fld id="{544DCAD1-8DFA-4C20-8A76-C16EC18E70E0}" type="datetimeFigureOut">
              <a:rPr lang="ru-RU" smtClean="0"/>
              <a:t>03/10/24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5112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6994" tIns="53497" rIns="106994" bIns="5349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4" y="3272024"/>
            <a:ext cx="7941310" cy="2676728"/>
          </a:xfrm>
          <a:prstGeom prst="rect">
            <a:avLst/>
          </a:prstGeom>
        </p:spPr>
        <p:txBody>
          <a:bodyPr vert="horz" lIns="106994" tIns="53497" rIns="106994" bIns="5349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010"/>
            <a:ext cx="4301543" cy="341666"/>
          </a:xfrm>
          <a:prstGeom prst="rect">
            <a:avLst/>
          </a:prstGeom>
        </p:spPr>
        <p:txBody>
          <a:bodyPr vert="horz" lIns="106994" tIns="53497" rIns="106994" bIns="53497" rtlCol="0" anchor="b"/>
          <a:lstStyle>
            <a:lvl1pPr algn="l">
              <a:defRPr sz="14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372" y="6456010"/>
            <a:ext cx="4301543" cy="341666"/>
          </a:xfrm>
          <a:prstGeom prst="rect">
            <a:avLst/>
          </a:prstGeom>
        </p:spPr>
        <p:txBody>
          <a:bodyPr vert="horz" lIns="106994" tIns="53497" rIns="106994" bIns="53497" rtlCol="0" anchor="b"/>
          <a:lstStyle>
            <a:lvl1pPr algn="r">
              <a:defRPr sz="1400"/>
            </a:lvl1pPr>
          </a:lstStyle>
          <a:p>
            <a:fld id="{52CFF6B9-DC53-45D9-B90A-1A6DE1430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172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FF6B9-DC53-45D9-B90A-1A6DE1430D0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448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FF6B9-DC53-45D9-B90A-1A6DE1430D01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322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FF6B9-DC53-45D9-B90A-1A6DE1430D01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755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39749" y="2122487"/>
            <a:ext cx="5711825" cy="1189037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404040"/>
                </a:solidFill>
                <a:latin typeface="+mn-lt"/>
              </a:defRPr>
            </a:lvl1pPr>
          </a:lstStyle>
          <a:p>
            <a:pPr marL="0" marR="0" lvl="0" indent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700" b="1" i="0" u="none" strike="noStrike" cap="none" spc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/>
              </a:rPr>
              <a:t>Тема презентации</a:t>
            </a:r>
            <a:endParaRPr lang="en-US" sz="2700" b="1" i="0" u="none" strike="noStrike" cap="none" spc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latin typeface="Arial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39749" y="3798267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>
                <a:latin typeface="Arial"/>
                <a:cs typeface="Arial"/>
              </a:rPr>
              <a:t>Наименование мероприятия </a:t>
            </a:r>
            <a:r>
              <a:rPr lang="en-US">
                <a:latin typeface="Arial"/>
                <a:cs typeface="Arial"/>
              </a:rPr>
              <a:t>/</a:t>
            </a:r>
            <a:r>
              <a:rPr lang="ru-RU">
                <a:latin typeface="Arial"/>
                <a:cs typeface="Arial"/>
              </a:rPr>
              <a:t> название площадки</a:t>
            </a:r>
            <a:endParaRPr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39749" y="4212000"/>
            <a:ext cx="5711825" cy="21848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1">
                <a:solidFill>
                  <a:srgbClr val="333333"/>
                </a:solidFill>
                <a:latin typeface="Arial"/>
                <a:ea typeface="Rosatom Light"/>
                <a:cs typeface="Arial"/>
              </a:rPr>
              <a:t>ФИО</a:t>
            </a:r>
            <a:endParaRPr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39749" y="4428000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rgbClr val="333333"/>
                </a:solidFill>
                <a:latin typeface="Arial"/>
                <a:ea typeface="Rosatom Light"/>
                <a:cs typeface="Arial"/>
              </a:rPr>
              <a:t>Должность</a:t>
            </a:r>
            <a:endParaRPr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Перебивоч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39750" y="2298615"/>
            <a:ext cx="5508152" cy="1012910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100" b="1">
                <a:solidFill>
                  <a:srgbClr val="404040"/>
                </a:solidFill>
                <a:latin typeface="Arial"/>
                <a:ea typeface="Rosatom Light"/>
                <a:cs typeface="Arial"/>
              </a:defRPr>
            </a:lvl1pPr>
          </a:lstStyle>
          <a:p>
            <a:pPr>
              <a:defRPr/>
            </a:pPr>
            <a:r>
              <a:rPr lang="ru-RU"/>
              <a:t>Перебивочный слайд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39750" y="1239143"/>
            <a:ext cx="550815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/>
              <a:buNone/>
              <a:defRPr lang="en-US" sz="4100" b="1">
                <a:solidFill>
                  <a:srgbClr val="404040"/>
                </a:solidFill>
                <a:latin typeface="Arial"/>
                <a:ea typeface="Rosatom Light"/>
                <a:cs typeface="Arial"/>
              </a:defRPr>
            </a:lvl1pPr>
          </a:lstStyle>
          <a:p>
            <a:pPr lvl="0">
              <a:defRPr/>
            </a:pPr>
            <a:r>
              <a:rPr lang="ru-RU"/>
              <a:t>Нумерация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екст картинк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7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/>
              <a:t>Место для указания источников и сносок</a:t>
            </a:r>
            <a:endParaRPr lang="en-US"/>
          </a:p>
        </p:txBody>
      </p:sp>
      <p:sp>
        <p:nvSpPr>
          <p:cNvPr id="13" name="Slide Number Placeholder 5"/>
          <p:cNvSpPr txBox="1"/>
          <p:nvPr userDrawn="1"/>
        </p:nvSpPr>
        <p:spPr bwMode="auto"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DF24603-9A1B-F342-92E0-89DE32840F75}" type="slidenum">
              <a:rPr lang="en-US" sz="700">
                <a:latin typeface="Arial"/>
                <a:ea typeface="Arial"/>
                <a:cs typeface="Arial"/>
              </a:rPr>
              <a:t>‹#›</a:t>
            </a:fld>
            <a:endParaRPr lang="en-US" sz="700">
              <a:latin typeface="Arial"/>
              <a:ea typeface="Arial"/>
              <a:cs typeface="Arial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39750" y="431799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/>
              <a:buNone/>
              <a:defRPr sz="12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 lvl="0">
              <a:spcBef>
                <a:spcPts val="0"/>
              </a:spcBef>
              <a:defRPr/>
            </a:pPr>
            <a:r>
              <a:rPr lang="ru-RU" sz="1200">
                <a:solidFill>
                  <a:srgbClr val="333333"/>
                </a:solidFill>
                <a:latin typeface="Arial"/>
                <a:ea typeface="Arial"/>
                <a:cs typeface="Arial"/>
              </a:rPr>
              <a:t>Текст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 bwMode="auto"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/>
                <a:cs typeface="Arial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143000" y="842552"/>
            <a:ext cx="6858000" cy="1792358"/>
          </a:xfrm>
          <a:prstGeom prst="rect">
            <a:avLst/>
          </a:prstGeom>
        </p:spPr>
        <p:txBody>
          <a:bodyPr lIns="68598" tIns="34299" rIns="68598" bIns="34299" anchor="b"/>
          <a:lstStyle>
            <a:lvl1pPr algn="ctr">
              <a:defRPr sz="45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143000" y="2704030"/>
            <a:ext cx="6858000" cy="1242971"/>
          </a:xfrm>
          <a:prstGeom prst="rect">
            <a:avLst/>
          </a:prstGeom>
        </p:spPr>
        <p:txBody>
          <a:bodyPr lIns="68598" tIns="34299" rIns="68598" bIns="34299"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40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628650" y="4771678"/>
            <a:ext cx="20574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pPr>
              <a:defRPr/>
            </a:pPr>
            <a:fld id="{2DB00539-76DD-4291-9C68-45997AB8432E}" type="datetimeFigureOut">
              <a:rPr lang="ru-RU"/>
              <a:t>03/10/24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3028950" y="4771678"/>
            <a:ext cx="30861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6457950" y="4771678"/>
            <a:ext cx="20574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pPr>
              <a:defRPr/>
            </a:pPr>
            <a:fld id="{1DB53087-2C50-47AC-ACD0-434C56EF5E4C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259763" y="4840798"/>
            <a:ext cx="627062" cy="28363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6048B4-E1F6-4B7C-B5CF-B726961A650C}" type="slidenum">
              <a:rPr lang="ru-RU">
                <a:solidFill>
                  <a:srgbClr val="003274"/>
                </a:solidFill>
              </a:r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Заключите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39749" y="1476375"/>
            <a:ext cx="4860925" cy="12740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80"/>
              </a:lnSpc>
              <a:spcBef>
                <a:spcPts val="0"/>
              </a:spcBef>
              <a:buFontTx/>
              <a:buNone/>
              <a:defRPr sz="4100" b="1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 lvl="0">
              <a:defRPr/>
            </a:pPr>
            <a:r>
              <a:rPr lang="ru-RU"/>
              <a:t>Заголовок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39750" y="4488543"/>
            <a:ext cx="4860925" cy="2279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 b="1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lvl="0">
              <a:defRPr/>
            </a:pPr>
            <a:r>
              <a:rPr lang="ru-RU"/>
              <a:t>Дата</a:t>
            </a:r>
            <a:endParaRPr/>
          </a:p>
        </p:txBody>
      </p:sp>
      <p:sp>
        <p:nvSpPr>
          <p:cNvPr id="4" name="Текст 4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39750" y="3537857"/>
            <a:ext cx="4860925" cy="94637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lvl="0">
              <a:defRPr/>
            </a:pPr>
            <a:r>
              <a:rPr lang="ru-RU"/>
              <a:t>Основная информация</a:t>
            </a:r>
            <a:endParaRPr/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39750" y="308360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lvl="0">
              <a:defRPr/>
            </a:pPr>
            <a:r>
              <a:rPr lang="ru-RU"/>
              <a:t>ФИО</a:t>
            </a:r>
            <a:endParaRPr/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539750" y="3311524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lvl="0">
              <a:defRPr/>
            </a:pPr>
            <a:r>
              <a:rPr lang="ru-RU"/>
              <a:t>Должность</a:t>
            </a:r>
            <a:endParaRPr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" y="0"/>
            <a:ext cx="9138037" cy="5152838"/>
          </a:xfrm>
          <a:prstGeom prst="rect">
            <a:avLst/>
          </a:prstGeom>
        </p:spPr>
      </p:pic>
      <p:pic>
        <p:nvPicPr>
          <p:cNvPr id="6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4"/>
          <a:srcRect b="5262"/>
          <a:stretch/>
        </p:blipFill>
        <p:spPr bwMode="auto">
          <a:xfrm>
            <a:off x="3706801" y="434365"/>
            <a:ext cx="1137342" cy="816041"/>
          </a:xfrm>
          <a:prstGeom prst="rect">
            <a:avLst/>
          </a:prstGeom>
          <a:noFill/>
        </p:spPr>
      </p:pic>
      <p:pic>
        <p:nvPicPr>
          <p:cNvPr id="8" name="Рисунок 9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537352" y="425269"/>
            <a:ext cx="2344312" cy="82513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685800">
        <a:lnSpc>
          <a:spcPct val="90000"/>
        </a:lnSpc>
        <a:spcBef>
          <a:spcPts val="0"/>
        </a:spcBef>
        <a:buNone/>
        <a:defRPr sz="3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>
        <a:lnSpc>
          <a:spcPct val="90000"/>
        </a:lnSpc>
        <a:spcBef>
          <a:spcPts val="750"/>
        </a:spcBef>
        <a:buFont typeface="Arial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980" y="0"/>
            <a:ext cx="9138037" cy="515283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5"/>
          <a:stretch/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>
            <a:off x="7073244" y="359203"/>
            <a:ext cx="926594" cy="32613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980" y="0"/>
            <a:ext cx="9138039" cy="5152838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" y="0"/>
            <a:ext cx="9138037" cy="515283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685800">
        <a:lnSpc>
          <a:spcPct val="90000"/>
        </a:lnSpc>
        <a:spcBef>
          <a:spcPts val="0"/>
        </a:spcBef>
        <a:buNone/>
        <a:defRPr sz="3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>
        <a:lnSpc>
          <a:spcPct val="90000"/>
        </a:lnSpc>
        <a:spcBef>
          <a:spcPts val="750"/>
        </a:spcBef>
        <a:buFont typeface="Arial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solidFill>
                  <a:srgbClr val="FF0000"/>
                </a:solidFill>
                <a:latin typeface="Arial"/>
                <a:cs typeface="Arial"/>
              </a:rPr>
              <a:t>Государственная инспекция Забайкальского края</a:t>
            </a:r>
            <a:endParaRPr/>
          </a:p>
        </p:txBody>
      </p:sp>
      <p:sp>
        <p:nvSpPr>
          <p:cNvPr id="17" name="Текст 2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latin typeface="Arial"/>
                <a:cs typeface="Arial"/>
              </a:rPr>
              <a:t>Итоговое совещание</a:t>
            </a:r>
            <a:endParaRPr/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11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b="1" u="none">
                <a:solidFill>
                  <a:srgbClr val="FF0000"/>
                </a:solidFill>
                <a:latin typeface="Arial"/>
                <a:cs typeface="Arial"/>
              </a:rPr>
              <a:t>Дашибалов Баясхалан Александрович</a:t>
            </a:r>
            <a:endParaRPr/>
          </a:p>
        </p:txBody>
      </p:sp>
      <p:sp>
        <p:nvSpPr>
          <p:cNvPr id="19" name="Текст 4"/>
          <p:cNvSpPr>
            <a:spLocks noGrp="1"/>
          </p:cNvSpPr>
          <p:nvPr>
            <p:ph type="body" sz="quarter" idx="1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>
                <a:solidFill>
                  <a:srgbClr val="FF0000"/>
                </a:solidFill>
                <a:latin typeface="Arial"/>
                <a:cs typeface="Arial"/>
              </a:rPr>
              <a:t>Начальник Государственной инспекции Забайкальского края</a:t>
            </a: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185532" y="416943"/>
            <a:ext cx="731563" cy="8735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533171" y="373946"/>
            <a:ext cx="6561138" cy="330200"/>
          </a:xfrm>
        </p:spPr>
        <p:txBody>
          <a:bodyPr/>
          <a:lstStyle/>
          <a:p>
            <a:pPr>
              <a:defRPr/>
            </a:pPr>
            <a:r>
              <a:rPr lang="ru-RU">
                <a:latin typeface="+mn-lt"/>
              </a:rPr>
              <a:t>Пирамида проблем</a:t>
            </a:r>
            <a:endParaRPr/>
          </a:p>
        </p:txBody>
      </p:sp>
      <p:grpSp>
        <p:nvGrpSpPr>
          <p:cNvPr id="6" name="Схема 5"/>
          <p:cNvGrpSpPr/>
          <p:nvPr/>
        </p:nvGrpSpPr>
        <p:grpSpPr bwMode="auto">
          <a:xfrm>
            <a:off x="1105404" y="886275"/>
            <a:ext cx="7025602" cy="3979947"/>
            <a:chOff x="0" y="0"/>
            <a:chExt cx="7025602" cy="3979947"/>
          </a:xfrm>
        </p:grpSpPr>
        <p:sp>
          <p:nvSpPr>
            <p:cNvPr id="2" name="Равнобедренный треугольник 1"/>
            <p:cNvSpPr/>
            <p:nvPr/>
          </p:nvSpPr>
          <p:spPr bwMode="auto">
            <a:xfrm>
              <a:off x="0" y="0"/>
              <a:ext cx="5181628" cy="3979947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chemeClr val="accent1">
                    <a:hueOff val="0"/>
                    <a:satOff val="0"/>
                    <a:lumOff val="0"/>
                    <a:alphaOff val="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alphaOff val="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alphaOff val="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0">
              <a:srgbClr val="000000"/>
            </a:lnRef>
            <a:fillRef idx="3">
              <a:srgbClr val="000000"/>
            </a:fillRef>
            <a:effectRef idx="2">
              <a:srgbClr val="000000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/>
            </a:p>
          </p:txBody>
        </p:sp>
        <p:sp>
          <p:nvSpPr>
            <p:cNvPr id="4" name="Скругленный прямоугольник 3"/>
            <p:cNvSpPr/>
            <p:nvPr/>
          </p:nvSpPr>
          <p:spPr bwMode="auto">
            <a:xfrm>
              <a:off x="4295644" y="285888"/>
              <a:ext cx="2700538" cy="942127"/>
            </a:xfrm>
            <a:prstGeom prst="roundRect">
              <a:avLst>
                <a:gd name="adj" fmla="val 16667"/>
              </a:avLst>
            </a:prstGeom>
            <a:solidFill>
              <a:schemeClr val="lt1">
                <a:hueOff val="0"/>
                <a:satOff val="0"/>
                <a:lumOff val="0"/>
                <a:alphaOff val="0"/>
                <a:alpha val="90000"/>
              </a:schemeClr>
            </a:solidFill>
            <a:ln w="6350" cap="flat" cmpd="sng" algn="ctr">
              <a:solidFill>
                <a:schemeClr val="accent1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1">
              <a:srgbClr val="000000"/>
            </a:lnRef>
            <a:fillRef idx="1">
              <a:srgbClr val="000000"/>
            </a:fillRef>
            <a:effectRef idx="2">
              <a:srgbClr val="000000"/>
            </a:effectRef>
            <a:fontRef idx="minor"/>
          </p:style>
          <p:txBody>
            <a:bodyPr spcFirstLastPara="0" vert="horz" wrap="square" lIns="87629" tIns="87629" rIns="87629" bIns="87629" numCol="1" spcCol="1268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300"/>
                <a:t>Федеральный уровень</a:t>
              </a:r>
              <a:endParaRPr/>
            </a:p>
          </p:txBody>
        </p:sp>
        <p:sp>
          <p:nvSpPr>
            <p:cNvPr id="5" name="Скругленный прямоугольник 4"/>
            <p:cNvSpPr/>
            <p:nvPr/>
          </p:nvSpPr>
          <p:spPr bwMode="auto">
            <a:xfrm>
              <a:off x="4325063" y="1544504"/>
              <a:ext cx="2700538" cy="942127"/>
            </a:xfrm>
            <a:prstGeom prst="roundRect">
              <a:avLst>
                <a:gd name="adj" fmla="val 16667"/>
              </a:avLst>
            </a:prstGeom>
            <a:solidFill>
              <a:schemeClr val="lt1">
                <a:hueOff val="0"/>
                <a:satOff val="0"/>
                <a:lumOff val="0"/>
                <a:alphaOff val="0"/>
                <a:alpha val="90000"/>
              </a:schemeClr>
            </a:solidFill>
            <a:ln w="6350" cap="flat" cmpd="sng" algn="ctr">
              <a:solidFill>
                <a:schemeClr val="accent1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1">
              <a:srgbClr val="000000"/>
            </a:lnRef>
            <a:fillRef idx="1">
              <a:srgbClr val="000000"/>
            </a:fillRef>
            <a:effectRef idx="2">
              <a:srgbClr val="000000"/>
            </a:effectRef>
            <a:fontRef idx="minor"/>
          </p:style>
          <p:txBody>
            <a:bodyPr spcFirstLastPara="0" vert="horz" wrap="square" lIns="87629" tIns="87629" rIns="87629" bIns="87629" numCol="1" spcCol="1268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300"/>
                <a:t>Региональный уровень</a:t>
              </a:r>
              <a:endParaRPr/>
            </a:p>
          </p:txBody>
        </p:sp>
        <p:sp>
          <p:nvSpPr>
            <p:cNvPr id="10" name="Скругленный прямоугольник 9"/>
            <p:cNvSpPr/>
            <p:nvPr/>
          </p:nvSpPr>
          <p:spPr bwMode="auto">
            <a:xfrm>
              <a:off x="4295644" y="2792154"/>
              <a:ext cx="2700538" cy="942127"/>
            </a:xfrm>
            <a:prstGeom prst="roundRect">
              <a:avLst>
                <a:gd name="adj" fmla="val 16667"/>
              </a:avLst>
            </a:prstGeom>
            <a:solidFill>
              <a:schemeClr val="lt1">
                <a:hueOff val="0"/>
                <a:satOff val="0"/>
                <a:lumOff val="0"/>
                <a:alphaOff val="0"/>
                <a:alpha val="90000"/>
              </a:schemeClr>
            </a:solidFill>
            <a:ln w="6350" cap="flat" cmpd="sng" algn="ctr">
              <a:solidFill>
                <a:schemeClr val="accent1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1">
              <a:srgbClr val="000000"/>
            </a:lnRef>
            <a:fillRef idx="1">
              <a:srgbClr val="000000"/>
            </a:fillRef>
            <a:effectRef idx="2">
              <a:srgbClr val="000000"/>
            </a:effectRef>
            <a:fontRef idx="minor"/>
          </p:style>
          <p:txBody>
            <a:bodyPr spcFirstLastPara="0" vert="horz" wrap="square" lIns="87629" tIns="87629" rIns="87629" bIns="87629" numCol="1" spcCol="1268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300"/>
                <a:t>Уровень организации</a:t>
              </a:r>
              <a:endParaRPr/>
            </a:p>
          </p:txBody>
        </p:sp>
      </p:grpSp>
      <p:cxnSp>
        <p:nvCxnSpPr>
          <p:cNvPr id="7" name="Прямая соединительная линия 6"/>
          <p:cNvCxnSpPr>
            <a:cxnSpLocks/>
          </p:cNvCxnSpPr>
          <p:nvPr/>
        </p:nvCxnSpPr>
        <p:spPr bwMode="auto">
          <a:xfrm>
            <a:off x="2689055" y="2430779"/>
            <a:ext cx="2014327" cy="0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miter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>
            <a:cxnSpLocks/>
          </p:cNvCxnSpPr>
          <p:nvPr/>
        </p:nvCxnSpPr>
        <p:spPr bwMode="auto">
          <a:xfrm>
            <a:off x="2004059" y="3547081"/>
            <a:ext cx="3426408" cy="0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miter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ятно 1 8"/>
          <p:cNvSpPr/>
          <p:nvPr/>
        </p:nvSpPr>
        <p:spPr bwMode="auto">
          <a:xfrm>
            <a:off x="2202906" y="4149495"/>
            <a:ext cx="809030" cy="711515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schemeClr val="tx1"/>
                </a:solidFill>
                <a:ea typeface="Arial"/>
                <a:cs typeface="Arial"/>
              </a:rPr>
              <a:t>2</a:t>
            </a:r>
            <a:endParaRPr lang="ru-RU" sz="1800" b="1" i="0" u="none" strike="noStrike" cap="none" spc="0">
              <a:ln>
                <a:noFill/>
              </a:ln>
              <a:solidFill>
                <a:srgbClr val="FF0000"/>
              </a:solidFill>
              <a:ea typeface="+mn-ea"/>
              <a:cs typeface="+mn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591783" y="324715"/>
            <a:ext cx="319073" cy="379431"/>
          </a:xfrm>
          <a:prstGeom prst="rect">
            <a:avLst/>
          </a:prstGeom>
        </p:spPr>
      </p:pic>
      <p:sp>
        <p:nvSpPr>
          <p:cNvPr id="1091096884" name="Пятно 1 8"/>
          <p:cNvSpPr/>
          <p:nvPr/>
        </p:nvSpPr>
        <p:spPr bwMode="auto">
          <a:xfrm>
            <a:off x="2202906" y="3232546"/>
            <a:ext cx="561589" cy="601697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schemeClr val="tx1"/>
                </a:solidFill>
                <a:ea typeface="Arial"/>
                <a:cs typeface="Arial"/>
              </a:rPr>
              <a:t>3</a:t>
            </a:r>
            <a:endParaRPr lang="ru-RU" sz="1800" b="1" i="0" u="none" strike="noStrike" cap="none" spc="0">
              <a:ln>
                <a:noFill/>
              </a:ln>
              <a:solidFill>
                <a:srgbClr val="FF0000"/>
              </a:solidFill>
              <a:ea typeface="Arial"/>
              <a:cs typeface="Arial"/>
            </a:endParaRPr>
          </a:p>
        </p:txBody>
      </p:sp>
      <p:sp>
        <p:nvSpPr>
          <p:cNvPr id="98429302" name="Пятно 1 8"/>
          <p:cNvSpPr/>
          <p:nvPr/>
        </p:nvSpPr>
        <p:spPr bwMode="auto">
          <a:xfrm>
            <a:off x="3794269" y="4197120"/>
            <a:ext cx="809029" cy="7115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schemeClr val="tx1"/>
                </a:solidFill>
                <a:ea typeface="Arial"/>
                <a:cs typeface="Arial"/>
              </a:rPr>
              <a:t>6</a:t>
            </a:r>
            <a:endParaRPr lang="ru-RU" sz="1800" b="1" i="0" u="none" strike="noStrike" cap="none" spc="0">
              <a:ln>
                <a:noFill/>
              </a:ln>
              <a:solidFill>
                <a:srgbClr val="FF0000"/>
              </a:solidFill>
              <a:ea typeface="Arial"/>
              <a:cs typeface="Arial"/>
            </a:endParaRPr>
          </a:p>
        </p:txBody>
      </p:sp>
      <p:sp>
        <p:nvSpPr>
          <p:cNvPr id="724065921" name="Пятно 1 8"/>
          <p:cNvSpPr/>
          <p:nvPr/>
        </p:nvSpPr>
        <p:spPr bwMode="auto">
          <a:xfrm>
            <a:off x="2835864" y="3301142"/>
            <a:ext cx="580587" cy="49188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schemeClr val="tx1"/>
                </a:solidFill>
                <a:ea typeface="Arial"/>
                <a:cs typeface="Arial"/>
              </a:rPr>
              <a:t>7</a:t>
            </a:r>
          </a:p>
        </p:txBody>
      </p:sp>
      <p:sp>
        <p:nvSpPr>
          <p:cNvPr id="2117895960" name="Пятно 1 8"/>
          <p:cNvSpPr/>
          <p:nvPr/>
        </p:nvSpPr>
        <p:spPr bwMode="auto">
          <a:xfrm>
            <a:off x="3011935" y="1758535"/>
            <a:ext cx="809029" cy="7115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schemeClr val="tx1"/>
                </a:solidFill>
                <a:ea typeface="Arial"/>
                <a:cs typeface="Arial"/>
              </a:rPr>
              <a:t>8</a:t>
            </a:r>
          </a:p>
        </p:txBody>
      </p:sp>
      <p:sp>
        <p:nvSpPr>
          <p:cNvPr id="472566938" name="Пятно 1 8"/>
          <p:cNvSpPr/>
          <p:nvPr/>
        </p:nvSpPr>
        <p:spPr bwMode="auto">
          <a:xfrm>
            <a:off x="3533491" y="3232546"/>
            <a:ext cx="521555" cy="57522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schemeClr val="tx1"/>
                </a:solidFill>
                <a:ea typeface="Arial"/>
                <a:cs typeface="Arial"/>
              </a:rPr>
              <a:t>1</a:t>
            </a:r>
          </a:p>
        </p:txBody>
      </p:sp>
      <p:sp>
        <p:nvSpPr>
          <p:cNvPr id="916430330" name="Пятно 1 8"/>
          <p:cNvSpPr/>
          <p:nvPr/>
        </p:nvSpPr>
        <p:spPr bwMode="auto">
          <a:xfrm>
            <a:off x="4823249" y="3232546"/>
            <a:ext cx="521554" cy="575223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schemeClr val="tx1"/>
                </a:solidFill>
                <a:ea typeface="Arial"/>
                <a:cs typeface="Arial"/>
              </a:rPr>
              <a:t>4</a:t>
            </a:r>
          </a:p>
        </p:txBody>
      </p:sp>
      <p:sp>
        <p:nvSpPr>
          <p:cNvPr id="524752515" name="Пятно 1 8"/>
          <p:cNvSpPr/>
          <p:nvPr/>
        </p:nvSpPr>
        <p:spPr bwMode="auto">
          <a:xfrm>
            <a:off x="4123600" y="3307276"/>
            <a:ext cx="580586" cy="49188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schemeClr val="tx1"/>
                </a:solidFill>
                <a:ea typeface="Arial"/>
                <a:cs typeface="Arial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3925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Заголовок 1"/>
          <p:cNvSpPr txBox="1"/>
          <p:nvPr/>
        </p:nvSpPr>
        <p:spPr bwMode="auto">
          <a:xfrm>
            <a:off x="558818" y="176199"/>
            <a:ext cx="7714908" cy="6821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r>
              <a:rPr lang="ru-RU" sz="2300" dirty="0">
                <a:solidFill>
                  <a:schemeClr val="bg2">
                    <a:lumMod val="25000"/>
                  </a:schemeClr>
                </a:solidFill>
              </a:rPr>
              <a:t>Подготовка к плану действий </a:t>
            </a:r>
            <a:endParaRPr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583638" y="351904"/>
            <a:ext cx="283682" cy="338725"/>
          </a:xfrm>
          <a:prstGeom prst="rect">
            <a:avLst/>
          </a:prstGeom>
        </p:spPr>
      </p:pic>
      <p:graphicFrame>
        <p:nvGraphicFramePr>
          <p:cNvPr id="14" name="Таблица 4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5378808"/>
              </p:ext>
            </p:extLst>
          </p:nvPr>
        </p:nvGraphicFramePr>
        <p:xfrm>
          <a:off x="25489" y="780183"/>
          <a:ext cx="9083015" cy="4136673"/>
        </p:xfrm>
        <a:graphic>
          <a:graphicData uri="http://schemas.openxmlformats.org/drawingml/2006/table">
            <a:tbl>
              <a:tblPr firstRow="1" bandRow="1"/>
              <a:tblGrid>
                <a:gridCol w="504056"/>
                <a:gridCol w="4906551"/>
                <a:gridCol w="936104"/>
                <a:gridCol w="936104"/>
                <a:gridCol w="1080120"/>
                <a:gridCol w="720080"/>
              </a:tblGrid>
              <a:tr h="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Проблема</a:t>
                      </a: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Решить полностью</a:t>
                      </a: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Решить частично </a:t>
                      </a: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не планируется</a:t>
                      </a: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Другое</a:t>
                      </a: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610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T="34321" marB="34321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Нестабильная работа сайта ЗФКР, неактуальные данные на сайте ЗФКР</a:t>
                      </a: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610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5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Потери времени, связанные с</a:t>
                      </a:r>
                      <a:r>
                        <a:rPr lang="ru-RU" sz="125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5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согласованием и подписанием документов</a:t>
                      </a: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610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5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Длительный срок получения ответа на запрос, наличие несоответствия сведений, представленных ЗФКР, сведениям, имеющимся в распоряжении Инспекции </a:t>
                      </a: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610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5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Сложность поиска ответственного исполнителя со стороны ЗФКР.</a:t>
                      </a: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610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5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Длительное ожидание ответа от ЗФКР в ходе проведения КНМ</a:t>
                      </a: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610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5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Отсутствие у инспекторов полномочий по подписанию документов усиленной ЭЦП в системе СЭД-Дело</a:t>
                      </a: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610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5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Отсутствие свободных транспортных средств</a:t>
                      </a: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610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5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Длительный срок подготовки документов, имеющих отношение к проверочным мероприятиям (актов проверок, предписаний и т.д.)</a:t>
                      </a: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7624796" y="1346796"/>
            <a:ext cx="346718" cy="26144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6601977" y="1729545"/>
            <a:ext cx="346718" cy="26144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6601977" y="2282900"/>
            <a:ext cx="346718" cy="26144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6620316" y="2836255"/>
            <a:ext cx="346718" cy="26144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6601977" y="3258889"/>
            <a:ext cx="346718" cy="26144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7624796" y="3726259"/>
            <a:ext cx="346718" cy="26144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7624796" y="4158307"/>
            <a:ext cx="346718" cy="26144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6620316" y="4548102"/>
            <a:ext cx="346718" cy="261442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Заголовок 1"/>
          <p:cNvSpPr txBox="1"/>
          <p:nvPr/>
        </p:nvSpPr>
        <p:spPr bwMode="auto">
          <a:xfrm>
            <a:off x="558818" y="176199"/>
            <a:ext cx="7714908" cy="6821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r>
              <a:rPr lang="ru-RU" sz="2300" dirty="0" smtClean="0">
                <a:solidFill>
                  <a:schemeClr val="bg2">
                    <a:lumMod val="25000"/>
                  </a:schemeClr>
                </a:solidFill>
              </a:rPr>
              <a:t>Вклад в цель проекта</a:t>
            </a:r>
            <a:endParaRPr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583638" y="351904"/>
            <a:ext cx="283682" cy="338725"/>
          </a:xfrm>
          <a:prstGeom prst="rect">
            <a:avLst/>
          </a:prstGeom>
        </p:spPr>
      </p:pic>
      <p:graphicFrame>
        <p:nvGraphicFramePr>
          <p:cNvPr id="11" name="Таблица 4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3788630"/>
              </p:ext>
            </p:extLst>
          </p:nvPr>
        </p:nvGraphicFramePr>
        <p:xfrm>
          <a:off x="107504" y="829808"/>
          <a:ext cx="8928992" cy="4069452"/>
        </p:xfrm>
        <a:graphic>
          <a:graphicData uri="http://schemas.openxmlformats.org/drawingml/2006/table">
            <a:tbl>
              <a:tblPr firstRow="1" bandRow="1"/>
              <a:tblGrid>
                <a:gridCol w="2736304"/>
                <a:gridCol w="1728192"/>
                <a:gridCol w="2766497"/>
                <a:gridCol w="1697999"/>
              </a:tblGrid>
              <a:tr h="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Проблема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Первопричина 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Предлагаемое решение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Вклад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достижение цели</a:t>
                      </a:r>
                    </a:p>
                  </a:txBody>
                  <a:tcPr marT="34321" marB="34321" anchor="ctr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6107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Потери времени, связанные с подготовкой, согласованием и подписанием документов</a:t>
                      </a: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документов на бумажном носителе</a:t>
                      </a:r>
                    </a:p>
                    <a:p>
                      <a:pPr algn="ctr">
                        <a:defRPr/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Внедрение в электронный документооборот процесса согласования и подписания решения и предостережения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 ВПП</a:t>
                      </a:r>
                    </a:p>
                    <a:p>
                      <a:pPr algn="ctr">
                        <a:defRPr/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610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Длительный срок получения ответа на запрос, наличие несоответствия сведений, представленных ЗФКР, сведениям, имеющимся в распоряжении Инспекции 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Использование деловой переписки в качестве единственного способа обмена документами и информацией</a:t>
                      </a:r>
                    </a:p>
                    <a:p>
                      <a:pPr algn="ctr">
                        <a:defRPr/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рабочего чата с представителями ЗФКР</a:t>
                      </a:r>
                    </a:p>
                    <a:p>
                      <a:pPr algn="ctr">
                        <a:defRPr/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скорости взаимодействия со специалистами ЗФКР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6107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Сложность поиска ответственного исполнителя со стороны ЗФКР</a:t>
                      </a: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610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Длительное ожидание ответа от ЗФКР в ходе</a:t>
                      </a:r>
                      <a:r>
                        <a:rPr lang="ru-RU" sz="12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проведения КНМ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6107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Длительный срок подготовки документов, имеющих отношение к проверочным мероприятиям (актов проверок, предписаний и т.д.)</a:t>
                      </a: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Большое количество НПА, содержащих требования к качеству проводимых работ по капитальному ремонту</a:t>
                      </a: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справочника с описанием типовых нарушений и  ссылками на правовые нормы, содержащие требования к качеству проводимых работ по капитальному ремонту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 ВПП</a:t>
                      </a:r>
                    </a:p>
                    <a:p>
                      <a:pPr algn="ctr">
                        <a:defRPr/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191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513715" y="372421"/>
            <a:ext cx="5642441" cy="458184"/>
          </a:xfrm>
        </p:spPr>
        <p:txBody>
          <a:bodyPr/>
          <a:lstStyle/>
          <a:p>
            <a:pPr>
              <a:defRPr/>
            </a:pPr>
            <a:r>
              <a:rPr lang="ru-RU">
                <a:latin typeface="+mj-lt"/>
                <a:cs typeface="Times New Roman"/>
              </a:rPr>
              <a:t>Целевая карта процесса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530628" y="372421"/>
            <a:ext cx="283682" cy="3387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4011"/>
            <a:ext cx="9144000" cy="27307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301556" y="373946"/>
            <a:ext cx="6750997" cy="330200"/>
          </a:xfrm>
        </p:spPr>
        <p:txBody>
          <a:bodyPr/>
          <a:lstStyle/>
          <a:p>
            <a:pPr lvl="0">
              <a:defRPr/>
            </a:pPr>
            <a:r>
              <a:rPr lang="ru-RU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/>
              </a:rPr>
              <a:t>План мероприятий по реализации проекта </a:t>
            </a:r>
            <a:endParaRPr lang="ru-RU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28650" y="1531937"/>
            <a:ext cx="914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643272" y="317552"/>
            <a:ext cx="283682" cy="3387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003"/>
            <a:ext cx="9144000" cy="29069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539750" y="1778008"/>
            <a:ext cx="5508152" cy="1012910"/>
          </a:xfrm>
        </p:spPr>
        <p:txBody>
          <a:bodyPr/>
          <a:lstStyle/>
          <a:p>
            <a:pPr>
              <a:defRPr/>
            </a:pPr>
            <a:r>
              <a:rPr lang="ru-RU" sz="3200"/>
              <a:t>Реализация мероприятий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827584" y="381768"/>
            <a:ext cx="6561138" cy="330200"/>
          </a:xfrm>
        </p:spPr>
        <p:txBody>
          <a:bodyPr/>
          <a:lstStyle/>
          <a:p>
            <a:pPr>
              <a:defRPr/>
            </a:pPr>
            <a:r>
              <a:rPr dirty="0" err="1"/>
              <a:t>Реализация</a:t>
            </a:r>
            <a:r>
              <a:rPr dirty="0"/>
              <a:t> </a:t>
            </a:r>
            <a:r>
              <a:rPr dirty="0" err="1"/>
              <a:t>плана</a:t>
            </a:r>
            <a:r>
              <a:rPr dirty="0"/>
              <a:t> </a:t>
            </a:r>
            <a:r>
              <a:rPr dirty="0" err="1"/>
              <a:t>мероприятий</a:t>
            </a:r>
            <a:endParaRPr dirty="0"/>
          </a:p>
        </p:txBody>
      </p:sp>
      <p:sp>
        <p:nvSpPr>
          <p:cNvPr id="6" name="Заголовок 2"/>
          <p:cNvSpPr txBox="1"/>
          <p:nvPr/>
        </p:nvSpPr>
        <p:spPr bwMode="auto">
          <a:xfrm>
            <a:off x="539750" y="954087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300" b="1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endParaRPr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583637" y="398515"/>
            <a:ext cx="283682" cy="3387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544" y="1119187"/>
            <a:ext cx="3588126" cy="50754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798" y="711968"/>
            <a:ext cx="3024336" cy="42779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8016" y="1254093"/>
            <a:ext cx="1655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БЫЛО: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539750" y="407042"/>
            <a:ext cx="6561138" cy="330200"/>
          </a:xfrm>
        </p:spPr>
        <p:txBody>
          <a:bodyPr/>
          <a:lstStyle/>
          <a:p>
            <a:pPr>
              <a:defRPr/>
            </a:pPr>
            <a:r>
              <a:rPr dirty="0" err="1"/>
              <a:t>Реализация</a:t>
            </a:r>
            <a:r>
              <a:rPr dirty="0"/>
              <a:t> </a:t>
            </a:r>
            <a:r>
              <a:rPr dirty="0" err="1"/>
              <a:t>плана</a:t>
            </a:r>
            <a:r>
              <a:rPr dirty="0"/>
              <a:t> </a:t>
            </a:r>
            <a:r>
              <a:rPr dirty="0" err="1"/>
              <a:t>мероприятий</a:t>
            </a:r>
            <a:endParaRPr dirty="0"/>
          </a:p>
        </p:txBody>
      </p:sp>
      <p:sp>
        <p:nvSpPr>
          <p:cNvPr id="6" name="Заголовок 2"/>
          <p:cNvSpPr txBox="1"/>
          <p:nvPr/>
        </p:nvSpPr>
        <p:spPr bwMode="auto">
          <a:xfrm>
            <a:off x="539750" y="954087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300" b="1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endParaRPr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583637" y="398515"/>
            <a:ext cx="283682" cy="3387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99" y="748093"/>
            <a:ext cx="3429349" cy="44001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583" y="1051107"/>
            <a:ext cx="3178283" cy="44012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 bwMode="auto">
          <a:xfrm>
            <a:off x="63344" y="1131800"/>
            <a:ext cx="1655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СТАЛО: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67319" y="1765801"/>
            <a:ext cx="2169177" cy="203132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внедрения 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электронный документооборот процесса создания, согласования и подписания документов 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ВПП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сократилось 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en-US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мин.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ВПП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 </a:t>
            </a:r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2 дн</a:t>
            </a:r>
            <a:r>
              <a:rPr lang="ru-RU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</a:p>
        </p:txBody>
      </p:sp>
    </p:spTree>
    <p:extLst>
      <p:ext uri="{BB962C8B-B14F-4D97-AF65-F5344CB8AC3E}">
        <p14:creationId xmlns:p14="http://schemas.microsoft.com/office/powerpoint/2010/main" val="363128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14809803" name="Заголовок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Реализация плана мероприятий</a:t>
            </a:r>
          </a:p>
        </p:txBody>
      </p:sp>
      <p:sp>
        <p:nvSpPr>
          <p:cNvPr id="855533153" name="Заголовок 2"/>
          <p:cNvSpPr txBox="1"/>
          <p:nvPr/>
        </p:nvSpPr>
        <p:spPr bwMode="auto">
          <a:xfrm>
            <a:off x="539749" y="954086"/>
            <a:ext cx="6561137" cy="330199"/>
          </a:xfrm>
          <a:prstGeom prst="rect">
            <a:avLst/>
          </a:prstGeom>
        </p:spPr>
        <p:txBody>
          <a:bodyPr lIns="0" tIns="0" rIns="0" bIns="0"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300" b="1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endParaRPr/>
          </a:p>
        </p:txBody>
      </p:sp>
      <p:pic>
        <p:nvPicPr>
          <p:cNvPr id="666905370" name="Рисунок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583636" y="398514"/>
            <a:ext cx="283681" cy="338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0474"/>
            <a:ext cx="2671027" cy="40679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044" y="775149"/>
            <a:ext cx="2855843" cy="40391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965" y="761999"/>
            <a:ext cx="3404035" cy="51482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52120" y="3547825"/>
            <a:ext cx="3427113" cy="1323439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создания справочника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описанием типовых нарушений и  ссылками на правовые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нормы ВПП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сократилось 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15 мин.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ВПП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 </a:t>
            </a:r>
            <a:r>
              <a:rPr 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3 дня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31601282" name="Заголовок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dirty="0" err="1"/>
              <a:t>Реализация</a:t>
            </a:r>
            <a:r>
              <a:rPr dirty="0"/>
              <a:t> </a:t>
            </a:r>
            <a:r>
              <a:rPr dirty="0" err="1"/>
              <a:t>плана</a:t>
            </a:r>
            <a:r>
              <a:rPr dirty="0"/>
              <a:t> </a:t>
            </a:r>
            <a:r>
              <a:rPr dirty="0" err="1"/>
              <a:t>мероприятий</a:t>
            </a:r>
            <a:endParaRPr dirty="0"/>
          </a:p>
        </p:txBody>
      </p:sp>
      <p:sp>
        <p:nvSpPr>
          <p:cNvPr id="673352272" name="Заголовок 2"/>
          <p:cNvSpPr txBox="1"/>
          <p:nvPr/>
        </p:nvSpPr>
        <p:spPr bwMode="auto">
          <a:xfrm>
            <a:off x="539749" y="954086"/>
            <a:ext cx="6561137" cy="330199"/>
          </a:xfrm>
          <a:prstGeom prst="rect">
            <a:avLst/>
          </a:prstGeom>
        </p:spPr>
        <p:txBody>
          <a:bodyPr lIns="0" tIns="0" rIns="0" bIns="0"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300" b="1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endParaRPr/>
          </a:p>
        </p:txBody>
      </p:sp>
      <p:pic>
        <p:nvPicPr>
          <p:cNvPr id="1113487960" name="Рисунок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583636" y="398514"/>
            <a:ext cx="283681" cy="338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954086"/>
            <a:ext cx="1908113" cy="40863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954086"/>
            <a:ext cx="2083644" cy="40863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54086"/>
            <a:ext cx="2034024" cy="4086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90578" y="1624387"/>
            <a:ext cx="2371002" cy="203132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создание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рабочего чата с представителями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ЗФКР ВПП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сократилось </a:t>
            </a:r>
          </a:p>
          <a:p>
            <a:pPr algn="ctr">
              <a:defRPr/>
            </a:pP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1 день и 125 мин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ВПП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 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дней</a:t>
            </a:r>
            <a:endParaRPr lang="ru-RU" b="1" u="sng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67544" y="874281"/>
            <a:ext cx="7419079" cy="1012909"/>
          </a:xfrm>
        </p:spPr>
        <p:txBody>
          <a:bodyPr/>
          <a:lstStyle/>
          <a:p>
            <a:pPr>
              <a:defRPr/>
            </a:pPr>
            <a:r>
              <a:rPr lang="ru-RU" sz="3600" dirty="0">
                <a:solidFill>
                  <a:srgbClr val="FF0000"/>
                </a:solidFill>
              </a:rPr>
              <a:t>«Оптимизация процесса осуществления государственного контроля (надзора) за деятельностью Забайкальского фонда капитального ремонта многоквартирных домов»</a:t>
            </a:r>
            <a:endParaRPr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 bwMode="auto">
          <a:xfrm>
            <a:off x="326246" y="269875"/>
            <a:ext cx="5508151" cy="576063"/>
          </a:xfrm>
        </p:spPr>
        <p:txBody>
          <a:bodyPr/>
          <a:lstStyle/>
          <a:p>
            <a:pPr>
              <a:defRPr/>
            </a:pPr>
            <a:r>
              <a:rPr lang="ru-RU" dirty="0"/>
              <a:t>Проект: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13055400" name="Заголовок 2"/>
          <p:cNvSpPr txBox="1"/>
          <p:nvPr/>
        </p:nvSpPr>
        <p:spPr bwMode="auto">
          <a:xfrm>
            <a:off x="203411" y="232216"/>
            <a:ext cx="6561137" cy="646744"/>
          </a:xfrm>
          <a:prstGeom prst="rect">
            <a:avLst/>
          </a:prstGeom>
        </p:spPr>
        <p:txBody>
          <a:bodyPr lIns="68598" tIns="34299" rIns="68598" bIns="34299" anchor="b"/>
          <a:lstStyle>
            <a:defPPr lvl="0">
              <a:defRPr lang="ru-RU"/>
            </a:defPPr>
            <a:lvl1pPr>
              <a:lnSpc>
                <a:spcPct val="90000"/>
              </a:lnSpc>
              <a:spcBef>
                <a:spcPts val="0"/>
              </a:spcBef>
              <a:buNone/>
              <a:defRPr sz="23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b="1" dirty="0"/>
              <a:t>Мониторинг </a:t>
            </a:r>
            <a:r>
              <a:rPr lang="ru-RU" b="1" dirty="0" smtClean="0"/>
              <a:t>устойчивости </a:t>
            </a:r>
            <a:br>
              <a:rPr lang="ru-RU" b="1" dirty="0" smtClean="0"/>
            </a:br>
            <a:r>
              <a:rPr lang="ru-RU" b="1" dirty="0" smtClean="0"/>
              <a:t>(сроки проведения КНМ)</a:t>
            </a:r>
            <a:endParaRPr dirty="0"/>
          </a:p>
        </p:txBody>
      </p:sp>
      <p:pic>
        <p:nvPicPr>
          <p:cNvPr id="378942799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622708" y="386226"/>
            <a:ext cx="283681" cy="338724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/>
          </p:cNvGraphicFramePr>
          <p:nvPr>
            <p:extLst/>
          </p:nvPr>
        </p:nvGraphicFramePr>
        <p:xfrm>
          <a:off x="180813" y="1055623"/>
          <a:ext cx="8608027" cy="4057200"/>
        </p:xfrm>
        <a:graphic>
          <a:graphicData uri="http://schemas.openxmlformats.org/drawingml/2006/table">
            <a:tbl>
              <a:tblPr firstRow="1" bandRow="1">
                <a:tableStyleId>{1B5AB51C-C770-EBD6-1F4F-9C9C1B9BD804}</a:tableStyleId>
              </a:tblPr>
              <a:tblGrid>
                <a:gridCol w="936104"/>
                <a:gridCol w="1728192"/>
                <a:gridCol w="2592288"/>
                <a:gridCol w="1944216"/>
                <a:gridCol w="1407227"/>
              </a:tblGrid>
              <a:tr h="40821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КНМ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решения о проведении КНМ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Контрольный срок проведения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Фактический срок завершения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Длительность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проведения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18.07.2024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18.07.2024 - 14.08.2024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05.08.2024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раб. дней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31.07.2024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31.07.2024 –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27.08.2024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19.08.2024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раб.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дней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15.08.2024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15.08.2024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11 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28.08.2024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раб.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дней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29.08.2024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29.08.2024 – 25.09.2024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раб.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дней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04.09.2024 –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01.10.2024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раб. дней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11.09.2024 – 08.10.2024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раб.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дней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18.09.2024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15.10.2024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02.10.2024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раб. дней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18.09.2024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15.10.2024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25.09.2024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раб.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дней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19.09.2024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16.10.2024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23.09.2024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раб.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дня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19.09.2024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16.10.2024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раб. дней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997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Заголовок 2"/>
          <p:cNvSpPr txBox="1"/>
          <p:nvPr/>
        </p:nvSpPr>
        <p:spPr bwMode="auto">
          <a:xfrm>
            <a:off x="345253" y="404265"/>
            <a:ext cx="6561138" cy="330200"/>
          </a:xfrm>
          <a:prstGeom prst="rect">
            <a:avLst/>
          </a:prstGeom>
        </p:spPr>
        <p:txBody>
          <a:bodyPr lIns="68598" tIns="34299" rIns="68598" bIns="34299" anchor="b"/>
          <a:lstStyle>
            <a:defPPr lvl="0">
              <a:defRPr lang="ru-RU"/>
            </a:defPPr>
            <a:lvl1pPr>
              <a:lnSpc>
                <a:spcPct val="90000"/>
              </a:lnSpc>
              <a:spcBef>
                <a:spcPts val="0"/>
              </a:spcBef>
              <a:buNone/>
              <a:defRPr sz="23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b="1" dirty="0"/>
              <a:t>Мониторинг </a:t>
            </a:r>
            <a:r>
              <a:rPr lang="ru-RU" b="1" dirty="0" smtClean="0"/>
              <a:t>устойчивости</a:t>
            </a:r>
            <a:r>
              <a:rPr lang="en-US" b="1" dirty="0" smtClean="0"/>
              <a:t>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en-US" b="1" dirty="0" smtClean="0"/>
              <a:t>(c</a:t>
            </a:r>
            <a:r>
              <a:rPr lang="ru-RU" b="1" dirty="0" smtClean="0"/>
              <a:t>рок рассмотрения обращения)</a:t>
            </a:r>
            <a:endParaRPr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622709" y="395740"/>
            <a:ext cx="283682" cy="338725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7463985"/>
              </p:ext>
            </p:extLst>
          </p:nvPr>
        </p:nvGraphicFramePr>
        <p:xfrm>
          <a:off x="251520" y="989955"/>
          <a:ext cx="8608027" cy="4057200"/>
        </p:xfrm>
        <a:graphic>
          <a:graphicData uri="http://schemas.openxmlformats.org/drawingml/2006/table">
            <a:tbl>
              <a:tblPr firstRow="1" bandRow="1">
                <a:tableStyleId>{1B5AB51C-C770-EBD6-1F4F-9C9C1B9BD804}</a:tableStyleId>
              </a:tblPr>
              <a:tblGrid>
                <a:gridCol w="1368152"/>
                <a:gridCol w="2016224"/>
                <a:gridCol w="2160240"/>
                <a:gridCol w="1440160"/>
                <a:gridCol w="1623251"/>
              </a:tblGrid>
              <a:tr h="43719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Обращение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Контрольный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рассмотрено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Длительность рассмотрения</a:t>
                      </a: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.07.2024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14.08.2024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07.08.2024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календ. дня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.07.2024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27.08.2024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20.08.2024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календ.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дня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.08.2024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30.08.2024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календ.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дней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.08.2024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календ. дней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01.10.2024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календ. дней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07.10.2024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календ.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дней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11.10.2024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02.10.2024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календ. дней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15.10.2024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календ.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дней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16.10.2024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календ. дней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16.10.2024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01.10.2024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календ. дней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0603266" name="Заголовок 2"/>
          <p:cNvSpPr txBox="1"/>
          <p:nvPr/>
        </p:nvSpPr>
        <p:spPr bwMode="auto">
          <a:xfrm>
            <a:off x="345252" y="404264"/>
            <a:ext cx="6561137" cy="330199"/>
          </a:xfrm>
          <a:prstGeom prst="rect">
            <a:avLst/>
          </a:prstGeom>
        </p:spPr>
        <p:txBody>
          <a:bodyPr lIns="68598" tIns="34299" rIns="68598" bIns="34299" anchor="b"/>
          <a:lstStyle>
            <a:defPPr lvl="0">
              <a:defRPr lang="ru-RU"/>
            </a:defPPr>
            <a:lvl1pPr>
              <a:lnSpc>
                <a:spcPct val="90000"/>
              </a:lnSpc>
              <a:spcBef>
                <a:spcPts val="0"/>
              </a:spcBef>
              <a:buNone/>
              <a:defRPr sz="23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b="1"/>
              <a:t>Достижение целевых показателей</a:t>
            </a:r>
            <a:endParaRPr/>
          </a:p>
        </p:txBody>
      </p:sp>
      <p:sp>
        <p:nvSpPr>
          <p:cNvPr id="1485517838" name="Прямоугольник 9"/>
          <p:cNvSpPr/>
          <p:nvPr/>
        </p:nvSpPr>
        <p:spPr bwMode="auto">
          <a:xfrm>
            <a:off x="4572000" y="997002"/>
            <a:ext cx="2539216" cy="42864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000" b="1" dirty="0">
                <a:solidFill>
                  <a:schemeClr val="tx1"/>
                </a:solidFill>
              </a:rPr>
              <a:t>Эффективность</a:t>
            </a:r>
            <a:r>
              <a:rPr lang="ru-RU" sz="1000" b="1" dirty="0"/>
              <a:t> </a:t>
            </a:r>
            <a:r>
              <a:rPr lang="ru-RU" sz="1000" b="1" dirty="0">
                <a:solidFill>
                  <a:schemeClr val="tx1"/>
                </a:solidFill>
              </a:rPr>
              <a:t>по проекту – </a:t>
            </a:r>
            <a:r>
              <a:rPr lang="ru-RU" sz="1000" b="1" dirty="0" smtClean="0">
                <a:solidFill>
                  <a:schemeClr val="tx1"/>
                </a:solidFill>
              </a:rPr>
              <a:t>112%</a:t>
            </a:r>
            <a:endParaRPr dirty="0"/>
          </a:p>
        </p:txBody>
      </p:sp>
      <p:sp>
        <p:nvSpPr>
          <p:cNvPr id="1216216149" name="Прямоугольник 21"/>
          <p:cNvSpPr/>
          <p:nvPr/>
        </p:nvSpPr>
        <p:spPr bwMode="auto">
          <a:xfrm>
            <a:off x="1763688" y="976778"/>
            <a:ext cx="2523744" cy="42864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000" b="1">
                <a:solidFill>
                  <a:schemeClr val="tx1"/>
                </a:solidFill>
              </a:rPr>
              <a:t>Выполнение плана мероприятий составило 100%</a:t>
            </a:r>
            <a:endParaRPr/>
          </a:p>
        </p:txBody>
      </p:sp>
      <p:pic>
        <p:nvPicPr>
          <p:cNvPr id="1941555879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622708" y="395738"/>
            <a:ext cx="283681" cy="338724"/>
          </a:xfrm>
          <a:prstGeom prst="rect">
            <a:avLst/>
          </a:prstGeom>
        </p:spPr>
      </p:pic>
      <p:graphicFrame>
        <p:nvGraphicFramePr>
          <p:cNvPr id="1398948965" name="Таблица 152564707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6964532"/>
              </p:ext>
            </p:extLst>
          </p:nvPr>
        </p:nvGraphicFramePr>
        <p:xfrm>
          <a:off x="334595" y="1634886"/>
          <a:ext cx="8629893" cy="3205806"/>
        </p:xfrm>
        <a:graphic>
          <a:graphicData uri="http://schemas.openxmlformats.org/drawingml/2006/table">
            <a:tbl>
              <a:tblPr firstRow="1" bandRow="1">
                <a:tableStyleId>{DE01ED14-538B-A4C2-5848-33EDD43FD231}</a:tableStyleId>
              </a:tblPr>
              <a:tblGrid>
                <a:gridCol w="2149173"/>
                <a:gridCol w="1584176"/>
                <a:gridCol w="1728192"/>
                <a:gridCol w="1584176"/>
                <a:gridCol w="1584176"/>
              </a:tblGrid>
              <a:tr h="30262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i="0" u="none" strike="noStrike" cap="none" spc="0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rPr>
                        <a:t>Наименование показателя</a:t>
                      </a:r>
                      <a:endParaRPr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i="0" u="none" strike="noStrike" cap="none" spc="0" dirty="0" smtClean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rPr>
                        <a:t>Текущий</a:t>
                      </a:r>
                      <a:r>
                        <a:rPr lang="ru-RU" sz="1200" b="1" i="0" u="none" strike="noStrike" cap="none" spc="0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rPr>
                        <a:t/>
                      </a:r>
                      <a:br>
                        <a:rPr lang="ru-RU" sz="1200" b="1" i="0" u="none" strike="noStrike" cap="none" spc="0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rPr>
                      </a:br>
                      <a:endParaRPr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i="0" u="none" strike="noStrike" cap="none" spc="0" dirty="0" smtClean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rPr>
                        <a:t>Целевой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i="0" u="none" strike="noStrike" cap="none" spc="0" dirty="0" smtClean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rPr>
                        <a:t>Фактический</a:t>
                      </a:r>
                      <a:endParaRPr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i="0" u="none" strike="noStrike" cap="none" spc="0" dirty="0" smtClean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rPr>
                        <a:t>Эффективность</a:t>
                      </a:r>
                    </a:p>
                  </a:txBody>
                  <a:tcPr/>
                </a:tc>
              </a:tr>
              <a:tr h="133935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 срока рассмотрения обращения граждан о нарушении Забайкальским фондом капитального ремонта многоквартирных домов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28-30 </a:t>
                      </a:r>
                    </a:p>
                    <a:p>
                      <a:pPr algn="ctr">
                        <a:defRPr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календ. дней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20-22</a:t>
                      </a:r>
                      <a:br>
                        <a:rPr lang="ru-RU" sz="14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4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календ. дней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календ. дней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lang="en-US" sz="14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108</a:t>
                      </a: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1377006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 сроков проведения контрольно-надзорных и профилактических мероприятий</a:t>
                      </a:r>
                    </a:p>
                    <a:p>
                      <a:pPr>
                        <a:defRPr/>
                      </a:pP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17-20 </a:t>
                      </a:r>
                      <a:b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раб. дней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90" marR="6839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10-13 </a:t>
                      </a:r>
                      <a:r>
                        <a:rPr lang="ru-RU" sz="14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раб.дней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90" marR="6839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 </a:t>
                      </a:r>
                      <a:r>
                        <a:rPr lang="ru-RU" sz="14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раб.дней</a:t>
                      </a:r>
                      <a:endParaRPr lang="ru-RU" sz="1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 bwMode="auto">
          <a:xfrm>
            <a:off x="519707" y="773931"/>
            <a:ext cx="4860925" cy="1274081"/>
          </a:xfrm>
        </p:spPr>
        <p:txBody>
          <a:bodyPr/>
          <a:lstStyle/>
          <a:p>
            <a:pPr>
              <a:defRPr/>
            </a:pPr>
            <a:r>
              <a:rPr lang="ru-RU" dirty="0"/>
              <a:t>Спасибо</a:t>
            </a:r>
            <a:endParaRPr dirty="0"/>
          </a:p>
          <a:p>
            <a:pPr>
              <a:defRPr/>
            </a:pPr>
            <a:r>
              <a:rPr lang="ru-RU" dirty="0"/>
              <a:t>за внимание</a:t>
            </a:r>
            <a:endParaRPr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ru-RU" dirty="0" smtClean="0"/>
              <a:t>03.10.2024</a:t>
            </a:r>
            <a:endParaRPr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 bwMode="auto">
          <a:xfrm>
            <a:off x="539745" y="4084955"/>
            <a:ext cx="4860925" cy="403588"/>
          </a:xfrm>
        </p:spPr>
        <p:txBody>
          <a:bodyPr/>
          <a:lstStyle/>
          <a:p>
            <a:pPr>
              <a:defRPr/>
            </a:pPr>
            <a:r>
              <a:rPr lang="ru-RU" dirty="0">
                <a:latin typeface="Arial"/>
                <a:ea typeface="Arial"/>
                <a:cs typeface="Arial"/>
              </a:rPr>
              <a:t>Тел.: +7 (3022) 28 27 02</a:t>
            </a:r>
            <a:br>
              <a:rPr lang="ru-RU" dirty="0">
                <a:latin typeface="Arial"/>
                <a:ea typeface="Arial"/>
                <a:cs typeface="Arial"/>
              </a:rPr>
            </a:br>
            <a:r>
              <a:rPr lang="ru-RU" sz="1100" b="0" i="0" u="none" strike="noStrike" cap="none" spc="0" dirty="0">
                <a:solidFill>
                  <a:srgbClr val="333333"/>
                </a:solidFill>
                <a:latin typeface="Arial"/>
                <a:ea typeface="Arial"/>
                <a:cs typeface="Arial"/>
              </a:rPr>
              <a:t>E-</a:t>
            </a:r>
            <a:r>
              <a:rPr lang="ru-RU" sz="1100" b="0" i="0" u="none" strike="noStrike" cap="none" spc="0" dirty="0" err="1">
                <a:solidFill>
                  <a:srgbClr val="333333"/>
                </a:solidFill>
                <a:latin typeface="Arial"/>
                <a:ea typeface="Arial"/>
                <a:cs typeface="Arial"/>
              </a:rPr>
              <a:t>mail</a:t>
            </a:r>
            <a:r>
              <a:rPr lang="ru-RU" sz="1100" b="0" i="0" u="none" strike="noStrike" cap="none" spc="0" dirty="0">
                <a:solidFill>
                  <a:srgbClr val="333333"/>
                </a:solidFill>
                <a:latin typeface="Arial"/>
                <a:ea typeface="Arial"/>
                <a:cs typeface="Arial"/>
              </a:rPr>
              <a:t>: </a:t>
            </a:r>
            <a:r>
              <a:rPr lang="en-US" sz="1100" b="0" i="0" u="none" strike="noStrike" cap="none" spc="0" dirty="0">
                <a:solidFill>
                  <a:srgbClr val="333333"/>
                </a:solidFill>
                <a:latin typeface="Arial"/>
                <a:ea typeface="Arial"/>
                <a:cs typeface="Arial"/>
              </a:rPr>
              <a:t>hrustov@gosins.e-zab.ru</a:t>
            </a:r>
            <a:endParaRPr dirty="0">
              <a:latin typeface="Arial"/>
              <a:ea typeface="Arial"/>
              <a:cs typeface="Arial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 bwMode="auto">
          <a:xfrm>
            <a:off x="519706" y="2337872"/>
            <a:ext cx="4860925" cy="227920"/>
          </a:xfrm>
        </p:spPr>
        <p:txBody>
          <a:bodyPr/>
          <a:lstStyle/>
          <a:p>
            <a:pPr>
              <a:defRPr/>
            </a:pPr>
            <a:r>
              <a:rPr lang="ru-RU" dirty="0" err="1" smtClean="0"/>
              <a:t>Конюкова</a:t>
            </a:r>
            <a:r>
              <a:rPr lang="ru-RU" dirty="0" smtClean="0"/>
              <a:t> Анастасия Викторовна</a:t>
            </a:r>
            <a:endParaRPr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 bwMode="auto">
          <a:xfrm>
            <a:off x="539746" y="2667507"/>
            <a:ext cx="4860925" cy="227920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Заместитель начальника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отдела лицензирования и капитального ремонта</a:t>
            </a:r>
            <a:endParaRPr dirty="0"/>
          </a:p>
        </p:txBody>
      </p:sp>
      <p:sp>
        <p:nvSpPr>
          <p:cNvPr id="9" name="Текст 5"/>
          <p:cNvSpPr txBox="1">
            <a:spLocks/>
          </p:cNvSpPr>
          <p:nvPr/>
        </p:nvSpPr>
        <p:spPr bwMode="auto">
          <a:xfrm>
            <a:off x="539740" y="3436792"/>
            <a:ext cx="4860925" cy="78547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>
              <a:lnSpc>
                <a:spcPct val="100000"/>
              </a:lnSpc>
              <a:spcBef>
                <a:spcPts val="0"/>
              </a:spcBef>
              <a:buFont typeface="Arial"/>
              <a:buNone/>
              <a:defRPr sz="14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100" dirty="0"/>
              <a:t>Презентацию подготовил: </a:t>
            </a:r>
            <a:br>
              <a:rPr lang="ru-RU" sz="1100" dirty="0"/>
            </a:br>
            <a:r>
              <a:rPr lang="ru-RU" sz="1100" b="1" dirty="0"/>
              <a:t>Хрустов Ярослав Андреевич</a:t>
            </a:r>
          </a:p>
          <a:p>
            <a:pPr>
              <a:defRPr/>
            </a:pPr>
            <a:r>
              <a:rPr lang="ru-RU" sz="1100" dirty="0" smtClean="0"/>
              <a:t>Главный государственный инспектор</a:t>
            </a:r>
            <a:br>
              <a:rPr lang="ru-RU" sz="1100" dirty="0" smtClean="0"/>
            </a:br>
            <a:r>
              <a:rPr lang="ru-RU" sz="1100" dirty="0" smtClean="0"/>
              <a:t>отдела лицензирования и капитального ремонта</a:t>
            </a:r>
            <a:endParaRPr lang="ru-RU" sz="11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Организационно-распорядительные документы</a:t>
            </a:r>
            <a:endParaRPr lang="ru-RU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605202" y="382569"/>
            <a:ext cx="319073" cy="379431"/>
          </a:xfrm>
          <a:prstGeom prst="rect">
            <a:avLst/>
          </a:prstGeom>
        </p:spPr>
      </p:pic>
      <p:pic>
        <p:nvPicPr>
          <p:cNvPr id="2037459433" name="Рисунок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79511" y="917946"/>
            <a:ext cx="2582795" cy="3829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038690185" name="Рисунок 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059831" y="917946"/>
            <a:ext cx="2844309" cy="3829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60943430" name="Рисунок 1160943429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016674" y="761999"/>
            <a:ext cx="30528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21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Команда проекта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696281" y="370560"/>
            <a:ext cx="283682" cy="338725"/>
          </a:xfrm>
          <a:prstGeom prst="rect">
            <a:avLst/>
          </a:prstGeom>
        </p:spPr>
      </p:pic>
      <p:sp>
        <p:nvSpPr>
          <p:cNvPr id="7" name="Заголовок 2"/>
          <p:cNvSpPr txBox="1">
            <a:spLocks/>
          </p:cNvSpPr>
          <p:nvPr/>
        </p:nvSpPr>
        <p:spPr bwMode="auto">
          <a:xfrm>
            <a:off x="538239" y="917947"/>
            <a:ext cx="7597751" cy="3884593"/>
          </a:xfrm>
          <a:prstGeom prst="rect">
            <a:avLst/>
          </a:prstGeom>
        </p:spPr>
        <p:txBody>
          <a:bodyPr lIns="0" tIns="0" rIns="0" bIns="0"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300" b="1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sz="1600" dirty="0" smtClean="0"/>
              <a:t>Руководитель проекта: </a:t>
            </a:r>
            <a:br>
              <a:rPr lang="ru-RU" sz="1600" dirty="0" smtClean="0"/>
            </a:br>
            <a:r>
              <a:rPr lang="ru-RU" sz="1600" dirty="0" smtClean="0"/>
              <a:t>- начальник отдела лицензирования и капитального ремонта Маргарита Владимировна </a:t>
            </a:r>
            <a:r>
              <a:rPr lang="ru-RU" sz="1600" dirty="0" err="1" smtClean="0"/>
              <a:t>Прокушева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Команда проекта: </a:t>
            </a:r>
            <a:br>
              <a:rPr lang="ru-RU" sz="1600" dirty="0" smtClean="0"/>
            </a:br>
            <a:r>
              <a:rPr lang="ru-RU" sz="1600" dirty="0" smtClean="0"/>
              <a:t>- заместитель начальника отдела лицензирования и капитального ремонта Анастасия Викторовна </a:t>
            </a:r>
            <a:r>
              <a:rPr lang="ru-RU" sz="1600" dirty="0" err="1" smtClean="0"/>
              <a:t>Конюкова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- главный государственный инспектор отдела лицензирования и капитального ремонта Анна Сергеевна Левчук</a:t>
            </a:r>
            <a:br>
              <a:rPr lang="ru-RU" sz="1600" dirty="0" smtClean="0"/>
            </a:br>
            <a:r>
              <a:rPr lang="ru-RU" sz="1600" dirty="0" smtClean="0"/>
              <a:t>- главный государственный инспектор  отдела лицензирования и капитального ремонта Ярослав Андреевич Хрустов</a:t>
            </a:r>
            <a:br>
              <a:rPr lang="ru-RU" sz="1600" dirty="0" smtClean="0"/>
            </a:b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Паспорт проекта </a:t>
            </a:r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683029" y="363933"/>
            <a:ext cx="283682" cy="3387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11560" y="702658"/>
            <a:ext cx="7318855" cy="41451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sz="2400">
                <a:latin typeface="+mn-lt"/>
                <a:cs typeface="Times New Roman"/>
              </a:rPr>
              <a:t>Текущая карта процесса</a:t>
            </a:r>
            <a:endParaRPr lang="ru-RU"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610142" y="357308"/>
            <a:ext cx="283682" cy="3387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8639"/>
            <a:ext cx="9144000" cy="24709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 bwMode="auto">
          <a:xfrm>
            <a:off x="539749" y="761999"/>
            <a:ext cx="8118382" cy="4255886"/>
          </a:xfrm>
        </p:spPr>
        <p:txBody>
          <a:bodyPr vertOverflow="overflow" horzOverflow="clip" vert="horz" wrap="square" lIns="0" tIns="0" rIns="0" bIns="0" numCol="1" spcCol="0" rtlCol="0" fromWordArt="0" anchor="ctr" anchorCtr="0" forceAA="0" compatLnSpc="0"/>
          <a:lstStyle/>
          <a:p>
            <a:pPr>
              <a:defRPr/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1. Нестабильная работа сайта ЗФКР, неактуальные данные на сайте ЗФКР.</a:t>
            </a:r>
          </a:p>
          <a:p>
            <a:pPr>
              <a:defRPr/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2. Потери 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времени, связанные с подготовкой, согласованием и подписанием документов.</a:t>
            </a:r>
            <a:endParaRPr lang="ru-RU" sz="1600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defRPr/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3. Длительный срок получения ответа на запрос, наличие несоответствия сведений, представленных ЗФКР, сведениям, имеющимся в распоряжении Инспекции .</a:t>
            </a:r>
          </a:p>
          <a:p>
            <a:pPr>
              <a:defRPr/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4. Сложность поиска ответственного исполнителя со стороны ЗФКР.</a:t>
            </a:r>
          </a:p>
          <a:p>
            <a:pPr>
              <a:defRPr/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5. 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Длительное 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ожидание ответа от ЗФКР в ходе проведения 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КНМ.</a:t>
            </a:r>
            <a:endParaRPr lang="ru-RU" sz="1600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defRPr/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6. Отсутствие у инспекторов полномочий по подписанию документов усиленной ЭЦП в системе СЭД-Дело.</a:t>
            </a:r>
          </a:p>
          <a:p>
            <a:pPr>
              <a:defRPr/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7. Отсутствие свободных транспортных средств.</a:t>
            </a:r>
          </a:p>
          <a:p>
            <a:pPr algn="just">
              <a:lnSpc>
                <a:spcPct val="107000"/>
              </a:lnSpc>
              <a:defRPr/>
            </a:pP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8. 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Длительный срок подготовки документов, имеющих отношение к проверочным мероприятиям (актов проверок, предписаний 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 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т.д.)</a:t>
            </a:r>
          </a:p>
          <a:p>
            <a:pPr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Текущие проблемы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623394" y="423275"/>
            <a:ext cx="283682" cy="338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513716" y="333510"/>
            <a:ext cx="5642441" cy="458184"/>
          </a:xfrm>
        </p:spPr>
        <p:txBody>
          <a:bodyPr/>
          <a:lstStyle/>
          <a:p>
            <a:pPr>
              <a:defRPr/>
            </a:pPr>
            <a:r>
              <a:rPr lang="ru-RU">
                <a:latin typeface="+mj-lt"/>
                <a:cs typeface="Times New Roman"/>
              </a:rPr>
              <a:t>Идеальная карта процесса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702907" y="393239"/>
            <a:ext cx="283682" cy="3387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947"/>
            <a:ext cx="9144000" cy="40849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178717" y="332501"/>
            <a:ext cx="6871944" cy="377044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>
              <a:defRPr/>
            </a:pPr>
            <a:r>
              <a:rPr lang="ru-RU" sz="2000" b="1">
                <a:ln w="0"/>
                <a:solidFill>
                  <a:schemeClr val="bg2">
                    <a:lumMod val="25000"/>
                  </a:schemeClr>
                </a:solidFill>
                <a:latin typeface="+mj-lt"/>
                <a:cs typeface="Times New Roman"/>
              </a:rPr>
              <a:t>Выявление коренных причин методом «5 Почему?»</a:t>
            </a:r>
            <a:endParaRPr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2445182" y="693864"/>
            <a:ext cx="2099667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>
              <a:defRPr/>
            </a:pPr>
            <a:r>
              <a:rPr lang="ru-RU" sz="1200" b="1">
                <a:ln w="0"/>
                <a:solidFill>
                  <a:srgbClr val="FF0000"/>
                </a:solidFill>
                <a:latin typeface="Times New Roman"/>
                <a:cs typeface="Times New Roman"/>
              </a:rPr>
              <a:t>Проблема</a:t>
            </a:r>
            <a:endParaRPr/>
          </a:p>
        </p:txBody>
      </p:sp>
      <p:sp>
        <p:nvSpPr>
          <p:cNvPr id="9" name="Прямоугольник: скругленные углы 8"/>
          <p:cNvSpPr/>
          <p:nvPr/>
        </p:nvSpPr>
        <p:spPr bwMode="auto">
          <a:xfrm>
            <a:off x="252662" y="931661"/>
            <a:ext cx="8457499" cy="398481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>
              <a:defRPr/>
            </a:pPr>
            <a:r>
              <a:rPr lang="ru-RU" sz="1050" b="1">
                <a:solidFill>
                  <a:schemeClr val="tx1"/>
                </a:solidFill>
                <a:latin typeface="Times New Roman"/>
                <a:cs typeface="Times New Roman"/>
              </a:rPr>
              <a:t>Длительный срок проведения контрольно-надзорных и профилактических мероприятий в отношении ЗФКР</a:t>
            </a:r>
          </a:p>
        </p:txBody>
      </p:sp>
      <p:sp>
        <p:nvSpPr>
          <p:cNvPr id="13" name="Стрелка: вниз 12"/>
          <p:cNvSpPr/>
          <p:nvPr/>
        </p:nvSpPr>
        <p:spPr bwMode="auto">
          <a:xfrm>
            <a:off x="413215" y="1386216"/>
            <a:ext cx="2099667" cy="43898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>
              <a:defRPr/>
            </a:pPr>
            <a:r>
              <a:rPr lang="ru-RU" b="1">
                <a:solidFill>
                  <a:srgbClr val="0070C0"/>
                </a:solidFill>
                <a:latin typeface="Times New Roman"/>
                <a:cs typeface="Times New Roman"/>
              </a:rPr>
              <a:t>Почему?</a:t>
            </a:r>
            <a:endParaRPr/>
          </a:p>
        </p:txBody>
      </p:sp>
      <p:sp>
        <p:nvSpPr>
          <p:cNvPr id="14" name="Стрелка: вниз 13"/>
          <p:cNvSpPr/>
          <p:nvPr/>
        </p:nvSpPr>
        <p:spPr bwMode="auto">
          <a:xfrm>
            <a:off x="6610493" y="1386216"/>
            <a:ext cx="2099667" cy="43898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 defTabSz="685983">
              <a:defRPr/>
            </a:pPr>
            <a:r>
              <a:rPr lang="ru-RU" sz="1800" b="1">
                <a:solidFill>
                  <a:srgbClr val="0070C0"/>
                </a:solidFill>
                <a:latin typeface="Times New Roman"/>
                <a:cs typeface="Times New Roman"/>
              </a:rPr>
              <a:t>Почему</a:t>
            </a:r>
            <a:r>
              <a:rPr lang="ru-RU" sz="1400" b="1">
                <a:solidFill>
                  <a:srgbClr val="0070C0"/>
                </a:solidFill>
                <a:latin typeface="Times New Roman"/>
                <a:cs typeface="Times New Roman"/>
              </a:rPr>
              <a:t>?</a:t>
            </a:r>
            <a:endParaRPr/>
          </a:p>
        </p:txBody>
      </p:sp>
      <p:sp>
        <p:nvSpPr>
          <p:cNvPr id="16" name="Стрелка: вниз 15"/>
          <p:cNvSpPr/>
          <p:nvPr/>
        </p:nvSpPr>
        <p:spPr bwMode="auto">
          <a:xfrm>
            <a:off x="3614688" y="1386216"/>
            <a:ext cx="2099667" cy="43898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>
              <a:defRPr/>
            </a:pPr>
            <a:r>
              <a:rPr lang="ru-RU" b="1">
                <a:solidFill>
                  <a:srgbClr val="0070C0"/>
                </a:solidFill>
                <a:latin typeface="Times New Roman"/>
                <a:cs typeface="Times New Roman"/>
              </a:rPr>
              <a:t>Почему?</a:t>
            </a:r>
            <a:endParaRPr/>
          </a:p>
        </p:txBody>
      </p:sp>
      <p:sp>
        <p:nvSpPr>
          <p:cNvPr id="17" name="Прямоугольник: скругленные углы 16"/>
          <p:cNvSpPr/>
          <p:nvPr/>
        </p:nvSpPr>
        <p:spPr bwMode="auto">
          <a:xfrm>
            <a:off x="67365" y="1946892"/>
            <a:ext cx="2791369" cy="566109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>
              <a:defRPr/>
            </a:pPr>
            <a:r>
              <a:rPr lang="ru-RU" sz="1200" b="1">
                <a:solidFill>
                  <a:schemeClr val="tx1"/>
                </a:solidFill>
                <a:latin typeface="Times New Roman"/>
                <a:cs typeface="Times New Roman"/>
              </a:rPr>
              <a:t>Длительный срок </a:t>
            </a:r>
            <a:br>
              <a:rPr lang="ru-RU" sz="1200" b="1">
                <a:solidFill>
                  <a:schemeClr val="tx1"/>
                </a:solidFill>
                <a:latin typeface="Times New Roman"/>
                <a:cs typeface="Times New Roman"/>
              </a:rPr>
            </a:br>
            <a:r>
              <a:rPr lang="ru-RU" sz="1200" b="1">
                <a:solidFill>
                  <a:schemeClr val="tx1"/>
                </a:solidFill>
                <a:latin typeface="Times New Roman"/>
                <a:cs typeface="Times New Roman"/>
              </a:rPr>
              <a:t>получения информации и документов от ЗФКР</a:t>
            </a:r>
          </a:p>
        </p:txBody>
      </p:sp>
      <p:sp>
        <p:nvSpPr>
          <p:cNvPr id="20" name="Прямоугольник: скругленные углы 19"/>
          <p:cNvSpPr/>
          <p:nvPr/>
        </p:nvSpPr>
        <p:spPr bwMode="auto">
          <a:xfrm>
            <a:off x="6475822" y="1946892"/>
            <a:ext cx="2544017" cy="553753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>
              <a:defRPr/>
            </a:pPr>
            <a:r>
              <a:rPr lang="ru-RU" sz="1200" b="1">
                <a:solidFill>
                  <a:schemeClr val="tx1"/>
                </a:solidFill>
                <a:latin typeface="Times New Roman"/>
                <a:cs typeface="Times New Roman"/>
              </a:rPr>
              <a:t>Длительный срок согласования и подписания документов</a:t>
            </a:r>
          </a:p>
        </p:txBody>
      </p:sp>
      <p:sp>
        <p:nvSpPr>
          <p:cNvPr id="32" name="Прямоугольник: скругленные углы 31"/>
          <p:cNvSpPr/>
          <p:nvPr/>
        </p:nvSpPr>
        <p:spPr bwMode="auto">
          <a:xfrm>
            <a:off x="345478" y="3025931"/>
            <a:ext cx="2318308" cy="1027794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/>
                <a:cs typeface="Times New Roman"/>
              </a:rPr>
              <a:t>Использование деловой переписки в качестве единственного способа обмена документами и информацией</a:t>
            </a:r>
            <a:endParaRPr sz="1200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34" name="Прямоугольник: скругленные углы 33"/>
          <p:cNvSpPr/>
          <p:nvPr/>
        </p:nvSpPr>
        <p:spPr bwMode="auto">
          <a:xfrm>
            <a:off x="6475822" y="2828316"/>
            <a:ext cx="2544017" cy="395229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/>
                <a:cs typeface="Times New Roman"/>
              </a:rPr>
              <a:t>Подготовка документов на бумажном носителе</a:t>
            </a:r>
          </a:p>
        </p:txBody>
      </p:sp>
      <p:sp>
        <p:nvSpPr>
          <p:cNvPr id="46" name="Прямоугольник 45"/>
          <p:cNvSpPr/>
          <p:nvPr/>
        </p:nvSpPr>
        <p:spPr bwMode="auto">
          <a:xfrm>
            <a:off x="6770133" y="2513001"/>
            <a:ext cx="2099667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>
              <a:defRPr/>
            </a:pPr>
            <a:r>
              <a:rPr lang="ru-RU" sz="1200" b="1">
                <a:ln w="0"/>
                <a:solidFill>
                  <a:srgbClr val="00B050"/>
                </a:solidFill>
                <a:latin typeface="Times New Roman"/>
                <a:cs typeface="Times New Roman"/>
              </a:rPr>
              <a:t>Коренная причина</a:t>
            </a:r>
            <a:endParaRPr/>
          </a:p>
        </p:txBody>
      </p:sp>
      <p:sp>
        <p:nvSpPr>
          <p:cNvPr id="1309510109" name="Прямоугольник 45"/>
          <p:cNvSpPr/>
          <p:nvPr/>
        </p:nvSpPr>
        <p:spPr bwMode="auto">
          <a:xfrm>
            <a:off x="413215" y="2638758"/>
            <a:ext cx="2099702" cy="251514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>
              <a:defRPr/>
            </a:pPr>
            <a:r>
              <a:rPr lang="ru-RU" sz="1200" b="1">
                <a:ln w="0"/>
                <a:solidFill>
                  <a:srgbClr val="00B050"/>
                </a:solidFill>
                <a:latin typeface="Times New Roman"/>
                <a:cs typeface="Times New Roman"/>
              </a:rPr>
              <a:t>Коренная причина</a:t>
            </a:r>
            <a:endParaRPr/>
          </a:p>
        </p:txBody>
      </p:sp>
      <p:sp>
        <p:nvSpPr>
          <p:cNvPr id="210145221" name="Стрелка: вниз 13"/>
          <p:cNvSpPr/>
          <p:nvPr/>
        </p:nvSpPr>
        <p:spPr bwMode="auto">
          <a:xfrm>
            <a:off x="3666780" y="2735266"/>
            <a:ext cx="2099666" cy="43898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 defTabSz="685982">
              <a:defRPr/>
            </a:pPr>
            <a:r>
              <a:rPr lang="ru-RU" sz="1800" b="1" dirty="0">
                <a:solidFill>
                  <a:srgbClr val="0070C0"/>
                </a:solidFill>
                <a:latin typeface="Times New Roman"/>
                <a:cs typeface="Times New Roman"/>
              </a:rPr>
              <a:t>Почему</a:t>
            </a:r>
            <a:r>
              <a:rPr lang="ru-RU" sz="1400" b="1" dirty="0">
                <a:solidFill>
                  <a:srgbClr val="0070C0"/>
                </a:solidFill>
                <a:latin typeface="Times New Roman"/>
                <a:cs typeface="Times New Roman"/>
              </a:rPr>
              <a:t>?</a:t>
            </a:r>
            <a:endParaRPr dirty="0"/>
          </a:p>
        </p:txBody>
      </p:sp>
      <p:sp>
        <p:nvSpPr>
          <p:cNvPr id="704018757" name="Прямоугольник: скругленные углы 33"/>
          <p:cNvSpPr/>
          <p:nvPr/>
        </p:nvSpPr>
        <p:spPr bwMode="auto">
          <a:xfrm>
            <a:off x="2944437" y="4300799"/>
            <a:ext cx="3388006" cy="766576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/>
                <a:cs typeface="Times New Roman"/>
              </a:rPr>
              <a:t>Большой объем НПА, содержащих требования к качеству проводимых работ по капитальному ремонту</a:t>
            </a:r>
          </a:p>
        </p:txBody>
      </p:sp>
      <p:sp>
        <p:nvSpPr>
          <p:cNvPr id="799680369" name="Прямоугольник 45"/>
          <p:cNvSpPr/>
          <p:nvPr/>
        </p:nvSpPr>
        <p:spPr bwMode="auto">
          <a:xfrm>
            <a:off x="3667047" y="4053726"/>
            <a:ext cx="2099702" cy="251514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>
              <a:defRPr/>
            </a:pPr>
            <a:r>
              <a:rPr lang="ru-RU" sz="1200" b="1" dirty="0">
                <a:ln w="0"/>
                <a:solidFill>
                  <a:srgbClr val="00B050"/>
                </a:solidFill>
                <a:latin typeface="Times New Roman"/>
                <a:cs typeface="Times New Roman"/>
              </a:rPr>
              <a:t>Коренная причина</a:t>
            </a:r>
            <a:endParaRPr dirty="0"/>
          </a:p>
        </p:txBody>
      </p:sp>
      <p:sp>
        <p:nvSpPr>
          <p:cNvPr id="19" name="Прямоугольник: скругленные углы 40"/>
          <p:cNvSpPr/>
          <p:nvPr/>
        </p:nvSpPr>
        <p:spPr bwMode="auto">
          <a:xfrm>
            <a:off x="2996599" y="3217401"/>
            <a:ext cx="3335844" cy="779379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/>
                <a:cs typeface="Times New Roman"/>
              </a:rPr>
              <a:t>Длительный анализ представленных документов, установление соответствия выполненных работ проектной документации, а также требованиям законодательства</a:t>
            </a:r>
          </a:p>
        </p:txBody>
      </p:sp>
      <p:sp>
        <p:nvSpPr>
          <p:cNvPr id="21" name="Прямоугольник: скругленные углы 40"/>
          <p:cNvSpPr/>
          <p:nvPr/>
        </p:nvSpPr>
        <p:spPr bwMode="auto">
          <a:xfrm>
            <a:off x="2996599" y="1829012"/>
            <a:ext cx="3335844" cy="779379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/>
                <a:cs typeface="Times New Roman"/>
              </a:rPr>
              <a:t>Длительный срок подготовки документов, имеющих отношение к проверочным мероприятиям (актов проверок, предписаний </a:t>
            </a:r>
            <a:r>
              <a:rPr lang="ru-RU" sz="11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/>
            </a:r>
            <a:br>
              <a:rPr lang="ru-RU" sz="1100" b="1" dirty="0" smtClean="0">
                <a:solidFill>
                  <a:schemeClr val="tx1"/>
                </a:solidFill>
                <a:latin typeface="Times New Roman"/>
                <a:cs typeface="Times New Roman"/>
              </a:rPr>
            </a:br>
            <a:r>
              <a:rPr lang="ru-RU" sz="11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и </a:t>
            </a:r>
            <a:r>
              <a:rPr lang="ru-RU" sz="1100" b="1" dirty="0">
                <a:solidFill>
                  <a:schemeClr val="tx1"/>
                </a:solidFill>
                <a:latin typeface="Times New Roman"/>
                <a:cs typeface="Times New Roman"/>
              </a:rPr>
              <a:t>т.д.)</a:t>
            </a:r>
          </a:p>
        </p:txBody>
      </p:sp>
    </p:spTree>
    <p:extLst>
      <p:ext uri="{BB962C8B-B14F-4D97-AF65-F5344CB8AC3E}">
        <p14:creationId xmlns:p14="http://schemas.microsoft.com/office/powerpoint/2010/main" val="131791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иту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еребивочный слайд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кст картинк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Заключите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896</TotalTime>
  <Words>929</Words>
  <Application>Microsoft Office PowerPoint</Application>
  <DocSecurity>0</DocSecurity>
  <PresentationFormat>Произвольный</PresentationFormat>
  <Paragraphs>248</Paragraphs>
  <Slides>23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Arial</vt:lpstr>
      <vt:lpstr>Calibri</vt:lpstr>
      <vt:lpstr>Rosatom Light</vt:lpstr>
      <vt:lpstr>Times New Roman</vt:lpstr>
      <vt:lpstr>Титульный слайд</vt:lpstr>
      <vt:lpstr>Перебивочный слайд</vt:lpstr>
      <vt:lpstr>Текст картинка</vt:lpstr>
      <vt:lpstr>Заключительный слайд</vt:lpstr>
      <vt:lpstr>Государственная инспекция Забайкальского края</vt:lpstr>
      <vt:lpstr>«Оптимизация процесса осуществления государственного контроля (надзора) за деятельностью Забайкальского фонда капитального ремонта многоквартирных домов»</vt:lpstr>
      <vt:lpstr>Организационно-распорядительные документы</vt:lpstr>
      <vt:lpstr>Команда проекта</vt:lpstr>
      <vt:lpstr>Паспорт проекта </vt:lpstr>
      <vt:lpstr>Текущая карта процесса</vt:lpstr>
      <vt:lpstr>Текущие проблемы</vt:lpstr>
      <vt:lpstr>Идеальная карта процесса</vt:lpstr>
      <vt:lpstr>Презентация PowerPoint</vt:lpstr>
      <vt:lpstr>Пирамида проблем</vt:lpstr>
      <vt:lpstr>Презентация PowerPoint</vt:lpstr>
      <vt:lpstr>Презентация PowerPoint</vt:lpstr>
      <vt:lpstr>Целевая карта процесса</vt:lpstr>
      <vt:lpstr>План мероприятий по реализации проекта </vt:lpstr>
      <vt:lpstr>Реализация мероприятий</vt:lpstr>
      <vt:lpstr>Реализация плана мероприятий</vt:lpstr>
      <vt:lpstr>Реализация плана мероприятий</vt:lpstr>
      <vt:lpstr>Реализация плана мероприятий</vt:lpstr>
      <vt:lpstr>Реализация плана мероприятий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презентации</dc:title>
  <dc:subject/>
  <dc:creator>Сычев А.В.</dc:creator>
  <cp:keywords/>
  <dc:description/>
  <cp:lastModifiedBy>Кузьмина Дарья Викторовна</cp:lastModifiedBy>
  <cp:revision>245</cp:revision>
  <cp:lastPrinted>2024-10-02T05:07:19Z</cp:lastPrinted>
  <dcterms:modified xsi:type="dcterms:W3CDTF">2024-10-03T06:28:58Z</dcterms:modified>
  <cp:category/>
  <dc:identifier/>
  <cp:contentStatus/>
  <dc:language/>
  <cp:version/>
</cp:coreProperties>
</file>