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480" r:id="rId3"/>
    <p:sldId id="493" r:id="rId4"/>
    <p:sldId id="492" r:id="rId5"/>
    <p:sldId id="494" r:id="rId6"/>
    <p:sldId id="495" r:id="rId7"/>
    <p:sldId id="496" r:id="rId8"/>
    <p:sldId id="498" r:id="rId9"/>
    <p:sldId id="497" r:id="rId10"/>
    <p:sldId id="508" r:id="rId11"/>
    <p:sldId id="509" r:id="rId12"/>
    <p:sldId id="510" r:id="rId13"/>
    <p:sldId id="511" r:id="rId14"/>
  </p:sldIdLst>
  <p:sldSz cx="12192000" cy="6858000"/>
  <p:notesSz cx="6810375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3C22"/>
    <a:srgbClr val="BEBE0E"/>
    <a:srgbClr val="020B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62843-02F2-4CA6-B448-4A380BF04F1D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4835"/>
            <a:ext cx="544830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F925F-D533-40D0-B564-5D171FFAF9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745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BFCFCFE-4A9B-C2A3-2145-91CDF8C35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43A8BA3-F5A8-2A4F-9247-E9B338ACB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212645-05D0-FFEF-9ADC-39C8A5314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3B94BE2-63B1-17A5-7646-16A0647D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6D15CA6-1BE8-0611-4108-0AE727A3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581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90EB70-B7E2-7F06-CEF1-3152AE45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B30EE17-6182-B7A6-3D5F-D1F633D54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1FC492-312D-E389-9487-30B21BCFB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E02DD03-B10F-CC32-9468-B36DDD945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E8CC794-7C7E-1E6E-3BD8-95F3782CA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475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53B0AD3-C730-0535-FD67-27655F02BE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43E3C97-5D7E-4451-24A5-D18A5EABA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860DBF6-D984-FFAE-D4D3-6643A4086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6E46753-A34E-1632-7C28-4ABCA1926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33EEE2B-B128-3145-9343-4D538BE52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9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520DB13-E078-AA1D-FDA0-DE55FC7DF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7F18787-F7BA-EDCF-CD06-384255DE7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36B59D9-1E25-5285-A7FA-99C19F70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D3F87E-8496-CA8A-3754-B3A3269D7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43186F4-EF3D-59BA-804E-4AC22FE0B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66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0D18DF-D8B3-5AB2-FA92-26A80E2C3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494BCB4-0DA3-53C8-EFD7-DFA0BFB75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32ED2D9-14F3-A78C-08BE-ED66E71B4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C55CDEF-2B07-88D8-98CB-7B6312558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92C87BC-1E5E-D12F-C012-0AE3E8B29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765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0AB4A54-53A3-9CA4-2AD7-59A1338A7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E7D153-DCF8-7D1F-6090-C90FEDFBB1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2FFC739-B526-FC94-35FB-58E585779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4B6849E-8A21-1890-5CBD-90E0BD5F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3635D4A-2933-D56E-0BFC-CC1DBADA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476BDB7-CFC5-0FEB-60F8-2293071C2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251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48B4C21-774D-F7BB-D6C7-59E7BC0D0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40D5618-06E2-4298-3086-F45FC9CA5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72D379C-34D4-248F-73FE-82C546F5E1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5A700C2-B747-380F-C208-65BA06C036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5089970B-9285-E8CB-7320-68E23A316E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F6F8FEFE-2996-A9B6-1C3A-15A88461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79E673E3-B943-1F42-AE15-6F300422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9AB58B99-4F2F-F1DE-74E2-ACA563774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341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AAC3B9-E394-C05E-207E-F1DF0032F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A1DF44A-B7CC-033E-1029-3D09C6C10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AB5D8D4-965D-5089-0EAF-7F183D9E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4CB407A-B850-A390-D400-419F8DAD7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88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08E58FC9-AD04-D41F-D954-77933E81F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50FE1813-7018-77F3-E35E-7B4A9C5E0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4DE3FDA-FA50-AF91-517E-A548729F0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584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EF322EF-BB73-8E5C-EF31-EE59C66A9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68E2F3-E69E-E386-0F7D-82E3A51AF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93910A3B-0406-DBBA-5176-A1A822DA4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49C6FC2-1EEA-91F0-C4C0-42A395ECF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1A603BD-ABF1-12D0-76DC-15C249BA2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3CEB6BA-535B-B570-8607-D0C578F2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49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CD15C49-AE71-F1C6-C48B-4BA232B2F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36E49D3-6330-0A45-5D41-574EE50E32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474C4F9-24C0-094B-3B9B-8A4FE9E52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CDA21E6-E794-1F24-3890-4341C1F1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7E82FB7C-0BBE-BDDC-C7DB-AEEF991E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AA583A0-23C3-75B3-58B9-F749FF86E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8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067BD5-460E-F7B1-125F-2B7E114B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5FFD1EB-9598-04E6-96FF-E0657C7D1C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93695D-8908-FF64-295B-12CF223B8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D27CA-05FA-4FE6-A68B-89AC588A7AC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63B2459-C429-95A2-0385-6DB290184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5AF0470-0028-C071-9A01-40483C396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28E9-0244-468F-A591-3C1F57B7D6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1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83239&amp;dst=524&amp;field=134&amp;date=25.03.2025" TargetMode="External"/><Relationship Id="rId2" Type="http://schemas.openxmlformats.org/officeDocument/2006/relationships/hyperlink" Target="https://login.consultant.ru/link/?req=doc&amp;base=LAW&amp;n=483239&amp;dst=522&amp;field=134&amp;date=25.03.202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#P377"/><Relationship Id="rId2" Type="http://schemas.openxmlformats.org/officeDocument/2006/relationships/hyperlink" Target="#P35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102975/78f7d1ede2ca299d08537fe118d40ee09ac72d97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3926C8-71FB-94FD-5811-20416FA0A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294" y="882492"/>
            <a:ext cx="11833412" cy="5625884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ru-RU" sz="4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Ужесточение требований в сфере подготовки жилфонда </a:t>
            </a:r>
            <a:br>
              <a:rPr lang="ru-RU" sz="4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ru-RU" sz="44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и объектов ЖКХ к зиме</a:t>
            </a:r>
            <a:r>
              <a:rPr lang="ru-RU" sz="3600" b="1" dirty="0">
                <a:solidFill>
                  <a:srgbClr val="031269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/>
            </a:r>
            <a:br>
              <a:rPr lang="ru-RU" sz="3600" b="1" dirty="0">
                <a:solidFill>
                  <a:srgbClr val="031269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r>
              <a:rPr lang="ru-RU" sz="3600" b="1" dirty="0">
                <a:solidFill>
                  <a:srgbClr val="031269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/>
            </a:r>
            <a:br>
              <a:rPr lang="ru-RU" sz="3600" b="1" dirty="0">
                <a:solidFill>
                  <a:srgbClr val="031269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</a:br>
            <a:endParaRPr lang="ru-RU" sz="3600" b="1" dirty="0">
              <a:solidFill>
                <a:srgbClr val="031269"/>
              </a:solidFill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C9A09F7-DD03-B83F-27DE-9BB5862778A2}"/>
              </a:ext>
            </a:extLst>
          </p:cNvPr>
          <p:cNvSpPr/>
          <p:nvPr/>
        </p:nvSpPr>
        <p:spPr bwMode="auto">
          <a:xfrm>
            <a:off x="0" y="133853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8AE7EE9-D6EC-22E1-43C1-BAB82CE57275}"/>
              </a:ext>
            </a:extLst>
          </p:cNvPr>
          <p:cNvSpPr/>
          <p:nvPr/>
        </p:nvSpPr>
        <p:spPr bwMode="auto">
          <a:xfrm>
            <a:off x="1936376" y="5231787"/>
            <a:ext cx="9144000" cy="1101541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4911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46C9A9CB-4BFC-6672-AA54-19C4A2BD5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F1668B8-522F-0D30-00BC-276915A54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9AFF979-397A-474E-B6C7-50CA98B727B2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E1DDC1A-D80A-59CB-4ED0-05F297F52B4A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19E1CB9-7F1E-E007-4C36-397A6CF98BB2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427F1CF-FD47-7606-A658-CB78C2556CFE}"/>
              </a:ext>
            </a:extLst>
          </p:cNvPr>
          <p:cNvSpPr txBox="1"/>
          <p:nvPr/>
        </p:nvSpPr>
        <p:spPr>
          <a:xfrm>
            <a:off x="1891553" y="963956"/>
            <a:ext cx="979842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Оценка обеспечения готовности к отопительному периоду осуществляется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комиссией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создаваемой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органом местного самоуправления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совместно с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единой теплоснабжающей организацией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в зону (зоны) деятельности которой входит соответствующая система (системы) теплоснабжения, в которой лицами, перечисленными в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пунктах 3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-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5 части 1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статьи 20 Федерального закона от 27.07.2010 N 190-ФЗ «О теплоснабжении», заключены договоры теплоснабжения, и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органом государственной власти субъекта Российской Федерации в области </a:t>
            </a:r>
            <a:r>
              <a:rPr lang="ru-RU" sz="2800" b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жилищных </a:t>
            </a:r>
            <a:r>
              <a:rPr lang="ru-RU" sz="2800" b="1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отношений</a:t>
            </a:r>
            <a:r>
              <a:rPr lang="ru-RU" sz="280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  <a:r>
              <a:rPr lang="ru-RU" b="0" dirty="0">
                <a:effectLst/>
              </a:rPr>
              <a:t/>
            </a:r>
            <a:br>
              <a:rPr lang="ru-RU" b="0" dirty="0">
                <a:effectLst/>
              </a:rPr>
            </a:br>
            <a:endParaRPr lang="ru-RU" b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6153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BDA90E2-1DE8-CE08-84FF-C59205C6C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0EF8F45-A4EC-716B-71A5-8F1754990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D3B75B9-52A7-A993-FC72-9C73EA6484EA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5F216E32-3EE6-EF36-84F6-E8D3B61E0D51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4DBD2C0-5948-2C03-E7E2-C8D7D43038CC}"/>
              </a:ext>
            </a:extLst>
          </p:cNvPr>
          <p:cNvSpPr txBox="1"/>
          <p:nvPr/>
        </p:nvSpPr>
        <p:spPr>
          <a:xfrm>
            <a:off x="1586826" y="133853"/>
            <a:ext cx="9144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DE8B849-BD3A-97A1-EF66-8D7D86D1889F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5B75AC7-F630-935E-9C82-368CBC8CE5DF}"/>
              </a:ext>
            </a:extLst>
          </p:cNvPr>
          <p:cNvSpPr txBox="1"/>
          <p:nvPr/>
        </p:nvSpPr>
        <p:spPr>
          <a:xfrm>
            <a:off x="2268071" y="999904"/>
            <a:ext cx="9484658" cy="46123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Каждому объекту теплоснабжения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(МКД)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будет дана оценка на основании значения индекса готовности в соответствии с формулами, установленными в оценочных листах.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В отношении </a:t>
            </a:r>
            <a:r>
              <a:rPr lang="ru-RU" sz="28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управляющих организаций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расчет индекса готовности и проверка оценочных листов </a:t>
            </a:r>
            <a:r>
              <a:rPr lang="ru-RU" sz="28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осуществляется теплоснабжающей организацией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на основании документов (информации), представленных в комиссию. (абз.8  п. 8 Правил  № 2234)</a:t>
            </a:r>
          </a:p>
        </p:txBody>
      </p:sp>
    </p:spTree>
    <p:extLst>
      <p:ext uri="{BB962C8B-B14F-4D97-AF65-F5344CB8AC3E}">
        <p14:creationId xmlns:p14="http://schemas.microsoft.com/office/powerpoint/2010/main" val="2903851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5D4EED6-0A35-B243-A1FE-5AD60E5989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C6F355B-F7F7-1E74-9729-2755B7DCE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50BE3BC-33A1-E392-EDCB-AA88856E38F9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4BF7248A-8D71-47B1-BA89-4691D97585B1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B3A7098-2A24-B46D-B5E0-645F8115BB54}"/>
              </a:ext>
            </a:extLst>
          </p:cNvPr>
          <p:cNvSpPr txBox="1"/>
          <p:nvPr/>
        </p:nvSpPr>
        <p:spPr>
          <a:xfrm>
            <a:off x="237710" y="2551837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292CB7F-6006-F01B-6168-1575922C3509}"/>
              </a:ext>
            </a:extLst>
          </p:cNvPr>
          <p:cNvSpPr txBox="1"/>
          <p:nvPr/>
        </p:nvSpPr>
        <p:spPr>
          <a:xfrm>
            <a:off x="1891553" y="888186"/>
            <a:ext cx="9879106" cy="5468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Результаты оценки обеспечения готовности оформляются в акте комиссии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(не позднее 10 сентября). 	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Паспорт обеспечения готовности к отопительному периоду выдается в течение 5 рабочих дней со дня подписания акта (но не позднее 15 сентября).</a:t>
            </a:r>
          </a:p>
          <a:p>
            <a:pPr algn="just"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Лица, не получившие паспорт до 15 сентября, обязаны продолжить подготовку к отопительному периоду посредством устранения указанных в оценочном листе замечаний.</a:t>
            </a:r>
          </a:p>
          <a:p>
            <a:pPr algn="ctr"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случае неустранения замечаний комиссия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 течение 5 рабочих дней со дня подписания акта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передает сведения органам жилищного надзора</a:t>
            </a:r>
          </a:p>
        </p:txBody>
      </p:sp>
    </p:spTree>
    <p:extLst>
      <p:ext uri="{BB962C8B-B14F-4D97-AF65-F5344CB8AC3E}">
        <p14:creationId xmlns:p14="http://schemas.microsoft.com/office/powerpoint/2010/main" val="101401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35116BD-48B2-2975-D4D7-F9FA7FBDC3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C97B8A1-44DD-6A2C-0829-D5B29D01B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682BCB7-F2BC-9002-83E8-324DB8A2B596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040161A-B259-DD3C-CA1E-F0BE019EE283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xmlns="" id="{33393CC2-7B27-9F99-C4AF-9CA87F3B1A9D}"/>
              </a:ext>
            </a:extLst>
          </p:cNvPr>
          <p:cNvGrpSpPr/>
          <p:nvPr/>
        </p:nvGrpSpPr>
        <p:grpSpPr>
          <a:xfrm>
            <a:off x="2327157" y="1109232"/>
            <a:ext cx="3501735" cy="1161411"/>
            <a:chOff x="377380" y="3047766"/>
            <a:chExt cx="1966525" cy="1573220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xmlns="" id="{A34CC529-40E0-6931-9637-AA2678CBEABF}"/>
                </a:ext>
              </a:extLst>
            </p:cNvPr>
            <p:cNvSpPr/>
            <p:nvPr/>
          </p:nvSpPr>
          <p:spPr>
            <a:xfrm>
              <a:off x="377380" y="3047766"/>
              <a:ext cx="1966525" cy="1573220"/>
            </a:xfrm>
            <a:prstGeom prst="roundRect">
              <a:avLst>
                <a:gd name="adj" fmla="val 10000"/>
              </a:avLst>
            </a:prstGeom>
            <a:scene3d>
              <a:camera prst="orthographicFront"/>
              <a:lightRig rig="threePt" dir="t"/>
            </a:scene3d>
            <a:sp3d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9337B8E0-208F-B677-CCD3-6FBA0BE1A869}"/>
                </a:ext>
              </a:extLst>
            </p:cNvPr>
            <p:cNvSpPr txBox="1"/>
            <p:nvPr/>
          </p:nvSpPr>
          <p:spPr>
            <a:xfrm>
              <a:off x="469536" y="3057559"/>
              <a:ext cx="1874369" cy="1481063"/>
            </a:xfrm>
            <a:prstGeom prst="rect">
              <a:avLst/>
            </a:prstGeom>
            <a:ln>
              <a:noFill/>
            </a:ln>
            <a:effectLst>
              <a:glow rad="63500">
                <a:schemeClr val="accent5">
                  <a:satMod val="175000"/>
                  <a:alpha val="40000"/>
                </a:schemeClr>
              </a:glow>
              <a:innerShdw blurRad="63500" dist="50800" dir="13500000">
                <a:prstClr val="black">
                  <a:alpha val="50000"/>
                </a:prstClr>
              </a:innerShdw>
              <a:reflection blurRad="6350" stA="52000" endA="300" endPos="35000" dir="5400000" sy="-100000" algn="bl" rotWithShape="0"/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prst="relaxedInset"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Проект Плана подготовки МКД к ОЗП</a:t>
              </a:r>
            </a:p>
          </p:txBody>
        </p:sp>
      </p:grp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xmlns="" id="{613B6F49-C043-A729-47C8-5C060A7F5DEB}"/>
              </a:ext>
            </a:extLst>
          </p:cNvPr>
          <p:cNvGrpSpPr/>
          <p:nvPr/>
        </p:nvGrpSpPr>
        <p:grpSpPr>
          <a:xfrm>
            <a:off x="7699664" y="1014441"/>
            <a:ext cx="3501735" cy="1250960"/>
            <a:chOff x="377380" y="2926465"/>
            <a:chExt cx="1966525" cy="1694521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xmlns="" id="{E8972434-8CE0-863A-6D6E-AAAFD38A8FA9}"/>
                </a:ext>
              </a:extLst>
            </p:cNvPr>
            <p:cNvSpPr/>
            <p:nvPr/>
          </p:nvSpPr>
          <p:spPr>
            <a:xfrm>
              <a:off x="377380" y="3047766"/>
              <a:ext cx="1966525" cy="15732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332005E7-D9FD-349B-6DDC-5473158F1E4E}"/>
                </a:ext>
              </a:extLst>
            </p:cNvPr>
            <p:cNvSpPr txBox="1"/>
            <p:nvPr/>
          </p:nvSpPr>
          <p:spPr>
            <a:xfrm>
              <a:off x="469536" y="2926465"/>
              <a:ext cx="1874369" cy="159624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Согласование ТСО  проекта Плана подготовки МКД к ОЗП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dirty="0"/>
                <a:t>( не более 15 рабочих дней)</a:t>
              </a:r>
              <a:r>
                <a:rPr lang="ru-RU" b="1" kern="1200" dirty="0"/>
                <a:t> </a:t>
              </a: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xmlns="" id="{1F2C3D5A-AC6D-87C5-C35C-37CDA08CBD08}"/>
              </a:ext>
            </a:extLst>
          </p:cNvPr>
          <p:cNvGrpSpPr/>
          <p:nvPr/>
        </p:nvGrpSpPr>
        <p:grpSpPr>
          <a:xfrm>
            <a:off x="4976055" y="2897635"/>
            <a:ext cx="3504718" cy="1437472"/>
            <a:chOff x="377380" y="3047766"/>
            <a:chExt cx="1966525" cy="1630538"/>
          </a:xfrm>
          <a:solidFill>
            <a:srgbClr val="C00000"/>
          </a:solidFill>
        </p:grpSpPr>
        <p:sp>
          <p:nvSpPr>
            <p:cNvPr id="22" name="Прямоугольник: скругленные углы 21">
              <a:extLst>
                <a:ext uri="{FF2B5EF4-FFF2-40B4-BE49-F238E27FC236}">
                  <a16:creationId xmlns:a16="http://schemas.microsoft.com/office/drawing/2014/main" xmlns="" id="{FE9C6A24-A148-F7EC-82D1-92010B4F05D6}"/>
                </a:ext>
              </a:extLst>
            </p:cNvPr>
            <p:cNvSpPr/>
            <p:nvPr/>
          </p:nvSpPr>
          <p:spPr>
            <a:xfrm>
              <a:off x="377380" y="3047766"/>
              <a:ext cx="1966525" cy="1573220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2B938227-65A7-9F02-3D3F-0FB34F4C357D}"/>
                </a:ext>
              </a:extLst>
            </p:cNvPr>
            <p:cNvSpPr txBox="1"/>
            <p:nvPr/>
          </p:nvSpPr>
          <p:spPr>
            <a:xfrm>
              <a:off x="423457" y="3197241"/>
              <a:ext cx="1874369" cy="1481063"/>
            </a:xfrm>
            <a:prstGeom prst="rect">
              <a:avLst/>
            </a:prstGeom>
            <a:solidFill>
              <a:srgbClr val="AA3C22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Утверждение  Плана подготовки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 МКД к ОЗП</a:t>
              </a:r>
            </a:p>
            <a:p>
              <a:pPr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/>
                <a:t>(до 30 апреля)</a:t>
              </a:r>
              <a:endParaRPr lang="ru-RU" b="1" kern="1200" dirty="0"/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ru-RU" b="1" kern="1200" dirty="0"/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xmlns="" id="{A9C83FF6-F964-108F-5892-C225C9C5B75F}"/>
              </a:ext>
            </a:extLst>
          </p:cNvPr>
          <p:cNvGrpSpPr/>
          <p:nvPr/>
        </p:nvGrpSpPr>
        <p:grpSpPr>
          <a:xfrm>
            <a:off x="7857259" y="4967341"/>
            <a:ext cx="3496541" cy="1581961"/>
            <a:chOff x="377380" y="3047766"/>
            <a:chExt cx="1966525" cy="1731354"/>
          </a:xfrm>
        </p:grpSpPr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xmlns="" id="{A90043CC-3E7D-C411-6A56-784F65103294}"/>
                </a:ext>
              </a:extLst>
            </p:cNvPr>
            <p:cNvSpPr/>
            <p:nvPr/>
          </p:nvSpPr>
          <p:spPr>
            <a:xfrm>
              <a:off x="377380" y="3047766"/>
              <a:ext cx="1966525" cy="15732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6437A12A-51D2-A656-01E3-E56D41BA05C8}"/>
                </a:ext>
              </a:extLst>
            </p:cNvPr>
            <p:cNvSpPr txBox="1"/>
            <p:nvPr/>
          </p:nvSpPr>
          <p:spPr>
            <a:xfrm>
              <a:off x="469536" y="3057560"/>
              <a:ext cx="1874369" cy="17215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Размещение Плана на официальном сайте УО, ТСЖ,  при отсутствии сайта размещается на сайте ОМСУ 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sz="1500" kern="1200" dirty="0"/>
                <a:t> </a:t>
              </a:r>
            </a:p>
          </p:txBody>
        </p:sp>
      </p:grpSp>
      <p:grpSp>
        <p:nvGrpSpPr>
          <p:cNvPr id="32" name="Группа 31">
            <a:extLst>
              <a:ext uri="{FF2B5EF4-FFF2-40B4-BE49-F238E27FC236}">
                <a16:creationId xmlns:a16="http://schemas.microsoft.com/office/drawing/2014/main" xmlns="" id="{7377A6FB-8C1A-2391-4EE1-F6EFBA3DA4E1}"/>
              </a:ext>
            </a:extLst>
          </p:cNvPr>
          <p:cNvGrpSpPr/>
          <p:nvPr/>
        </p:nvGrpSpPr>
        <p:grpSpPr>
          <a:xfrm>
            <a:off x="2327157" y="4911648"/>
            <a:ext cx="3496541" cy="1444702"/>
            <a:chOff x="377380" y="3047766"/>
            <a:chExt cx="1966525" cy="1573220"/>
          </a:xfrm>
        </p:grpSpPr>
        <p:sp>
          <p:nvSpPr>
            <p:cNvPr id="33" name="Прямоугольник: скругленные углы 32">
              <a:extLst>
                <a:ext uri="{FF2B5EF4-FFF2-40B4-BE49-F238E27FC236}">
                  <a16:creationId xmlns:a16="http://schemas.microsoft.com/office/drawing/2014/main" xmlns="" id="{8721BE64-1494-A741-158A-35FBBD2411C7}"/>
                </a:ext>
              </a:extLst>
            </p:cNvPr>
            <p:cNvSpPr/>
            <p:nvPr/>
          </p:nvSpPr>
          <p:spPr>
            <a:xfrm>
              <a:off x="377380" y="3047766"/>
              <a:ext cx="1966525" cy="157322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Прямоугольник: скругленные углы 4">
              <a:extLst>
                <a:ext uri="{FF2B5EF4-FFF2-40B4-BE49-F238E27FC236}">
                  <a16:creationId xmlns:a16="http://schemas.microsoft.com/office/drawing/2014/main" xmlns="" id="{6D32C5B9-DF4E-0DE4-1680-45866BCF79DB}"/>
                </a:ext>
              </a:extLst>
            </p:cNvPr>
            <p:cNvSpPr txBox="1"/>
            <p:nvPr/>
          </p:nvSpPr>
          <p:spPr>
            <a:xfrm>
              <a:off x="423457" y="3093844"/>
              <a:ext cx="1874369" cy="148106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8575" tIns="28575" rIns="28575" bIns="28575" numCol="1" spcCol="1270" anchor="ctr" anchorCtr="0">
              <a:noAutofit/>
            </a:bodyPr>
            <a:lstStyle/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kern="1200" dirty="0"/>
                <a:t>Направление Плана подготовки МКД  к ОЗП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dirty="0"/>
                <a:t>В ОМСУ</a:t>
              </a:r>
              <a:r>
                <a:rPr lang="ru-RU" b="1" kern="1200" dirty="0"/>
                <a:t> </a:t>
              </a:r>
            </a:p>
            <a:p>
              <a:pPr lvl="0" algn="ctr" defTabSz="6667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ru-RU" b="1" dirty="0"/>
                <a:t>(в течении 5 рабочих дней со дня утверждения)</a:t>
              </a:r>
              <a:endParaRPr lang="ru-RU" b="1" kern="1200" dirty="0"/>
            </a:p>
          </p:txBody>
        </p:sp>
      </p:grp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xmlns="" id="{18EA0182-2FF0-1E89-A059-27215B951FEB}"/>
              </a:ext>
            </a:extLst>
          </p:cNvPr>
          <p:cNvCxnSpPr/>
          <p:nvPr/>
        </p:nvCxnSpPr>
        <p:spPr>
          <a:xfrm>
            <a:off x="4488873" y="2265401"/>
            <a:ext cx="1070263" cy="63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xmlns="" id="{93911C31-2D74-7487-2A93-CEC08DC6CCA9}"/>
              </a:ext>
            </a:extLst>
          </p:cNvPr>
          <p:cNvCxnSpPr/>
          <p:nvPr/>
        </p:nvCxnSpPr>
        <p:spPr>
          <a:xfrm flipH="1">
            <a:off x="7699664" y="2277873"/>
            <a:ext cx="1070263" cy="619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>
            <a:extLst>
              <a:ext uri="{FF2B5EF4-FFF2-40B4-BE49-F238E27FC236}">
                <a16:creationId xmlns:a16="http://schemas.microsoft.com/office/drawing/2014/main" xmlns="" id="{16E036AC-3B0B-8970-976D-AB42263AEDE8}"/>
              </a:ext>
            </a:extLst>
          </p:cNvPr>
          <p:cNvCxnSpPr/>
          <p:nvPr/>
        </p:nvCxnSpPr>
        <p:spPr>
          <a:xfrm flipH="1">
            <a:off x="4219117" y="4344056"/>
            <a:ext cx="1604581" cy="550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>
            <a:extLst>
              <a:ext uri="{FF2B5EF4-FFF2-40B4-BE49-F238E27FC236}">
                <a16:creationId xmlns:a16="http://schemas.microsoft.com/office/drawing/2014/main" xmlns="" id="{69418532-D388-CFE3-B5BC-BE67D9821537}"/>
              </a:ext>
            </a:extLst>
          </p:cNvPr>
          <p:cNvCxnSpPr/>
          <p:nvPr/>
        </p:nvCxnSpPr>
        <p:spPr>
          <a:xfrm>
            <a:off x="7699664" y="4344056"/>
            <a:ext cx="1631372" cy="632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5F4D28F-F28E-9F10-4653-AF1FEFC03103}"/>
              </a:ext>
            </a:extLst>
          </p:cNvPr>
          <p:cNvSpPr txBox="1"/>
          <p:nvPr/>
        </p:nvSpPr>
        <p:spPr>
          <a:xfrm>
            <a:off x="219781" y="2897635"/>
            <a:ext cx="1658398" cy="14773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ОЗП-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осенне-зимний период</a:t>
            </a:r>
          </a:p>
          <a:p>
            <a:pPr algn="ctr"/>
            <a:endParaRPr lang="ru-RU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3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752ABAE-A58A-F3E0-3C08-A3A17C48E0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4C6DB2D-5009-E0CC-9DCC-D47F2E1E6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EA9DDF-35B9-952E-3593-9830C07A844D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71BD0A2-371E-6CBD-7B13-126B924EF228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1E82FB4-32AB-D02A-59C1-96BBF0103204}"/>
              </a:ext>
            </a:extLst>
          </p:cNvPr>
          <p:cNvSpPr txBox="1"/>
          <p:nvPr/>
        </p:nvSpPr>
        <p:spPr>
          <a:xfrm>
            <a:off x="3101788" y="1153090"/>
            <a:ext cx="8493714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Минэнерго России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утвердило правила обеспечения готовности зданий и сетей к отопительному периоду и определил порядок проведения её оценки. </a:t>
            </a:r>
          </a:p>
          <a:p>
            <a:pPr algn="ctr"/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Документом устанавливаются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сроки и программы подготовки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обязательные требования к этой работе для органов МСУ, теплоснабжающих и теплосетевых организаций, УО и ТСЖ. </a:t>
            </a:r>
          </a:p>
          <a:p>
            <a:pPr algn="ctr"/>
            <a:endParaRPr lang="ru-RU" sz="20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9DA835C-0ECE-8CF9-67E1-0FB7FC1A79AA}"/>
              </a:ext>
            </a:extLst>
          </p:cNvPr>
          <p:cNvSpPr txBox="1"/>
          <p:nvPr/>
        </p:nvSpPr>
        <p:spPr>
          <a:xfrm>
            <a:off x="505432" y="992782"/>
            <a:ext cx="239357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Приказ Минэнерго РФ от 13.11.2024 </a:t>
            </a:r>
          </a:p>
          <a:p>
            <a:pPr algn="ctr">
              <a:buNone/>
            </a:pPr>
            <a:r>
              <a:rPr lang="ru-RU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№ 2234 </a:t>
            </a:r>
          </a:p>
          <a:p>
            <a:pPr algn="ctr">
              <a:buNone/>
            </a:pPr>
            <a:r>
              <a:rPr lang="ru-RU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«Об утверждении правил обеспечения готовности к отопительному периоду и порядка проведения оценки обеспечения готовности к отопительному периоду»</a:t>
            </a:r>
          </a:p>
          <a:p>
            <a:pPr algn="ctr">
              <a:buNone/>
            </a:pPr>
            <a:r>
              <a:rPr lang="ru-RU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ru-RU" sz="1400" b="1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вступил в силу 1 марта 2025 года</a:t>
            </a:r>
            <a:r>
              <a:rPr lang="ru-RU" sz="1800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pPr algn="ctr"/>
            <a:endParaRPr lang="ru-RU" sz="1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60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5162804-EEDB-A1AC-0EF3-72012A8A4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A1D56BD-C1FD-6DAD-19E2-04470B11E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25FF40-30A9-13C5-0026-A654E65907C0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C0265686-B858-17C0-545F-551F8D85E1A0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38BD168-A025-ACFD-2201-965B67CD2D6B}"/>
              </a:ext>
            </a:extLst>
          </p:cNvPr>
          <p:cNvSpPr txBox="1"/>
          <p:nvPr/>
        </p:nvSpPr>
        <p:spPr>
          <a:xfrm>
            <a:off x="1586826" y="1080791"/>
            <a:ext cx="9493550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Приказом Минэнерго России </a:t>
            </a:r>
          </a:p>
          <a:p>
            <a:pPr indent="540385"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от 13.11.2024 № 2234  </a:t>
            </a:r>
          </a:p>
          <a:p>
            <a:pPr indent="540385"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утверждены</a:t>
            </a:r>
          </a:p>
          <a:p>
            <a:pPr indent="540385" algn="ctr"/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540385"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 action="ppaction://hlinkfile" tooltip="ПРАВИЛА ОБЕСПЕЧЕНИЯ ГОТОВНОСТИ К ОТОПИТЕЛЬНОМУ ПЕРИОДУ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Правила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540385"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обеспечения готовности к отопительному периоду</a:t>
            </a:r>
          </a:p>
          <a:p>
            <a:pPr indent="540385" algn="ctr"/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(Приложение № 1 )</a:t>
            </a:r>
          </a:p>
          <a:p>
            <a:pPr indent="540385" algn="ctr"/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540385" algn="ctr"/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540385"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3" action="ppaction://hlinkfile" tooltip="ПОРЯДОК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Порядок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indent="540385"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проведения оценки обеспечения готовности к отопительному периоду </a:t>
            </a:r>
          </a:p>
          <a:p>
            <a:pPr indent="540385" algn="ctr"/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(Приложение № 2 )</a:t>
            </a:r>
          </a:p>
          <a:p>
            <a:pPr indent="540385" algn="ctr"/>
            <a:endParaRPr lang="ru-RU" sz="28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972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D18DEC-1D19-E8D8-DA92-BDF38E6CBA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31C4BB0-064E-E9B5-B698-49C92F2C6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160FEF7-F092-1C5B-9FA0-3ABFF0E9D120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88656843-1A8E-D94E-B1B7-30E8AF4576AA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A55BE8E-E266-0B2A-BD44-A747CEFA95AF}"/>
              </a:ext>
            </a:extLst>
          </p:cNvPr>
          <p:cNvSpPr txBox="1"/>
          <p:nvPr/>
        </p:nvSpPr>
        <p:spPr>
          <a:xfrm>
            <a:off x="1801906" y="1080791"/>
            <a:ext cx="9977718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новом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Приказе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прописаны требования к лицам, которые вовлечены в процесс:</a:t>
            </a:r>
          </a:p>
          <a:p>
            <a:pPr indent="540385" algn="ctr"/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муниципальным образованиям;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теплоснабжающим и теплосетевым компаниям;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потребителям тепловой энергии;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управляющим организациям и ТСЖ;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лицам, с которыми собственники помещений в МКД заключили договоры по </a:t>
            </a:r>
            <a:r>
              <a:rPr lang="ru-RU" sz="2800" dirty="0" err="1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СиТР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 отношении внутридомовой системы отопления; </a:t>
            </a:r>
          </a:p>
          <a:p>
            <a:pPr marL="457200" indent="-457200" algn="just">
              <a:buFont typeface="Wingdings" panose="05000000000000000000" pitchFamily="2" charset="2"/>
              <a:buChar char="§"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владельцам тепловых сетей, не являющихся теплосетевыми организациями.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3D2F68ED-8C7F-8FF1-1637-587B1741BA72}"/>
              </a:ext>
            </a:extLst>
          </p:cNvPr>
          <p:cNvSpPr txBox="1"/>
          <p:nvPr/>
        </p:nvSpPr>
        <p:spPr>
          <a:xfrm>
            <a:off x="254207" y="2742311"/>
            <a:ext cx="1440159" cy="1477328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СиТР</a:t>
            </a:r>
            <a:endParaRPr lang="ru-RU" b="1" dirty="0">
              <a:solidFill>
                <a:schemeClr val="accent2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-это  содержание и текущий ремонт</a:t>
            </a:r>
          </a:p>
        </p:txBody>
      </p:sp>
    </p:spTree>
    <p:extLst>
      <p:ext uri="{BB962C8B-B14F-4D97-AF65-F5344CB8AC3E}">
        <p14:creationId xmlns:p14="http://schemas.microsoft.com/office/powerpoint/2010/main" val="193262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508AF42-5B18-BE2D-579E-C5F85C4F63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197EEA0D-8894-CAF3-03A7-DA19BCFC1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126E746-6172-1C62-677B-3D62979FC79C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A5ADFD5-F67B-FD29-FB32-7458414D8005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81E806E-0E66-CFDA-72D8-65849EE98EBB}"/>
              </a:ext>
            </a:extLst>
          </p:cNvPr>
          <p:cNvSpPr txBox="1"/>
          <p:nvPr/>
        </p:nvSpPr>
        <p:spPr>
          <a:xfrm>
            <a:off x="1586826" y="904764"/>
            <a:ext cx="104585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8BDBA5E-4097-0670-4BA9-5B21D89D2500}"/>
              </a:ext>
            </a:extLst>
          </p:cNvPr>
          <p:cNvSpPr txBox="1"/>
          <p:nvPr/>
        </p:nvSpPr>
        <p:spPr>
          <a:xfrm>
            <a:off x="1219273" y="2008386"/>
            <a:ext cx="10327268" cy="4817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en-US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Необходимо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разработать и утвердить план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подготовки к отопительному периоду (далее –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), который должен содержать результаты анализа прохождения </a:t>
            </a:r>
          </a:p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трех прошлых отопительных периодов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том числе схемные, режимные и погодные условия, возникшие в текущий отопительный период, аварийные ситуации, особенности функционирования объектов теплоснабжения и их оборудования. </a:t>
            </a:r>
          </a:p>
          <a:p>
            <a:pPr lvl="0" algn="ctr">
              <a:lnSpc>
                <a:spcPct val="115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Срок — не позднее 30 апреля</a:t>
            </a:r>
          </a:p>
        </p:txBody>
      </p:sp>
    </p:spTree>
    <p:extLst>
      <p:ext uri="{BB962C8B-B14F-4D97-AF65-F5344CB8AC3E}">
        <p14:creationId xmlns:p14="http://schemas.microsoft.com/office/powerpoint/2010/main" val="1073668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955F27-FDFF-D326-C760-9BEA7548D4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4F87E4D-FE51-AA6D-AFF5-823481F93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903C0E-1531-9428-82A1-B3041ADD1175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E7540A26-CCE9-86F5-5CB3-4BB9CBE95CD9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8AF6C79-987F-91F8-E5FF-3A0FBD07D759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9444B53-8046-AB38-B53C-23EEDD380736}"/>
              </a:ext>
            </a:extLst>
          </p:cNvPr>
          <p:cNvSpPr txBox="1"/>
          <p:nvPr/>
        </p:nvSpPr>
        <p:spPr>
          <a:xfrm>
            <a:off x="2021540" y="990432"/>
            <a:ext cx="9592236" cy="5860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Образец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Плана нормативными актами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 утвержден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должен быть заранее </a:t>
            </a:r>
            <a:r>
              <a:rPr lang="ru-RU" sz="28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согласован с теплоснабжающей организацией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срок на согласование – </a:t>
            </a:r>
            <a:r>
              <a:rPr lang="ru-RU" sz="28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не более 15 рабочих дней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 течение 5 рабочих дней со дня его утверждения </a:t>
            </a:r>
            <a:r>
              <a:rPr lang="ru-RU" sz="2800" u="sng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направляется в орган местного самоуправления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План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размещается на официальных сайтах (при наличии) управляющих компаний, ТСЖ, ЖСК. Если такой сайт отсутствует, то План размещается на официальном сайте органа местного самоуправления.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ru-RU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9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36B3C8D1-2832-5E81-C508-8C8A65812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B744314-04A6-4DB0-E033-E80C7F28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08F4613-BF5B-06E9-5F2A-124FDD1D05F4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B11CF175-2E48-7D7B-41CB-C0CD8D752E9B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A4073F8-6139-78BE-212E-C3D233E486C3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2EBDB90-4780-4B3A-B050-7BA0C75D77E8}"/>
              </a:ext>
            </a:extLst>
          </p:cNvPr>
          <p:cNvSpPr txBox="1"/>
          <p:nvPr/>
        </p:nvSpPr>
        <p:spPr>
          <a:xfrm>
            <a:off x="2052916" y="1281386"/>
            <a:ext cx="9484659" cy="4714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ru-RU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В целях обеспечения готовности к отопительному периоду управляющие организации 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обязаны: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5.1.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Выполнить требования, установленные ч. 6 ст. 20 и ч.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 ст. 23.2 Федерального закона от 27.07.2010 N 190-ФЗ «О теплоснабжении»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5.2.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Обеспечить выполнение требований  Правил и норм технической эксплуатации жилищного фонда, утвержденных постановлением Госстроя России от 27 сентября 2003 г. N 170.</a:t>
            </a:r>
          </a:p>
        </p:txBody>
      </p:sp>
    </p:spTree>
    <p:extLst>
      <p:ext uri="{BB962C8B-B14F-4D97-AF65-F5344CB8AC3E}">
        <p14:creationId xmlns:p14="http://schemas.microsoft.com/office/powerpoint/2010/main" val="75930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6B9CC5C-9EAB-0BD0-8FD0-4327C7799C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3537B0A0-52FE-853C-E037-3E2262EE1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59E026-2C3A-0474-E4F2-EA8569E1B39E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80807C9-4421-32E2-A132-88E97F02A85A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940C45-96ED-81C6-AB43-A0E3161BDE5A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BB9F530-1B76-D45C-3BAA-A4B27D9D40B4}"/>
              </a:ext>
            </a:extLst>
          </p:cNvPr>
          <p:cNvSpPr txBox="1"/>
          <p:nvPr/>
        </p:nvSpPr>
        <p:spPr>
          <a:xfrm>
            <a:off x="1891553" y="1020343"/>
            <a:ext cx="9717741" cy="3023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5.3.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Обеспечить выполнение предписаний, содержащих требования об устранении нарушений Правил технической эксплуатации тепловых энергоустановок  (Приказ Минэнерго России от 24.03.2003 N 115), пунктов 394,  396-399, 403 Правил промышленной безопасности (Приказ Ростехнадзора от 15.12.2020 N 536).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0159E95A-9CDE-A2C0-6D44-DDE5B008A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982" y="4317560"/>
            <a:ext cx="5564842" cy="2327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7970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B518F009-2AF7-D1F5-C38E-379DE9B16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BA3AE8B9-505D-EECA-BD31-6154CB122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E7C3F-C221-44AF-95ED-801235E44952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378D9B5-D588-EEDE-12B5-ABC3974C7205}"/>
              </a:ext>
            </a:extLst>
          </p:cNvPr>
          <p:cNvSpPr txBox="1"/>
          <p:nvPr/>
        </p:nvSpPr>
        <p:spPr>
          <a:xfrm>
            <a:off x="0" y="136792"/>
            <a:ext cx="1219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ГБУ РБ «Агентство </a:t>
            </a:r>
            <a:r>
              <a:rPr lang="ru-RU" sz="2400" b="1" kern="100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Жилстройкомэнерго</a:t>
            </a:r>
            <a:r>
              <a:rPr lang="ru-RU" sz="24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endParaRPr lang="ru-RU" sz="2400" kern="1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330BAA1B-D0F7-D266-074A-16D04BED8153}"/>
              </a:ext>
            </a:extLst>
          </p:cNvPr>
          <p:cNvSpPr/>
          <p:nvPr/>
        </p:nvSpPr>
        <p:spPr bwMode="auto">
          <a:xfrm>
            <a:off x="0" y="170854"/>
            <a:ext cx="12192000" cy="600076"/>
          </a:xfrm>
          <a:prstGeom prst="rect">
            <a:avLst/>
          </a:prstGeom>
          <a:solidFill>
            <a:srgbClr val="2563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7DE6F49-457C-C287-9133-4346EE6CE32A}"/>
              </a:ext>
            </a:extLst>
          </p:cNvPr>
          <p:cNvSpPr txBox="1"/>
          <p:nvPr/>
        </p:nvSpPr>
        <p:spPr>
          <a:xfrm>
            <a:off x="233155" y="2563234"/>
            <a:ext cx="1658398" cy="1754326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Основные изменения</a:t>
            </a:r>
          </a:p>
          <a:p>
            <a:pPr algn="ctr"/>
            <a:r>
              <a:rPr lang="ru-RU" dirty="0">
                <a:solidFill>
                  <a:schemeClr val="accent2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для управляющих организаций, ТСЖ, ЖСК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B112C077-68F2-571A-50D8-023D1B311F7D}"/>
              </a:ext>
            </a:extLst>
          </p:cNvPr>
          <p:cNvSpPr txBox="1"/>
          <p:nvPr/>
        </p:nvSpPr>
        <p:spPr>
          <a:xfrm>
            <a:off x="2384612" y="845566"/>
            <a:ext cx="9269506" cy="53450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  <a:buNone/>
            </a:pPr>
            <a:r>
              <a:rPr lang="ru-RU" sz="28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5.4.</a:t>
            </a: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Подготовить и представить комиссии документы, подтверждающие выполнение вышеуказанных требований, в том числе:</a:t>
            </a:r>
          </a:p>
          <a:p>
            <a:pPr algn="ctr"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-документы, акты, паспорта, инструкции</a:t>
            </a:r>
          </a:p>
          <a:p>
            <a:pPr algn="ctr" latinLnBrk="1"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согласно</a:t>
            </a:r>
          </a:p>
          <a:p>
            <a:pPr marL="457200" indent="-457200" algn="l" latinLnBrk="1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Приказа Минэнерго России от 24.03.2003 N 115 "Об утверждении Правил технической эксплуатации тепловых энергоустановок»</a:t>
            </a:r>
          </a:p>
          <a:p>
            <a:pPr marL="457200" indent="-457200" algn="l" latinLnBrk="1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Постановления Правительства РФ от 08.08.2012 N 808 "Об организации теплоснабжения в Российской Федерации и о внесении изменений в некоторые акты Правительства Российской Федерации" </a:t>
            </a:r>
          </a:p>
          <a:p>
            <a:pPr marL="457200" indent="-457200" algn="l" latinLnBrk="1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Постановления Госстроя РФ от 27.09.2003 N 170 "Об утверждении Правил и норм технической эксплуатации жилищного фонда"</a:t>
            </a:r>
            <a:br>
              <a:rPr lang="ru-RU" sz="20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ru-RU" sz="20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just">
              <a:spcAft>
                <a:spcPts val="800"/>
              </a:spcAft>
              <a:buNone/>
            </a:pPr>
            <a:r>
              <a:rPr lang="ru-RU" sz="28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2177511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716</Words>
  <Application>Microsoft Office PowerPoint</Application>
  <PresentationFormat>Широкоэкранный</PresentationFormat>
  <Paragraphs>110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Ужесточение требований в сфере подготовки жилфонда  и объектов ЖКХ к зиме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Ужесточение требований в сфере подготовки жилфонда  и объектов ЖКХ к зиме</dc:title>
  <dc:creator>UU</dc:creator>
  <cp:lastModifiedBy>Людмила Олеговна Зеликова</cp:lastModifiedBy>
  <cp:revision>26</cp:revision>
  <cp:lastPrinted>2025-03-26T03:26:14Z</cp:lastPrinted>
  <dcterms:created xsi:type="dcterms:W3CDTF">2025-03-25T10:09:34Z</dcterms:created>
  <dcterms:modified xsi:type="dcterms:W3CDTF">2025-04-10T02:07:58Z</dcterms:modified>
</cp:coreProperties>
</file>