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5" r:id="rId4"/>
  </p:sldMasterIdLst>
  <p:notesMasterIdLst>
    <p:notesMasterId r:id="rId49"/>
  </p:notesMasterIdLst>
  <p:sldIdLst>
    <p:sldId id="256" r:id="rId5"/>
    <p:sldId id="257" r:id="rId6"/>
    <p:sldId id="259" r:id="rId7"/>
    <p:sldId id="281" r:id="rId8"/>
    <p:sldId id="299" r:id="rId9"/>
    <p:sldId id="283" r:id="rId10"/>
    <p:sldId id="282" r:id="rId11"/>
    <p:sldId id="275" r:id="rId12"/>
    <p:sldId id="262" r:id="rId13"/>
    <p:sldId id="280" r:id="rId14"/>
    <p:sldId id="274" r:id="rId15"/>
    <p:sldId id="265" r:id="rId16"/>
    <p:sldId id="270" r:id="rId17"/>
    <p:sldId id="269" r:id="rId18"/>
    <p:sldId id="276" r:id="rId19"/>
    <p:sldId id="267" r:id="rId20"/>
    <p:sldId id="290" r:id="rId21"/>
    <p:sldId id="287" r:id="rId22"/>
    <p:sldId id="291" r:id="rId23"/>
    <p:sldId id="292" r:id="rId24"/>
    <p:sldId id="293" r:id="rId25"/>
    <p:sldId id="284" r:id="rId26"/>
    <p:sldId id="294" r:id="rId27"/>
    <p:sldId id="312" r:id="rId28"/>
    <p:sldId id="295" r:id="rId29"/>
    <p:sldId id="286" r:id="rId30"/>
    <p:sldId id="296" r:id="rId31"/>
    <p:sldId id="298" r:id="rId32"/>
    <p:sldId id="313" r:id="rId33"/>
    <p:sldId id="289" r:id="rId34"/>
    <p:sldId id="297" r:id="rId35"/>
    <p:sldId id="288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9" r:id="rId44"/>
    <p:sldId id="310" r:id="rId45"/>
    <p:sldId id="311" r:id="rId46"/>
    <p:sldId id="308" r:id="rId47"/>
    <p:sldId id="268" r:id="rId48"/>
  </p:sldIdLst>
  <p:sldSz cx="9144000" cy="5148263"/>
  <p:notesSz cx="9947275" cy="6858000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84695" autoAdjust="0"/>
  </p:normalViewPr>
  <p:slideViewPr>
    <p:cSldViewPr>
      <p:cViewPr varScale="1">
        <p:scale>
          <a:sx n="123" d="100"/>
          <a:sy n="123" d="100"/>
        </p:scale>
        <p:origin x="120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7;&#1072;&#1075;&#1088;&#1091;&#1079;&#1082;&#1072;\&#1057;&#1090;&#1072;&#1090;&#1080;&#1089;&#1090;&#1080;&#1082;&#1072;-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7;&#1072;&#1075;&#1088;&#1091;&#1079;&#1082;&#1072;\&#1057;&#1090;&#1072;&#1090;&#1080;&#1089;&#1090;&#1080;&#1082;&#1072;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76;&#1080;&#1072;&#1075;&#1088;&#1072;&#1084;&#1084;&#1072;%20&#1087;&#1086;%20&#1089;&#1082;&#1072;&#1095;&#1080;&#1074;&#1072;&#1085;&#1080;&#1103;&#10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Пользуетесь ли Вы </a:t>
            </a:r>
            <a:r>
              <a:rPr lang="ru-RU" dirty="0" smtClean="0"/>
              <a:t>приложением </a:t>
            </a:r>
            <a:r>
              <a:rPr lang="ru-RU" dirty="0" err="1" smtClean="0"/>
              <a:t>ГосуслугиДом</a:t>
            </a:r>
            <a:r>
              <a:rPr lang="ru-RU" dirty="0" smtClean="0"/>
              <a:t>?</a:t>
            </a:r>
            <a:endParaRPr lang="en-US" dirty="0"/>
          </a:p>
        </c:rich>
      </c:tx>
      <c:layout>
        <c:manualLayout>
          <c:xMode val="edge"/>
          <c:yMode val="edge"/>
          <c:x val="0.16519528473987677"/>
          <c:y val="2.7441550757325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Хочу узнать подробнее о этом портале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0.127</c:v>
                </c:pt>
                <c:pt idx="1">
                  <c:v>0.47599999999999998</c:v>
                </c:pt>
                <c:pt idx="2">
                  <c:v>0.39700000000000002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257665814909471E-2"/>
          <c:y val="0.8630711556740609"/>
          <c:w val="0.82548442038186232"/>
          <c:h val="7.81390802256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Пользуетесь ли Вы </a:t>
            </a:r>
            <a:r>
              <a:rPr lang="ru-RU" sz="1400" b="0" i="0" u="none" strike="noStrike" baseline="0" dirty="0" smtClean="0">
                <a:effectLst/>
              </a:rPr>
              <a:t>приложением </a:t>
            </a:r>
            <a:r>
              <a:rPr lang="ru-RU" sz="1400" b="0" i="0" u="none" strike="noStrike" baseline="0" dirty="0" err="1" smtClean="0">
                <a:effectLst/>
              </a:rPr>
              <a:t>ГосуслугиДом</a:t>
            </a:r>
            <a:r>
              <a:rPr lang="ru-RU" sz="1400" b="0" i="0" u="none" strike="noStrike" baseline="0" dirty="0" smtClean="0">
                <a:effectLst/>
              </a:rPr>
              <a:t>?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Хочу узнать подробнее о портале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0.46700000000000003</c:v>
                </c:pt>
                <c:pt idx="1">
                  <c:v>0.46700000000000003</c:v>
                </c:pt>
                <c:pt idx="2">
                  <c:v>6.6000000000000003E-2</c:v>
                </c:pt>
              </c:numCache>
            </c:numRef>
          </c:val>
        </c:ser>
        <c:ser>
          <c:idx val="0"/>
          <c:order val="1"/>
          <c:tx>
            <c:strRef>
              <c:f>[1]Лист1!$B$1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Хочу узнать подробнее о этом портале</c:v>
                </c:pt>
              </c:strCache>
            </c:strRef>
          </c:cat>
          <c:val>
            <c:numRef>
              <c:f>[1]Лист1!$B$2:$B$4</c:f>
              <c:numCache>
                <c:formatCode>General</c:formatCode>
                <c:ptCount val="3"/>
                <c:pt idx="0">
                  <c:v>0.127</c:v>
                </c:pt>
                <c:pt idx="1">
                  <c:v>0.47599999999999998</c:v>
                </c:pt>
                <c:pt idx="2">
                  <c:v>0.39700000000000002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>
                <a:effectLst/>
              </a:rPr>
              <a:t>Количество установок мобильного приложения «Госуслуги Дом»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Лист1!$B$1:$U$1</c:f>
              <c:numCache>
                <c:formatCode>m/d/yyyy</c:formatCode>
                <c:ptCount val="20"/>
                <c:pt idx="0">
                  <c:v>45658</c:v>
                </c:pt>
                <c:pt idx="1">
                  <c:v>45667</c:v>
                </c:pt>
                <c:pt idx="2">
                  <c:v>45670</c:v>
                </c:pt>
                <c:pt idx="3">
                  <c:v>45683</c:v>
                </c:pt>
                <c:pt idx="4">
                  <c:v>45698</c:v>
                </c:pt>
                <c:pt idx="5">
                  <c:v>45706</c:v>
                </c:pt>
                <c:pt idx="6">
                  <c:v>45714</c:v>
                </c:pt>
                <c:pt idx="7">
                  <c:v>45717</c:v>
                </c:pt>
                <c:pt idx="8">
                  <c:v>45724</c:v>
                </c:pt>
                <c:pt idx="9">
                  <c:v>45733</c:v>
                </c:pt>
                <c:pt idx="10">
                  <c:v>45739</c:v>
                </c:pt>
                <c:pt idx="11">
                  <c:v>45753</c:v>
                </c:pt>
                <c:pt idx="12">
                  <c:v>45757</c:v>
                </c:pt>
                <c:pt idx="13">
                  <c:v>45764</c:v>
                </c:pt>
                <c:pt idx="14">
                  <c:v>45783</c:v>
                </c:pt>
                <c:pt idx="15">
                  <c:v>45790</c:v>
                </c:pt>
                <c:pt idx="16">
                  <c:v>45797</c:v>
                </c:pt>
                <c:pt idx="17">
                  <c:v>45803</c:v>
                </c:pt>
                <c:pt idx="18">
                  <c:v>45810</c:v>
                </c:pt>
                <c:pt idx="19">
                  <c:v>45827</c:v>
                </c:pt>
              </c:numCache>
            </c:numRef>
          </c:cat>
          <c:val>
            <c:numRef>
              <c:f>Лист1!$B$2:$U$2</c:f>
              <c:numCache>
                <c:formatCode>General</c:formatCode>
                <c:ptCount val="20"/>
                <c:pt idx="0">
                  <c:v>30094</c:v>
                </c:pt>
                <c:pt idx="1">
                  <c:v>30662</c:v>
                </c:pt>
                <c:pt idx="2">
                  <c:v>30892</c:v>
                </c:pt>
                <c:pt idx="3">
                  <c:v>31992</c:v>
                </c:pt>
                <c:pt idx="4">
                  <c:v>33507</c:v>
                </c:pt>
                <c:pt idx="5">
                  <c:v>34377</c:v>
                </c:pt>
                <c:pt idx="6">
                  <c:v>34941</c:v>
                </c:pt>
                <c:pt idx="7">
                  <c:v>35285</c:v>
                </c:pt>
                <c:pt idx="8">
                  <c:v>35769</c:v>
                </c:pt>
                <c:pt idx="9">
                  <c:v>36478</c:v>
                </c:pt>
                <c:pt idx="10">
                  <c:v>36966</c:v>
                </c:pt>
                <c:pt idx="11">
                  <c:v>37987</c:v>
                </c:pt>
                <c:pt idx="12">
                  <c:v>38313</c:v>
                </c:pt>
                <c:pt idx="13">
                  <c:v>38791</c:v>
                </c:pt>
                <c:pt idx="14">
                  <c:v>39901</c:v>
                </c:pt>
                <c:pt idx="15">
                  <c:v>40521</c:v>
                </c:pt>
                <c:pt idx="16">
                  <c:v>41264</c:v>
                </c:pt>
                <c:pt idx="17">
                  <c:v>41644</c:v>
                </c:pt>
                <c:pt idx="18">
                  <c:v>42075</c:v>
                </c:pt>
                <c:pt idx="19">
                  <c:v>43532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768016"/>
        <c:axId val="124801024"/>
      </c:lineChart>
      <c:dateAx>
        <c:axId val="1237680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801024"/>
        <c:crosses val="autoZero"/>
        <c:auto val="1"/>
        <c:lblOffset val="100"/>
        <c:baseTimeUnit val="days"/>
      </c:dateAx>
      <c:valAx>
        <c:axId val="124801024"/>
        <c:scaling>
          <c:orientation val="minMax"/>
          <c:max val="44000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76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поданных обращений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Лист2!$A$3</c:f>
              <c:strCache>
                <c:ptCount val="1"/>
                <c:pt idx="0">
                  <c:v>ГИС ЖКХ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Лист2!$B$3:$F$3</c:f>
              <c:numCache>
                <c:formatCode>General</c:formatCode>
                <c:ptCount val="5"/>
                <c:pt idx="0">
                  <c:v>50</c:v>
                </c:pt>
                <c:pt idx="1">
                  <c:v>63</c:v>
                </c:pt>
                <c:pt idx="2">
                  <c:v>49</c:v>
                </c:pt>
                <c:pt idx="3">
                  <c:v>51</c:v>
                </c:pt>
                <c:pt idx="4">
                  <c:v>48</c:v>
                </c:pt>
              </c:numCache>
            </c:numRef>
          </c:val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ГИС ЖКХ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Лист2!$B$4:$F$4</c:f>
              <c:numCache>
                <c:formatCode>General</c:formatCode>
                <c:ptCount val="5"/>
                <c:pt idx="0">
                  <c:v>52</c:v>
                </c:pt>
                <c:pt idx="1">
                  <c:v>79</c:v>
                </c:pt>
                <c:pt idx="2">
                  <c:v>161</c:v>
                </c:pt>
                <c:pt idx="3">
                  <c:v>135</c:v>
                </c:pt>
                <c:pt idx="4">
                  <c:v>133</c:v>
                </c:pt>
              </c:numCache>
            </c:numRef>
          </c:val>
        </c:ser>
        <c:ser>
          <c:idx val="2"/>
          <c:order val="2"/>
          <c:tx>
            <c:strRef>
              <c:f>Лист2!$A$5</c:f>
              <c:strCache>
                <c:ptCount val="1"/>
                <c:pt idx="0">
                  <c:v>Неавторизованные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Лист2!$B$5:$F$5</c:f>
              <c:numCache>
                <c:formatCode>General</c:formatCode>
                <c:ptCount val="5"/>
                <c:pt idx="0">
                  <c:v>179</c:v>
                </c:pt>
                <c:pt idx="1">
                  <c:v>189</c:v>
                </c:pt>
                <c:pt idx="2">
                  <c:v>157</c:v>
                </c:pt>
                <c:pt idx="3">
                  <c:v>147</c:v>
                </c:pt>
                <c:pt idx="4">
                  <c:v>149</c:v>
                </c:pt>
              </c:numCache>
            </c:numRef>
          </c:val>
        </c:ser>
        <c:ser>
          <c:idx val="3"/>
          <c:order val="3"/>
          <c:tx>
            <c:strRef>
              <c:f>Лист2!$A$6</c:f>
              <c:strCache>
                <c:ptCount val="1"/>
                <c:pt idx="0">
                  <c:v>Неавторизованные 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Лист2!$B$6:$F$6</c:f>
              <c:numCache>
                <c:formatCode>General</c:formatCode>
                <c:ptCount val="5"/>
                <c:pt idx="0">
                  <c:v>44</c:v>
                </c:pt>
                <c:pt idx="1">
                  <c:v>57</c:v>
                </c:pt>
                <c:pt idx="2">
                  <c:v>53</c:v>
                </c:pt>
                <c:pt idx="3">
                  <c:v>46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896032"/>
        <c:axId val="123838856"/>
      </c:barChart>
      <c:catAx>
        <c:axId val="12289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838856"/>
        <c:crosses val="autoZero"/>
        <c:auto val="1"/>
        <c:lblAlgn val="ctr"/>
        <c:lblOffset val="100"/>
        <c:noMultiLvlLbl val="0"/>
      </c:catAx>
      <c:valAx>
        <c:axId val="12383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89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0" i="0" baseline="0" dirty="0" smtClean="0">
                <a:effectLst/>
              </a:rPr>
              <a:t>2025 год</a:t>
            </a:r>
            <a:endParaRPr lang="ru-RU" sz="1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Лист5!$A$10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Лист5!$B$9:$F$9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Лист5!$B$10:$F$10</c:f>
              <c:numCache>
                <c:formatCode>General</c:formatCode>
                <c:ptCount val="5"/>
                <c:pt idx="0">
                  <c:v>452</c:v>
                </c:pt>
                <c:pt idx="1">
                  <c:v>535</c:v>
                </c:pt>
                <c:pt idx="2">
                  <c:v>463</c:v>
                </c:pt>
                <c:pt idx="3">
                  <c:v>485</c:v>
                </c:pt>
                <c:pt idx="4">
                  <c:v>351</c:v>
                </c:pt>
              </c:numCache>
            </c:numRef>
          </c:val>
        </c:ser>
        <c:ser>
          <c:idx val="1"/>
          <c:order val="1"/>
          <c:tx>
            <c:strRef>
              <c:f>Лист5!$A$11</c:f>
              <c:strCache>
                <c:ptCount val="1"/>
                <c:pt idx="0">
                  <c:v>Неавторизованных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Лист5!$B$9:$F$9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Лист5!$B$11:$F$11</c:f>
              <c:numCache>
                <c:formatCode>General</c:formatCode>
                <c:ptCount val="5"/>
                <c:pt idx="0">
                  <c:v>142</c:v>
                </c:pt>
                <c:pt idx="1">
                  <c:v>82</c:v>
                </c:pt>
                <c:pt idx="2">
                  <c:v>53</c:v>
                </c:pt>
                <c:pt idx="3">
                  <c:v>46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193080"/>
        <c:axId val="126193472"/>
      </c:barChart>
      <c:catAx>
        <c:axId val="12619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93472"/>
        <c:crosses val="autoZero"/>
        <c:auto val="1"/>
        <c:lblAlgn val="ctr"/>
        <c:lblOffset val="100"/>
        <c:noMultiLvlLbl val="0"/>
      </c:catAx>
      <c:valAx>
        <c:axId val="12619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93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0" i="0" baseline="0" dirty="0" smtClean="0">
                <a:effectLst/>
              </a:rPr>
              <a:t>2024 год</a:t>
            </a:r>
            <a:endParaRPr lang="ru-RU" sz="11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Лист5!$A$2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Лист5!$B$2:$F$2</c:f>
              <c:numCache>
                <c:formatCode>General</c:formatCode>
                <c:ptCount val="5"/>
                <c:pt idx="0">
                  <c:v>578</c:v>
                </c:pt>
                <c:pt idx="1">
                  <c:v>600</c:v>
                </c:pt>
                <c:pt idx="2">
                  <c:v>449</c:v>
                </c:pt>
                <c:pt idx="3">
                  <c:v>467</c:v>
                </c:pt>
                <c:pt idx="4">
                  <c:v>470</c:v>
                </c:pt>
              </c:numCache>
            </c:numRef>
          </c:val>
        </c:ser>
        <c:ser>
          <c:idx val="1"/>
          <c:order val="1"/>
          <c:tx>
            <c:strRef>
              <c:f>Лист5!$A$3</c:f>
              <c:strCache>
                <c:ptCount val="1"/>
                <c:pt idx="0">
                  <c:v>Неавторизованных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Лист5!$B$1:$F$1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Лист5!$B$3:$F$3</c:f>
              <c:numCache>
                <c:formatCode>General</c:formatCode>
                <c:ptCount val="5"/>
                <c:pt idx="0">
                  <c:v>179</c:v>
                </c:pt>
                <c:pt idx="1">
                  <c:v>189</c:v>
                </c:pt>
                <c:pt idx="2">
                  <c:v>157</c:v>
                </c:pt>
                <c:pt idx="3">
                  <c:v>147</c:v>
                </c:pt>
                <c:pt idx="4">
                  <c:v>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194648"/>
        <c:axId val="126195040"/>
      </c:barChart>
      <c:catAx>
        <c:axId val="12619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95040"/>
        <c:crosses val="autoZero"/>
        <c:auto val="1"/>
        <c:lblAlgn val="ctr"/>
        <c:lblOffset val="100"/>
        <c:noMultiLvlLbl val="0"/>
      </c:catAx>
      <c:valAx>
        <c:axId val="12619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94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Лист6!$B$1:$F$1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Лист6!$B$2:$F$2</c:f>
              <c:numCache>
                <c:formatCode>General</c:formatCode>
                <c:ptCount val="5"/>
                <c:pt idx="0">
                  <c:v>180</c:v>
                </c:pt>
                <c:pt idx="1">
                  <c:v>145</c:v>
                </c:pt>
                <c:pt idx="2">
                  <c:v>132</c:v>
                </c:pt>
                <c:pt idx="3">
                  <c:v>140</c:v>
                </c:pt>
                <c:pt idx="4">
                  <c:v>150</c:v>
                </c:pt>
              </c:numCache>
            </c:numRef>
          </c:val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Лист6!$B$1:$F$1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Лист6!$B$3:$F$3</c:f>
              <c:numCache>
                <c:formatCode>General</c:formatCode>
                <c:ptCount val="5"/>
                <c:pt idx="0">
                  <c:v>143</c:v>
                </c:pt>
                <c:pt idx="1">
                  <c:v>117</c:v>
                </c:pt>
                <c:pt idx="2">
                  <c:v>103</c:v>
                </c:pt>
                <c:pt idx="3">
                  <c:v>99</c:v>
                </c:pt>
                <c:pt idx="4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193864"/>
        <c:axId val="126194256"/>
      </c:barChart>
      <c:catAx>
        <c:axId val="12619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94256"/>
        <c:crosses val="autoZero"/>
        <c:auto val="1"/>
        <c:lblAlgn val="ctr"/>
        <c:lblOffset val="100"/>
        <c:noMultiLvlLbl val="0"/>
      </c:catAx>
      <c:valAx>
        <c:axId val="12619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9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год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Лист7!$A$2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Лист7!$B$1:$F$1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Лист7!$B$2:$F$2</c:f>
              <c:numCache>
                <c:formatCode>General</c:formatCode>
                <c:ptCount val="5"/>
                <c:pt idx="0">
                  <c:v>578</c:v>
                </c:pt>
                <c:pt idx="1">
                  <c:v>600</c:v>
                </c:pt>
                <c:pt idx="2">
                  <c:v>449</c:v>
                </c:pt>
                <c:pt idx="3">
                  <c:v>467</c:v>
                </c:pt>
                <c:pt idx="4">
                  <c:v>470</c:v>
                </c:pt>
              </c:numCache>
            </c:numRef>
          </c:val>
        </c:ser>
        <c:ser>
          <c:idx val="1"/>
          <c:order val="1"/>
          <c:tx>
            <c:strRef>
              <c:f>Лист7!$A$3</c:f>
              <c:strCache>
                <c:ptCount val="1"/>
                <c:pt idx="0">
                  <c:v>ГИС ЖКХ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Лист7!$B$1:$F$1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Лист7!$B$3:$F$3</c:f>
              <c:numCache>
                <c:formatCode>General</c:formatCode>
                <c:ptCount val="5"/>
                <c:pt idx="0">
                  <c:v>50</c:v>
                </c:pt>
                <c:pt idx="1">
                  <c:v>63</c:v>
                </c:pt>
                <c:pt idx="2">
                  <c:v>49</c:v>
                </c:pt>
                <c:pt idx="3">
                  <c:v>51</c:v>
                </c:pt>
                <c:pt idx="4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414120"/>
        <c:axId val="126414512"/>
      </c:barChart>
      <c:catAx>
        <c:axId val="126414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414512"/>
        <c:crosses val="autoZero"/>
        <c:auto val="1"/>
        <c:lblAlgn val="ctr"/>
        <c:lblOffset val="100"/>
        <c:noMultiLvlLbl val="0"/>
      </c:catAx>
      <c:valAx>
        <c:axId val="12641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414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год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Лист7!$A$7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Лист7!$B$6:$F$6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Лист7!$B$7:$F$7</c:f>
              <c:numCache>
                <c:formatCode>General</c:formatCode>
                <c:ptCount val="5"/>
                <c:pt idx="0">
                  <c:v>452</c:v>
                </c:pt>
                <c:pt idx="1">
                  <c:v>535</c:v>
                </c:pt>
                <c:pt idx="2">
                  <c:v>463</c:v>
                </c:pt>
                <c:pt idx="3">
                  <c:v>485</c:v>
                </c:pt>
                <c:pt idx="4">
                  <c:v>351</c:v>
                </c:pt>
              </c:numCache>
            </c:numRef>
          </c:val>
        </c:ser>
        <c:ser>
          <c:idx val="1"/>
          <c:order val="1"/>
          <c:tx>
            <c:strRef>
              <c:f>Лист7!$A$8</c:f>
              <c:strCache>
                <c:ptCount val="1"/>
                <c:pt idx="0">
                  <c:v>ГИС ЖКХ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Лист7!$B$6:$F$6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Лист7!$B$8:$F$8</c:f>
              <c:numCache>
                <c:formatCode>General</c:formatCode>
                <c:ptCount val="5"/>
                <c:pt idx="0">
                  <c:v>52</c:v>
                </c:pt>
                <c:pt idx="1">
                  <c:v>79</c:v>
                </c:pt>
                <c:pt idx="2">
                  <c:v>161</c:v>
                </c:pt>
                <c:pt idx="3">
                  <c:v>135</c:v>
                </c:pt>
                <c:pt idx="4">
                  <c:v>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413336"/>
        <c:axId val="126411768"/>
      </c:barChart>
      <c:catAx>
        <c:axId val="12641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411768"/>
        <c:crosses val="autoZero"/>
        <c:auto val="1"/>
        <c:lblAlgn val="ctr"/>
        <c:lblOffset val="100"/>
        <c:noMultiLvlLbl val="0"/>
      </c:catAx>
      <c:valAx>
        <c:axId val="126411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413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5063" y="1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/>
          <a:lstStyle>
            <a:lvl1pPr algn="r">
              <a:defRPr sz="1400"/>
            </a:lvl1pPr>
          </a:lstStyle>
          <a:p>
            <a:fld id="{C70DBD1B-A33E-41C9-ABFB-EF64134AE54F}" type="datetimeFigureOut">
              <a:rPr lang="ru-RU" smtClean="0"/>
              <a:pPr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0813" y="514350"/>
            <a:ext cx="45656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515" tIns="53758" rIns="107515" bIns="537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56651"/>
            <a:ext cx="7957820" cy="3087474"/>
          </a:xfrm>
          <a:prstGeom prst="rect">
            <a:avLst/>
          </a:prstGeom>
        </p:spPr>
        <p:txBody>
          <a:bodyPr vert="horz" lIns="107515" tIns="53758" rIns="107515" bIns="537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302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5063" y="6513302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 anchor="b"/>
          <a:lstStyle>
            <a:lvl1pPr algn="r">
              <a:defRPr sz="1400"/>
            </a:lvl1pPr>
          </a:lstStyle>
          <a:p>
            <a:fld id="{1E1DF2D0-7416-4843-9DE1-BBE97F5DC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1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14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DF2D0-7416-4843-9DE1-BBE97F5DC4B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93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pPr>
                <a:defRPr/>
              </a:pPr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7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gosins.75.ru/novosti/408783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gosins.75.ru/novosti/410351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osins.75.ru/novosti/399971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gosins.75.ru/novosti/404236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gosins.75.ru/novosti/406019" TargetMode="Externa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61873551_2570" TargetMode="External"/><Relationship Id="rId3" Type="http://schemas.openxmlformats.org/officeDocument/2006/relationships/hyperlink" Target="https://vk.com/wall-161873551_2632" TargetMode="External"/><Relationship Id="rId7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wall-161873551_2579" TargetMode="External"/><Relationship Id="rId5" Type="http://schemas.openxmlformats.org/officeDocument/2006/relationships/hyperlink" Target="https://vk.com/wall-161873551_2586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k.com/wall-161873551_257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61873551_2574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539552" y="2142083"/>
            <a:ext cx="6480523" cy="1189037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инспекция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совещание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инспекции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52120" y="439113"/>
            <a:ext cx="707934" cy="841851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Голубенко Ирина Геннадьевна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39122"/>
            <a:ext cx="43924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52009" y="1926059"/>
            <a:ext cx="920586" cy="991493"/>
            <a:chOff x="209304" y="818601"/>
            <a:chExt cx="920586" cy="991493"/>
          </a:xfrm>
        </p:grpSpPr>
        <p:sp>
          <p:nvSpPr>
            <p:cNvPr id="23" name="TextBox 22"/>
            <p:cNvSpPr txBox="1"/>
            <p:nvPr/>
          </p:nvSpPr>
          <p:spPr>
            <a:xfrm>
              <a:off x="223445" y="1225319"/>
              <a:ext cx="906445" cy="58477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авторизованного обращение в </a:t>
              </a:r>
              <a:r>
                <a:rPr lang="ru-RU" sz="800" dirty="0" err="1">
                  <a:latin typeface="Bahnschrift SemiBold Condensed" pitchFamily="34" charset="0"/>
                </a:rPr>
                <a:t>Госинспекцию</a:t>
              </a:r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24" name="Полилиния: фигура 2">
              <a:extLst>
                <a:ext uri="{FF2B5EF4-FFF2-40B4-BE49-F238E27FC236}">
                  <a16:creationId xmlns="" xmlns:a16="http://schemas.microsoft.com/office/drawing/2014/main" id="{01F29F22-1406-422F-A37D-54C641F57897}"/>
                </a:ext>
              </a:extLst>
            </p:cNvPr>
            <p:cNvSpPr/>
            <p:nvPr/>
          </p:nvSpPr>
          <p:spPr>
            <a:xfrm>
              <a:off x="209304" y="818601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15321" y="2478157"/>
            <a:ext cx="8637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запросов РСО</a:t>
            </a:r>
            <a:r>
              <a:rPr lang="ru-RU" sz="800" dirty="0">
                <a:latin typeface="Bahnschrift SemiBold Condensed" pitchFamily="34" charset="0"/>
              </a:rPr>
              <a:t>, УК; Проведение </a:t>
            </a:r>
            <a:r>
              <a:rPr lang="ru-RU" sz="800" dirty="0" smtClean="0">
                <a:latin typeface="Bahnschrift SemiBold Condensed" pitchFamily="34" charset="0"/>
              </a:rPr>
              <a:t>КНМ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9090" y="2464002"/>
            <a:ext cx="68045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на обращение</a:t>
            </a:r>
            <a:endParaRPr lang="ru-RU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6221672" y="2464002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21435150">
            <a:off x="6882402" y="2659405"/>
            <a:ext cx="170190" cy="45719"/>
            <a:chOff x="957534" y="760390"/>
            <a:chExt cx="271065" cy="149767"/>
          </a:xfrm>
        </p:grpSpPr>
        <p:sp>
          <p:nvSpPr>
            <p:cNvPr id="33" name="Стрелка вправо 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40597" y="2464002"/>
            <a:ext cx="66505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</a:p>
          <a:p>
            <a:pPr lvl="0" algn="ctr"/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 rot="21435150">
            <a:off x="6007511" y="2667085"/>
            <a:ext cx="211099" cy="46536"/>
            <a:chOff x="957534" y="760390"/>
            <a:chExt cx="271065" cy="149767"/>
          </a:xfrm>
        </p:grpSpPr>
        <p:sp>
          <p:nvSpPr>
            <p:cNvPr id="37" name="Стрелка вправо 3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39" name="Группа 38"/>
          <p:cNvGrpSpPr/>
          <p:nvPr/>
        </p:nvGrpSpPr>
        <p:grpSpPr>
          <a:xfrm rot="21435150">
            <a:off x="5085450" y="2659947"/>
            <a:ext cx="237068" cy="54873"/>
            <a:chOff x="957534" y="760390"/>
            <a:chExt cx="271065" cy="149767"/>
          </a:xfrm>
        </p:grpSpPr>
        <p:sp>
          <p:nvSpPr>
            <p:cNvPr id="40" name="Стрелка вправо 3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42" name="Группа 41"/>
          <p:cNvGrpSpPr/>
          <p:nvPr/>
        </p:nvGrpSpPr>
        <p:grpSpPr>
          <a:xfrm rot="21435150">
            <a:off x="4111869" y="2682474"/>
            <a:ext cx="237068" cy="45719"/>
            <a:chOff x="957534" y="760390"/>
            <a:chExt cx="271065" cy="149767"/>
          </a:xfrm>
        </p:grpSpPr>
        <p:sp>
          <p:nvSpPr>
            <p:cNvPr id="47" name="Стрелка вправо 4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328481" y="2212797"/>
            <a:ext cx="681823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21600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46358" y="2195737"/>
            <a:ext cx="597167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4320мин.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83200" y="219198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49160" y="2199026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7898068" y="2059399"/>
            <a:ext cx="672040" cy="882155"/>
            <a:chOff x="7599844" y="581826"/>
            <a:chExt cx="562085" cy="882155"/>
          </a:xfrm>
        </p:grpSpPr>
        <p:sp>
          <p:nvSpPr>
            <p:cNvPr id="62" name="Полилиния: фигура 55">
              <a:extLst>
                <a:ext uri="{FF2B5EF4-FFF2-40B4-BE49-F238E27FC236}">
                  <a16:creationId xmlns="" xmlns:a16="http://schemas.microsoft.com/office/drawing/2014/main" id="{589A2732-2909-415B-A631-408CA00258D2}"/>
                </a:ext>
              </a:extLst>
            </p:cNvPr>
            <p:cNvSpPr/>
            <p:nvPr/>
          </p:nvSpPr>
          <p:spPr>
            <a:xfrm>
              <a:off x="7606183" y="581826"/>
              <a:ext cx="548039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921FECC3-8C85-4CCF-B9AA-453B86DB075E}"/>
                </a:ext>
              </a:extLst>
            </p:cNvPr>
            <p:cNvSpPr txBox="1"/>
            <p:nvPr/>
          </p:nvSpPr>
          <p:spPr>
            <a:xfrm>
              <a:off x="7599844" y="1002316"/>
              <a:ext cx="5620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/>
                <a:t>Ответ гражданину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 rot="21435150">
            <a:off x="1290253" y="2602945"/>
            <a:ext cx="237068" cy="45719"/>
            <a:chOff x="957534" y="760390"/>
            <a:chExt cx="271065" cy="149767"/>
          </a:xfrm>
        </p:grpSpPr>
        <p:sp>
          <p:nvSpPr>
            <p:cNvPr id="65" name="Стрелка вправо 6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67" name="Прямоугольник 66"/>
          <p:cNvSpPr/>
          <p:nvPr/>
        </p:nvSpPr>
        <p:spPr bwMode="auto">
          <a:xfrm>
            <a:off x="7430173" y="4444202"/>
            <a:ext cx="1325342" cy="57606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ВПП </a:t>
            </a:r>
          </a:p>
          <a:p>
            <a:r>
              <a:rPr lang="ru-RU" sz="10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М</a:t>
            </a:r>
            <a:r>
              <a:rPr lang="en-US" sz="10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in</a:t>
            </a:r>
            <a:r>
              <a:rPr lang="ru-RU" sz="1000" b="1" dirty="0">
                <a:solidFill>
                  <a:schemeClr val="tx1"/>
                </a:solidFill>
                <a:latin typeface="Bahnschrift SemiBold Condensed" pitchFamily="34" charset="0"/>
              </a:rPr>
              <a:t> – </a:t>
            </a:r>
            <a:r>
              <a:rPr lang="ru-RU" sz="1000" b="1" dirty="0" smtClean="0">
                <a:solidFill>
                  <a:schemeClr val="tx1"/>
                </a:solidFill>
                <a:latin typeface="Bahnschrift SemiBold Condensed" pitchFamily="34" charset="0"/>
              </a:rPr>
              <a:t>145 мин. </a:t>
            </a:r>
            <a:endParaRPr lang="ru-RU" sz="1000" b="1" dirty="0">
              <a:solidFill>
                <a:schemeClr val="tx1"/>
              </a:solidFill>
              <a:latin typeface="Bahnschrift SemiBold Condensed" pitchFamily="34" charset="0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Max</a:t>
            </a:r>
            <a:r>
              <a:rPr lang="ru-RU" sz="1000" b="1" dirty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Bahnschrift SemiBold Condensed" pitchFamily="34" charset="0"/>
              </a:rPr>
              <a:t>– 26210 мин.</a:t>
            </a:r>
            <a:endParaRPr lang="ru-RU" sz="1000" b="1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46522" y="2460765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обращения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76083" y="218760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360488" y="2445881"/>
            <a:ext cx="664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исполнителю через СЭД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396119" y="217732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 rot="211537" flipV="1">
            <a:off x="3038789" y="2677084"/>
            <a:ext cx="159062" cy="45719"/>
            <a:chOff x="957534" y="760390"/>
            <a:chExt cx="271065" cy="149767"/>
          </a:xfrm>
        </p:grpSpPr>
        <p:sp>
          <p:nvSpPr>
            <p:cNvPr id="73" name="Стрелка вправо 7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75" name="Группа 74"/>
          <p:cNvGrpSpPr/>
          <p:nvPr/>
        </p:nvGrpSpPr>
        <p:grpSpPr>
          <a:xfrm rot="211537" flipV="1">
            <a:off x="2188523" y="2660190"/>
            <a:ext cx="159062" cy="45719"/>
            <a:chOff x="957534" y="760390"/>
            <a:chExt cx="271065" cy="149767"/>
          </a:xfrm>
        </p:grpSpPr>
        <p:sp>
          <p:nvSpPr>
            <p:cNvPr id="76" name="Стрелка вправо 75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7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087592" y="2474642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15079" y="2209666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rot="21435150">
            <a:off x="7705516" y="2698694"/>
            <a:ext cx="157940" cy="45719"/>
            <a:chOff x="957534" y="760390"/>
            <a:chExt cx="271065" cy="149767"/>
          </a:xfrm>
        </p:grpSpPr>
        <p:sp>
          <p:nvSpPr>
            <p:cNvPr id="81" name="Стрелка вправо 8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8440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10733" y="781468"/>
            <a:ext cx="2976850" cy="347961"/>
          </a:xfrm>
          <a:solidFill>
            <a:srgbClr val="CC0000">
              <a:alpha val="22000"/>
            </a:srgbClr>
          </a:solidFill>
          <a:ln w="28575">
            <a:solidFill>
              <a:srgbClr val="C00000"/>
            </a:solidFill>
          </a:ln>
        </p:spPr>
        <p:txBody>
          <a:bodyPr lIns="68598" tIns="34299" rIns="68598" bIns="34299" anchor="b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неавторизованных обращений граждан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066" y="208015"/>
            <a:ext cx="681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1664" y="2804827"/>
            <a:ext cx="1733461" cy="276999"/>
          </a:xfrm>
          <a:prstGeom prst="rect">
            <a:avLst/>
          </a:prstGeom>
          <a:solidFill>
            <a:srgbClr val="CC0000">
              <a:alpha val="2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3502" y="766417"/>
            <a:ext cx="995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312213" y="1830759"/>
            <a:ext cx="289861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обращений направляются нарочно и почтой России, в соответствии с законодательством ответ необходимо направлять тем же способом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36544" y="1358497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36544" y="2556867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91408" y="1368381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649" y="1204868"/>
            <a:ext cx="218222" cy="113744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992543" y="3134249"/>
            <a:ext cx="4811705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информированность населения об авторизованных способах подачи обращений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2A270BC-0750-46E3-A2C4-F2DDACFD323B}"/>
              </a:ext>
            </a:extLst>
          </p:cNvPr>
          <p:cNvSpPr txBox="1"/>
          <p:nvPr/>
        </p:nvSpPr>
        <p:spPr>
          <a:xfrm>
            <a:off x="5878515" y="2545371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lvl="0">
              <a:defRPr lang="ru-RU"/>
            </a:defPPr>
            <a:lvl1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Почему?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FCEE0A0E-004E-4D37-873A-6E6CEA98CE18}"/>
              </a:ext>
            </a:extLst>
          </p:cNvPr>
          <p:cNvSpPr/>
          <p:nvPr/>
        </p:nvSpPr>
        <p:spPr>
          <a:xfrm>
            <a:off x="4805191" y="1825820"/>
            <a:ext cx="298239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законодательства РФ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установления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осуществлении государственного контроля (надзора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 bwMode="auto">
          <a:xfrm>
            <a:off x="1312213" y="778330"/>
            <a:ext cx="2907702" cy="343708"/>
          </a:xfrm>
          <a:prstGeom prst="rect">
            <a:avLst/>
          </a:prstGeom>
          <a:solidFill>
            <a:srgbClr val="CC0000">
              <a:alpha val="22000"/>
            </a:srgbClr>
          </a:solidFill>
          <a:ln w="28575">
            <a:solidFill>
              <a:srgbClr val="C00000"/>
            </a:solidFill>
          </a:ln>
        </p:spPr>
        <p:txBody>
          <a:bodyPr lIns="68598" tIns="34299" rIns="68598" bIns="34299" anchor="b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отправку ответов почтой России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8922" y="1174277"/>
            <a:ext cx="218222" cy="1137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9349" y="1662042"/>
            <a:ext cx="218222" cy="1137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355" y="1656002"/>
            <a:ext cx="218222" cy="1137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355" y="2380045"/>
            <a:ext cx="218222" cy="1137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649" y="2354964"/>
            <a:ext cx="218222" cy="1137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355" y="2901548"/>
            <a:ext cx="218222" cy="1137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8300" y="2915843"/>
            <a:ext cx="218222" cy="1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 sz="2000" b="0" u="sng" dirty="0">
                <a:latin typeface="Bahnschrift SemiBold Condensed" pitchFamily="34" charset="0"/>
              </a:rPr>
              <a:t>Пирамида проблем</a:t>
            </a:r>
            <a:endParaRPr sz="2000" b="0" u="sng" dirty="0">
              <a:latin typeface="Bahnschrift SemiBold Condensed" pitchFamily="34" charset="0"/>
            </a:endParaRPr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253436" y="650635"/>
            <a:ext cx="5590960" cy="4102448"/>
            <a:chOff x="1214955" y="898208"/>
            <a:chExt cx="5590960" cy="3720451"/>
          </a:xfrm>
          <a:solidFill>
            <a:schemeClr val="accent5">
              <a:lumMod val="60000"/>
              <a:lumOff val="40000"/>
              <a:alpha val="59000"/>
            </a:schemeClr>
          </a:solidFill>
        </p:grpSpPr>
        <p:sp>
          <p:nvSpPr>
            <p:cNvPr id="2" name="Равнобедренный треугольник 4294967295"/>
            <p:cNvSpPr/>
            <p:nvPr/>
          </p:nvSpPr>
          <p:spPr bwMode="auto">
            <a:xfrm>
              <a:off x="1214955" y="898208"/>
              <a:ext cx="4640072" cy="3720451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Скругленный прямоугольник 4294967295"/>
            <p:cNvSpPr/>
            <p:nvPr/>
          </p:nvSpPr>
          <p:spPr bwMode="auto">
            <a:xfrm>
              <a:off x="4346096" y="1101224"/>
              <a:ext cx="2418293" cy="880700"/>
            </a:xfrm>
            <a:prstGeom prst="roundRect">
              <a:avLst>
                <a:gd name="adj" fmla="val 16667"/>
              </a:avLst>
            </a:prstGeom>
            <a:grpFill/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 dirty="0">
                  <a:latin typeface="Bahnschrift SemiBold Condensed" pitchFamily="34" charset="0"/>
                </a:rPr>
                <a:t>Федеральный уровень</a:t>
              </a:r>
              <a:endParaRPr dirty="0">
                <a:latin typeface="Bahnschrift SemiBold Condensed" pitchFamily="34" charset="0"/>
              </a:endParaRPr>
            </a:p>
          </p:txBody>
        </p:sp>
        <p:sp>
          <p:nvSpPr>
            <p:cNvPr id="5" name="Скругленный прямоугольник 4294967295"/>
            <p:cNvSpPr/>
            <p:nvPr/>
          </p:nvSpPr>
          <p:spPr bwMode="auto">
            <a:xfrm>
              <a:off x="4357234" y="2209907"/>
              <a:ext cx="2418293" cy="880700"/>
            </a:xfrm>
            <a:prstGeom prst="roundRect">
              <a:avLst>
                <a:gd name="adj" fmla="val 16667"/>
              </a:avLst>
            </a:prstGeom>
            <a:grpFill/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 dirty="0">
                  <a:latin typeface="Bahnschrift SemiBold Condensed" pitchFamily="34" charset="0"/>
                </a:rPr>
                <a:t>Региональный уровень</a:t>
              </a:r>
              <a:endParaRPr dirty="0">
                <a:latin typeface="Bahnschrift SemiBold Condensed" pitchFamily="34" charset="0"/>
              </a:endParaRPr>
            </a:p>
          </p:txBody>
        </p:sp>
        <p:sp>
          <p:nvSpPr>
            <p:cNvPr id="20" name="Скругленный прямоугольник 4294967295"/>
            <p:cNvSpPr/>
            <p:nvPr/>
          </p:nvSpPr>
          <p:spPr bwMode="auto">
            <a:xfrm>
              <a:off x="4387622" y="3261524"/>
              <a:ext cx="2418293" cy="880700"/>
            </a:xfrm>
            <a:prstGeom prst="roundRect">
              <a:avLst>
                <a:gd name="adj" fmla="val 16667"/>
              </a:avLst>
            </a:prstGeom>
            <a:grpFill/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 dirty="0">
                  <a:latin typeface="Bahnschrift SemiBold Condensed" pitchFamily="34" charset="0"/>
                </a:rPr>
                <a:t>Уровень организации</a:t>
              </a:r>
              <a:endParaRPr dirty="0">
                <a:latin typeface="Bahnschrift SemiBold Condensed" pitchFamily="34" charset="0"/>
              </a:endParaRPr>
            </a:p>
          </p:txBody>
        </p:sp>
      </p:grp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2014476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17" name="Шестиугольник 16"/>
          <p:cNvSpPr/>
          <p:nvPr/>
        </p:nvSpPr>
        <p:spPr>
          <a:xfrm>
            <a:off x="3107568" y="4199973"/>
            <a:ext cx="540282" cy="445731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19" name="Шестиугольник 18"/>
          <p:cNvSpPr/>
          <p:nvPr/>
        </p:nvSpPr>
        <p:spPr>
          <a:xfrm>
            <a:off x="2543617" y="3587176"/>
            <a:ext cx="563951" cy="43075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" name="Шестиугольник 21"/>
          <p:cNvSpPr/>
          <p:nvPr/>
        </p:nvSpPr>
        <p:spPr>
          <a:xfrm>
            <a:off x="3658259" y="3643681"/>
            <a:ext cx="525294" cy="431139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2047857" y="4210293"/>
            <a:ext cx="542760" cy="44547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15" name="Шестиугольник 14">
            <a:extLst>
              <a:ext uri="{FF2B5EF4-FFF2-40B4-BE49-F238E27FC236}">
                <a16:creationId xmlns="" xmlns:a16="http://schemas.microsoft.com/office/drawing/2014/main" id="{515155BD-F4E2-4C74-99A9-E57848E16196}"/>
              </a:ext>
            </a:extLst>
          </p:cNvPr>
          <p:cNvSpPr/>
          <p:nvPr/>
        </p:nvSpPr>
        <p:spPr>
          <a:xfrm>
            <a:off x="3927797" y="4267047"/>
            <a:ext cx="540281" cy="42517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1" name="Шестиугольник 20"/>
          <p:cNvSpPr/>
          <p:nvPr/>
        </p:nvSpPr>
        <p:spPr bwMode="auto">
          <a:xfrm>
            <a:off x="3205074" y="1881470"/>
            <a:ext cx="540282" cy="445731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51520" y="269875"/>
            <a:ext cx="6777162" cy="330200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u="sng" dirty="0">
                <a:latin typeface="Bahnschrift SemiBold Condensed" pitchFamily="34" charset="0"/>
              </a:rPr>
              <a:t>Вклад в цель проекта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82251"/>
              </p:ext>
            </p:extLst>
          </p:nvPr>
        </p:nvGraphicFramePr>
        <p:xfrm>
          <a:off x="219904" y="701924"/>
          <a:ext cx="8820472" cy="41764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122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7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4792">
                  <a:extLst>
                    <a:ext uri="{9D8B030D-6E8A-4147-A177-3AD203B41FA5}">
                      <a16:colId xmlns="" xmlns:a16="http://schemas.microsoft.com/office/drawing/2014/main" val="3423097419"/>
                    </a:ext>
                  </a:extLst>
                </a:gridCol>
                <a:gridCol w="2228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66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64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70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количество неавторизованных обращений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информированность населения об авторизованных способах подачи обращений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шаблона бланка ответа на обращение граждан с </a:t>
                      </a:r>
                      <a:r>
                        <a:rPr lang="en-US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кодом для скачивания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всех ответов на обращения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граждан на новом бланке;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Еженедельное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азмещение новостей о мобильном приложении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интернете, социальных сетях;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Рассылка информационного сообщения о возможностях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Дом  на адреса электронных почт жителей Забайкальского края;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Выступление на радио/ТВ о возможностях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Информирование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заявителей на портале Голос Забайкальца и платформе Инцидент-Менеджмент о возможности подачи обращения через 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Размещение </a:t>
                      </a:r>
                      <a:r>
                        <a:rPr lang="en-US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кода  для скачивания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стенде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Госинспекции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раздаточного материала 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Распространение раздаточного материала 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МФЦ, банках, органах власти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Провести на центральной площади им. Ленина информационную кампанию по популяризации мобильного приложения </a:t>
                      </a:r>
                      <a:r>
                        <a:rPr lang="ru-RU" sz="7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endParaRPr lang="ru-RU" sz="7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Направить информационные письма в органы власти и местного самоуправления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неавторизованных обращений граждан с 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до 20 % в мес.,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количества установок мобильного приложения </a:t>
                      </a:r>
                      <a:r>
                        <a:rPr lang="ru-RU" sz="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ГосуслугиДом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30 тыс. до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тыс.,</a:t>
                      </a:r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количества обращений, поступивших через мобильное приложение </a:t>
                      </a:r>
                      <a:r>
                        <a:rPr lang="ru-RU" sz="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 с 15 до 25 % в мес.</a:t>
                      </a: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32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авторизацию граждан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 законодательства РФ о необходимости установления личности гражданина при осуществлении государственного контроля (надзора) 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7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Длительное ожидание авторизации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54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Трудозатраты на подготовку ответа неавторизованным гражданам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3855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 финансовые затраты на отправку ответов почтой России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количество обращений направляются нарочно и почтой России, в соответствии с законодательством ответ необходимо направлять тем же способом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финансовых затрат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отправку почтовых отправлений с 4-6 тыс. руб. до 3-4 тыс. руб. в мес.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376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03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39552" y="197867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0" u="sng" dirty="0">
                <a:solidFill>
                  <a:schemeClr val="bg2">
                    <a:lumMod val="25000"/>
                  </a:schemeClr>
                </a:solidFill>
                <a:latin typeface="Bahnschrift SemiBold Condensed" pitchFamily="34" charset="0"/>
              </a:rPr>
              <a:t>Подготовка к плану действий</a:t>
            </a: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96846"/>
              </p:ext>
            </p:extLst>
          </p:nvPr>
        </p:nvGraphicFramePr>
        <p:xfrm>
          <a:off x="448089" y="1205980"/>
          <a:ext cx="8444391" cy="3528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3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1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25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36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65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633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Проблема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Решить полностью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Решить частично 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Решение</a:t>
                      </a:r>
                      <a:r>
                        <a:rPr lang="ru-RU" sz="1200" baseline="0" dirty="0">
                          <a:latin typeface="Bahnschrift SemiBold Condensed" pitchFamily="34" charset="0"/>
                        </a:rPr>
                        <a:t> не планируется</a:t>
                      </a:r>
                      <a:endParaRPr lang="ru-RU" sz="1200" dirty="0">
                        <a:latin typeface="Bahnschrift SemiBold Condensed" pitchFamily="34" charset="0"/>
                      </a:endParaRP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Другое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Большое количество неавторизованных обращений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Затраты времени на авторизацию граждан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Длительное ожидание авторизации</a:t>
                      </a:r>
                      <a:r>
                        <a:rPr lang="ru-RU" sz="1200" dirty="0" smtClean="0">
                          <a:latin typeface="Bahnschrift SemiBold Condensed" panose="020B0502040204020203" pitchFamily="34" charset="0"/>
                        </a:rPr>
                        <a:t> 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Трудозатраты на подготовку ответа неавторизованным гражданам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Большие финансовые затраты на отправку ответов почтой России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5570548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8089" y="655855"/>
            <a:ext cx="828092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Bahnschrift SemiBold Condensed" pitchFamily="34" charset="0"/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</a:p>
          <a:p>
            <a:pPr algn="ctr">
              <a:spcBef>
                <a:spcPct val="20000"/>
              </a:spcBef>
            </a:pPr>
            <a:endParaRPr lang="ru-RU" sz="1400" dirty="0">
              <a:solidFill>
                <a:srgbClr val="414142"/>
              </a:solidFill>
              <a:latin typeface="Bahnschrift SemiBold Condense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2198663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2713439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325801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3802581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5C4D4601-8D86-4D0E-9AB9-5DBBC873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4332543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9122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Bahnschrift SemiBold Condensed" pitchFamily="34" charset="0"/>
              </a:rPr>
              <a:t>Целевая </a:t>
            </a:r>
            <a:r>
              <a:rPr lang="ru-RU" sz="2000" u="sng" dirty="0">
                <a:latin typeface="Bahnschrift SemiBold Condensed" pitchFamily="34" charset="0"/>
              </a:rPr>
              <a:t>карта процесса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3600" y="849961"/>
            <a:ext cx="664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исполнителю через СЭД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0839" y="864845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обращения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5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21446" y="925411"/>
            <a:ext cx="106310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Проверка авторизации</a:t>
            </a:r>
          </a:p>
          <a:p>
            <a:pPr algn="ctr"/>
            <a:r>
              <a:rPr lang="ru-RU" sz="800" dirty="0" smtClean="0">
                <a:latin typeface="Bahnschrift SemiBold Condensed" pitchFamily="34" charset="0"/>
              </a:rPr>
              <a:t> 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30151" y="906131"/>
            <a:ext cx="8637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запросов РСО</a:t>
            </a:r>
            <a:r>
              <a:rPr lang="ru-RU" sz="800" dirty="0">
                <a:latin typeface="Bahnschrift SemiBold Condensed" pitchFamily="34" charset="0"/>
              </a:rPr>
              <a:t>, УК; Проведение </a:t>
            </a:r>
            <a:r>
              <a:rPr lang="ru-RU" sz="800" dirty="0" smtClean="0">
                <a:latin typeface="Bahnschrift SemiBold Condensed" pitchFamily="34" charset="0"/>
              </a:rPr>
              <a:t>КНМ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203921" y="891976"/>
            <a:ext cx="6305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на обращение</a:t>
            </a:r>
            <a:endParaRPr lang="ru-RU" sz="800" dirty="0"/>
          </a:p>
        </p:txBody>
      </p:sp>
      <p:sp>
        <p:nvSpPr>
          <p:cNvPr id="93" name="TextBox 92"/>
          <p:cNvSpPr txBox="1"/>
          <p:nvPr/>
        </p:nvSpPr>
        <p:spPr>
          <a:xfrm>
            <a:off x="6809738" y="891976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52852" y="4455747"/>
            <a:ext cx="160479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неавторизованному гражданину с разъяснениями </a:t>
            </a:r>
            <a:r>
              <a:rPr lang="ru-RU" sz="800" dirty="0">
                <a:latin typeface="Bahnschrift SemiBold Condensed" pitchFamily="34" charset="0"/>
              </a:rPr>
              <a:t>с разъяснениями подачи авторизованного </a:t>
            </a:r>
            <a:r>
              <a:rPr lang="ru-RU" sz="800" dirty="0" smtClean="0">
                <a:latin typeface="Bahnschrift SemiBold Condensed" pitchFamily="34" charset="0"/>
              </a:rPr>
              <a:t>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21518" y="4616881"/>
            <a:ext cx="77611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Регистрация ответа 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96" name="Группа 95"/>
          <p:cNvGrpSpPr/>
          <p:nvPr/>
        </p:nvGrpSpPr>
        <p:grpSpPr>
          <a:xfrm rot="21381811">
            <a:off x="705957" y="1061431"/>
            <a:ext cx="226451" cy="45719"/>
            <a:chOff x="957534" y="760390"/>
            <a:chExt cx="271065" cy="149767"/>
          </a:xfrm>
        </p:grpSpPr>
        <p:sp>
          <p:nvSpPr>
            <p:cNvPr id="97" name="Стрелка вправо 9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9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99" name="Группа 98"/>
          <p:cNvGrpSpPr/>
          <p:nvPr/>
        </p:nvGrpSpPr>
        <p:grpSpPr>
          <a:xfrm rot="21420266">
            <a:off x="3618189" y="1080600"/>
            <a:ext cx="415431" cy="46554"/>
            <a:chOff x="957534" y="760390"/>
            <a:chExt cx="271065" cy="149767"/>
          </a:xfrm>
        </p:grpSpPr>
        <p:sp>
          <p:nvSpPr>
            <p:cNvPr id="100" name="Стрелка вправо 9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02" name="Группа 101"/>
          <p:cNvGrpSpPr/>
          <p:nvPr/>
        </p:nvGrpSpPr>
        <p:grpSpPr>
          <a:xfrm rot="21435150">
            <a:off x="7433899" y="1087673"/>
            <a:ext cx="157940" cy="45719"/>
            <a:chOff x="957534" y="760390"/>
            <a:chExt cx="271065" cy="149767"/>
          </a:xfrm>
        </p:grpSpPr>
        <p:sp>
          <p:nvSpPr>
            <p:cNvPr id="103" name="Стрелка вправо 10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770264" y="662968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58227" y="2287642"/>
            <a:ext cx="98550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Звонок гражданину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 bwMode="auto">
          <a:xfrm>
            <a:off x="8183338" y="4596706"/>
            <a:ext cx="933983" cy="414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ВПП </a:t>
            </a:r>
          </a:p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М</a:t>
            </a:r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in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–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181 мин. 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  <a:p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Max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– 36990 мин.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53298" y="440183"/>
            <a:ext cx="627190" cy="886327"/>
            <a:chOff x="209305" y="807176"/>
            <a:chExt cx="914014" cy="886327"/>
          </a:xfrm>
        </p:grpSpPr>
        <p:sp>
          <p:nvSpPr>
            <p:cNvPr id="109" name="TextBox 108"/>
            <p:cNvSpPr txBox="1"/>
            <p:nvPr/>
          </p:nvSpPr>
          <p:spPr>
            <a:xfrm>
              <a:off x="216874" y="1231838"/>
              <a:ext cx="90644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</a:t>
              </a:r>
              <a:r>
                <a:rPr lang="ru-RU" sz="800" dirty="0" smtClean="0">
                  <a:latin typeface="Bahnschrift SemiBold Condensed" pitchFamily="34" charset="0"/>
                </a:rPr>
                <a:t>обращение </a:t>
              </a:r>
            </a:p>
            <a:p>
              <a:pPr algn="ctr"/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110" name="Полилиния: фигура 2">
              <a:extLst>
                <a:ext uri="{FF2B5EF4-FFF2-40B4-BE49-F238E27FC236}">
                  <a16:creationId xmlns="" xmlns:a16="http://schemas.microsoft.com/office/drawing/2014/main" id="{01F29F22-1406-422F-A37D-54C641F57897}"/>
                </a:ext>
              </a:extLst>
            </p:cNvPr>
            <p:cNvSpPr/>
            <p:nvPr/>
          </p:nvSpPr>
          <p:spPr>
            <a:xfrm>
              <a:off x="209305" y="807176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36265" y="4226497"/>
            <a:ext cx="913725" cy="873876"/>
            <a:chOff x="6660013" y="3770206"/>
            <a:chExt cx="1074385" cy="873876"/>
          </a:xfrm>
        </p:grpSpPr>
        <p:sp>
          <p:nvSpPr>
            <p:cNvPr id="112" name="Полилиния: фигура 55">
              <a:extLst>
                <a:ext uri="{FF2B5EF4-FFF2-40B4-BE49-F238E27FC236}">
                  <a16:creationId xmlns="" xmlns:a16="http://schemas.microsoft.com/office/drawing/2014/main" id="{589A2732-2909-415B-A631-408CA00258D2}"/>
                </a:ext>
              </a:extLst>
            </p:cNvPr>
            <p:cNvSpPr/>
            <p:nvPr/>
          </p:nvSpPr>
          <p:spPr>
            <a:xfrm>
              <a:off x="6667582" y="3770206"/>
              <a:ext cx="1065648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921FECC3-8C85-4CCF-B9AA-453B86DB075E}"/>
                </a:ext>
              </a:extLst>
            </p:cNvPr>
            <p:cNvSpPr txBox="1"/>
            <p:nvPr/>
          </p:nvSpPr>
          <p:spPr>
            <a:xfrm>
              <a:off x="6660013" y="4182417"/>
              <a:ext cx="10743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 неавторизованному гражданину</a:t>
              </a:r>
              <a:endParaRPr lang="ru-RU" dirty="0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4224335" y="4605276"/>
            <a:ext cx="80429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15" name="Шестиугольник 114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842243" y="127536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grpSp>
        <p:nvGrpSpPr>
          <p:cNvPr id="116" name="Группа 115"/>
          <p:cNvGrpSpPr/>
          <p:nvPr/>
        </p:nvGrpSpPr>
        <p:grpSpPr>
          <a:xfrm>
            <a:off x="8400378" y="473349"/>
            <a:ext cx="662671" cy="882155"/>
            <a:chOff x="7599844" y="581826"/>
            <a:chExt cx="562085" cy="882155"/>
          </a:xfrm>
        </p:grpSpPr>
        <p:sp>
          <p:nvSpPr>
            <p:cNvPr id="117" name="Полилиния: фигура 55">
              <a:extLst>
                <a:ext uri="{FF2B5EF4-FFF2-40B4-BE49-F238E27FC236}">
                  <a16:creationId xmlns="" xmlns:a16="http://schemas.microsoft.com/office/drawing/2014/main" id="{589A2732-2909-415B-A631-408CA00258D2}"/>
                </a:ext>
              </a:extLst>
            </p:cNvPr>
            <p:cNvSpPr/>
            <p:nvPr/>
          </p:nvSpPr>
          <p:spPr>
            <a:xfrm>
              <a:off x="7606183" y="581826"/>
              <a:ext cx="548039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921FECC3-8C85-4CCF-B9AA-453B86DB075E}"/>
                </a:ext>
              </a:extLst>
            </p:cNvPr>
            <p:cNvSpPr txBox="1"/>
            <p:nvPr/>
          </p:nvSpPr>
          <p:spPr>
            <a:xfrm>
              <a:off x="7599844" y="1002316"/>
              <a:ext cx="5620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гражданину</a:t>
              </a:r>
              <a:endParaRPr lang="ru-RU" dirty="0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3511952" y="914427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да</a:t>
            </a:r>
            <a:endParaRPr lang="ru-RU" dirty="0"/>
          </a:p>
        </p:txBody>
      </p:sp>
      <p:sp>
        <p:nvSpPr>
          <p:cNvPr id="120" name="TextBox 119"/>
          <p:cNvSpPr txBox="1"/>
          <p:nvPr/>
        </p:nvSpPr>
        <p:spPr>
          <a:xfrm rot="18188677">
            <a:off x="2606267" y="1391696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121" name="Группа 120"/>
          <p:cNvGrpSpPr/>
          <p:nvPr/>
        </p:nvGrpSpPr>
        <p:grpSpPr>
          <a:xfrm rot="7401004" flipV="1">
            <a:off x="2617737" y="1459787"/>
            <a:ext cx="335510" cy="45719"/>
            <a:chOff x="957534" y="760390"/>
            <a:chExt cx="271065" cy="149767"/>
          </a:xfrm>
        </p:grpSpPr>
        <p:sp>
          <p:nvSpPr>
            <p:cNvPr id="122" name="Стрелка вправо 12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2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24" name="Группа 123"/>
          <p:cNvGrpSpPr/>
          <p:nvPr/>
        </p:nvGrpSpPr>
        <p:grpSpPr>
          <a:xfrm rot="13413644">
            <a:off x="4518890" y="1968131"/>
            <a:ext cx="1528857" cy="45719"/>
            <a:chOff x="957534" y="760390"/>
            <a:chExt cx="271065" cy="149767"/>
          </a:xfrm>
        </p:grpSpPr>
        <p:sp>
          <p:nvSpPr>
            <p:cNvPr id="125" name="Стрелка вправо 12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2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045703" y="891976"/>
            <a:ext cx="60589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</a:p>
          <a:p>
            <a:pPr lvl="0" algn="ctr"/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43663" y="2301032"/>
            <a:ext cx="126073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Письмо на адрес электронной почты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755361" y="2559887"/>
            <a:ext cx="81057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Авторизация при личном посещении Инспекции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49959" y="3284747"/>
            <a:ext cx="87229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Занесение сведений в журнал телефонограмм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607273" y="3284746"/>
            <a:ext cx="107922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Ожидание обратной связи, личного посещения для авторизации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132" name="Группа 131"/>
          <p:cNvGrpSpPr/>
          <p:nvPr/>
        </p:nvGrpSpPr>
        <p:grpSpPr>
          <a:xfrm rot="9884866">
            <a:off x="2718974" y="4273885"/>
            <a:ext cx="3134260" cy="45719"/>
            <a:chOff x="957534" y="760390"/>
            <a:chExt cx="271065" cy="149767"/>
          </a:xfrm>
        </p:grpSpPr>
        <p:sp>
          <p:nvSpPr>
            <p:cNvPr id="133" name="Стрелка вправо 1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2946491" y="1689745"/>
            <a:ext cx="154247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В обращении указан номер телефона или адрес электронной почты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780759" y="1683812"/>
            <a:ext cx="105066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Bahnschrift SemiBold Condensed" pitchFamily="34" charset="0"/>
              </a:rPr>
              <a:t>В обращении указан </a:t>
            </a:r>
            <a:r>
              <a:rPr lang="ru-RU" sz="800" dirty="0" smtClean="0">
                <a:latin typeface="Bahnschrift SemiBold Condensed" pitchFamily="34" charset="0"/>
              </a:rPr>
              <a:t>только почтовый адрес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37" name="Группа 136"/>
          <p:cNvGrpSpPr/>
          <p:nvPr/>
        </p:nvGrpSpPr>
        <p:grpSpPr>
          <a:xfrm rot="5246382">
            <a:off x="1090760" y="3205162"/>
            <a:ext cx="2370551" cy="73793"/>
            <a:chOff x="957534" y="760390"/>
            <a:chExt cx="271065" cy="149767"/>
          </a:xfrm>
        </p:grpSpPr>
        <p:sp>
          <p:nvSpPr>
            <p:cNvPr id="138" name="Стрелка вправо 13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5828031" y="3887011"/>
            <a:ext cx="872293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err="1" smtClean="0">
                <a:latin typeface="Bahnschrift SemiBold Condensed" pitchFamily="34" charset="0"/>
              </a:rPr>
              <a:t>Неавторизовался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41" name="Группа 140"/>
          <p:cNvGrpSpPr/>
          <p:nvPr/>
        </p:nvGrpSpPr>
        <p:grpSpPr>
          <a:xfrm rot="21435150">
            <a:off x="6661353" y="1092629"/>
            <a:ext cx="136019" cy="50768"/>
            <a:chOff x="957534" y="760390"/>
            <a:chExt cx="271065" cy="149767"/>
          </a:xfrm>
        </p:grpSpPr>
        <p:sp>
          <p:nvSpPr>
            <p:cNvPr id="142" name="Стрелка вправо 14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4" name="Группа 143"/>
          <p:cNvGrpSpPr/>
          <p:nvPr/>
        </p:nvGrpSpPr>
        <p:grpSpPr>
          <a:xfrm rot="21435150">
            <a:off x="5856210" y="1089586"/>
            <a:ext cx="167777" cy="45719"/>
            <a:chOff x="957534" y="760390"/>
            <a:chExt cx="271065" cy="149767"/>
          </a:xfrm>
        </p:grpSpPr>
        <p:sp>
          <p:nvSpPr>
            <p:cNvPr id="145" name="Стрелка вправо 14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7" name="Группа 146"/>
          <p:cNvGrpSpPr/>
          <p:nvPr/>
        </p:nvGrpSpPr>
        <p:grpSpPr>
          <a:xfrm rot="21435150">
            <a:off x="4926699" y="1110448"/>
            <a:ext cx="237068" cy="45719"/>
            <a:chOff x="957534" y="760390"/>
            <a:chExt cx="271065" cy="149767"/>
          </a:xfrm>
        </p:grpSpPr>
        <p:sp>
          <p:nvSpPr>
            <p:cNvPr id="148" name="Стрелка вправо 14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50" name="TextBox 149"/>
          <p:cNvSpPr txBox="1"/>
          <p:nvPr/>
        </p:nvSpPr>
        <p:spPr>
          <a:xfrm rot="2993860">
            <a:off x="3087100" y="1398724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151" name="Группа 150"/>
          <p:cNvGrpSpPr/>
          <p:nvPr/>
        </p:nvGrpSpPr>
        <p:grpSpPr>
          <a:xfrm rot="2608600">
            <a:off x="3231801" y="1449884"/>
            <a:ext cx="335510" cy="52381"/>
            <a:chOff x="957534" y="760390"/>
            <a:chExt cx="271065" cy="149767"/>
          </a:xfrm>
        </p:grpSpPr>
        <p:sp>
          <p:nvSpPr>
            <p:cNvPr id="152" name="Стрелка вправо 15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4" name="Группа 153"/>
          <p:cNvGrpSpPr/>
          <p:nvPr/>
        </p:nvGrpSpPr>
        <p:grpSpPr>
          <a:xfrm rot="7401004">
            <a:off x="3226702" y="2126463"/>
            <a:ext cx="257129" cy="45719"/>
            <a:chOff x="957534" y="760390"/>
            <a:chExt cx="271065" cy="149767"/>
          </a:xfrm>
        </p:grpSpPr>
        <p:sp>
          <p:nvSpPr>
            <p:cNvPr id="155" name="Стрелка вправо 15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7" name="Группа 156"/>
          <p:cNvGrpSpPr/>
          <p:nvPr/>
        </p:nvGrpSpPr>
        <p:grpSpPr>
          <a:xfrm rot="2608600">
            <a:off x="3824156" y="2143113"/>
            <a:ext cx="302202" cy="45719"/>
            <a:chOff x="957534" y="760390"/>
            <a:chExt cx="271065" cy="149767"/>
          </a:xfrm>
        </p:grpSpPr>
        <p:sp>
          <p:nvSpPr>
            <p:cNvPr id="158" name="Стрелка вправо 15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0" name="Группа 159"/>
          <p:cNvGrpSpPr/>
          <p:nvPr/>
        </p:nvGrpSpPr>
        <p:grpSpPr>
          <a:xfrm rot="2735533">
            <a:off x="3443820" y="3121803"/>
            <a:ext cx="257129" cy="45719"/>
            <a:chOff x="957534" y="760390"/>
            <a:chExt cx="271065" cy="149767"/>
          </a:xfrm>
        </p:grpSpPr>
        <p:sp>
          <p:nvSpPr>
            <p:cNvPr id="161" name="Стрелка вправо 16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3" name="Группа 162"/>
          <p:cNvGrpSpPr/>
          <p:nvPr/>
        </p:nvGrpSpPr>
        <p:grpSpPr>
          <a:xfrm rot="7128970">
            <a:off x="3958603" y="3113657"/>
            <a:ext cx="264779" cy="47356"/>
            <a:chOff x="957534" y="760390"/>
            <a:chExt cx="271065" cy="149767"/>
          </a:xfrm>
        </p:grpSpPr>
        <p:sp>
          <p:nvSpPr>
            <p:cNvPr id="164" name="Стрелка вправо 16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6" name="Группа 165"/>
          <p:cNvGrpSpPr/>
          <p:nvPr/>
        </p:nvGrpSpPr>
        <p:grpSpPr>
          <a:xfrm rot="21435150">
            <a:off x="4351807" y="3485195"/>
            <a:ext cx="211099" cy="46536"/>
            <a:chOff x="957534" y="760390"/>
            <a:chExt cx="271065" cy="149767"/>
          </a:xfrm>
        </p:grpSpPr>
        <p:sp>
          <p:nvSpPr>
            <p:cNvPr id="167" name="Стрелка вправо 16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9" name="Группа 168"/>
          <p:cNvGrpSpPr/>
          <p:nvPr/>
        </p:nvGrpSpPr>
        <p:grpSpPr>
          <a:xfrm rot="20440235">
            <a:off x="5689505" y="3356878"/>
            <a:ext cx="1442417" cy="45719"/>
            <a:chOff x="957534" y="760390"/>
            <a:chExt cx="271065" cy="149767"/>
          </a:xfrm>
        </p:grpSpPr>
        <p:sp>
          <p:nvSpPr>
            <p:cNvPr id="170" name="Стрелка вправо 16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2" name="Группа 171"/>
          <p:cNvGrpSpPr/>
          <p:nvPr/>
        </p:nvGrpSpPr>
        <p:grpSpPr>
          <a:xfrm rot="12362712">
            <a:off x="4761008" y="1958742"/>
            <a:ext cx="2505625" cy="45719"/>
            <a:chOff x="957534" y="760390"/>
            <a:chExt cx="271065" cy="149767"/>
          </a:xfrm>
        </p:grpSpPr>
        <p:sp>
          <p:nvSpPr>
            <p:cNvPr id="173" name="Стрелка вправо 17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5" name="Группа 174"/>
          <p:cNvGrpSpPr/>
          <p:nvPr/>
        </p:nvGrpSpPr>
        <p:grpSpPr>
          <a:xfrm rot="19998805">
            <a:off x="5692949" y="3288992"/>
            <a:ext cx="597041" cy="45719"/>
            <a:chOff x="957534" y="760390"/>
            <a:chExt cx="271065" cy="149767"/>
          </a:xfrm>
        </p:grpSpPr>
        <p:sp>
          <p:nvSpPr>
            <p:cNvPr id="176" name="Стрелка вправо 175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7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8" name="Группа 177"/>
          <p:cNvGrpSpPr/>
          <p:nvPr/>
        </p:nvGrpSpPr>
        <p:grpSpPr>
          <a:xfrm rot="1556155">
            <a:off x="5703371" y="3719791"/>
            <a:ext cx="478309" cy="45719"/>
            <a:chOff x="957534" y="760390"/>
            <a:chExt cx="271065" cy="149767"/>
          </a:xfrm>
        </p:grpSpPr>
        <p:sp>
          <p:nvSpPr>
            <p:cNvPr id="179" name="Стрелка вправо 178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0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1" name="Группа 180"/>
          <p:cNvGrpSpPr/>
          <p:nvPr/>
        </p:nvGrpSpPr>
        <p:grpSpPr>
          <a:xfrm rot="21435150">
            <a:off x="5057131" y="4732500"/>
            <a:ext cx="237068" cy="45719"/>
            <a:chOff x="957534" y="760390"/>
            <a:chExt cx="271065" cy="149767"/>
          </a:xfrm>
        </p:grpSpPr>
        <p:sp>
          <p:nvSpPr>
            <p:cNvPr id="182" name="Стрелка вправо 18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4" name="Группа 183"/>
          <p:cNvGrpSpPr/>
          <p:nvPr/>
        </p:nvGrpSpPr>
        <p:grpSpPr>
          <a:xfrm rot="21435150">
            <a:off x="6143194" y="4737890"/>
            <a:ext cx="237068" cy="45719"/>
            <a:chOff x="957534" y="760390"/>
            <a:chExt cx="271065" cy="149767"/>
          </a:xfrm>
        </p:grpSpPr>
        <p:sp>
          <p:nvSpPr>
            <p:cNvPr id="185" name="Стрелка вправо 18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7" name="Группа 186"/>
          <p:cNvGrpSpPr/>
          <p:nvPr/>
        </p:nvGrpSpPr>
        <p:grpSpPr>
          <a:xfrm rot="21435150">
            <a:off x="2699098" y="4750301"/>
            <a:ext cx="1494771" cy="52645"/>
            <a:chOff x="957534" y="760390"/>
            <a:chExt cx="271065" cy="149767"/>
          </a:xfrm>
        </p:grpSpPr>
        <p:sp>
          <p:nvSpPr>
            <p:cNvPr id="188" name="Стрелка вправо 18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7023503" y="2104246"/>
            <a:ext cx="914014" cy="986763"/>
            <a:chOff x="209305" y="829850"/>
            <a:chExt cx="914014" cy="986763"/>
          </a:xfrm>
        </p:grpSpPr>
        <p:sp>
          <p:nvSpPr>
            <p:cNvPr id="191" name="TextBox 190"/>
            <p:cNvSpPr txBox="1"/>
            <p:nvPr/>
          </p:nvSpPr>
          <p:spPr>
            <a:xfrm>
              <a:off x="216874" y="1231838"/>
              <a:ext cx="906445" cy="58477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авторизованного обращение в </a:t>
              </a:r>
              <a:r>
                <a:rPr lang="ru-RU" sz="800" dirty="0" err="1">
                  <a:latin typeface="Bahnschrift SemiBold Condensed" pitchFamily="34" charset="0"/>
                </a:rPr>
                <a:t>Госинспекцию</a:t>
              </a:r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192" name="Полилиния: фигура 2">
              <a:extLst>
                <a:ext uri="{FF2B5EF4-FFF2-40B4-BE49-F238E27FC236}">
                  <a16:creationId xmlns="" xmlns:a16="http://schemas.microsoft.com/office/drawing/2014/main" id="{01F29F22-1406-422F-A37D-54C641F57897}"/>
                </a:ext>
              </a:extLst>
            </p:cNvPr>
            <p:cNvSpPr/>
            <p:nvPr/>
          </p:nvSpPr>
          <p:spPr>
            <a:xfrm>
              <a:off x="209305" y="829850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4143311" y="640771"/>
            <a:ext cx="681823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21600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261188" y="623711"/>
            <a:ext cx="597167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4320мин.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059045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837225" y="6270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2548414" y="2088832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4422877" y="203083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2969248" y="316313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934778" y="3025127"/>
            <a:ext cx="650060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5859550" y="2301443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1237865" y="419578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6721" y="43448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5411199" y="435637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970400" y="59168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739231" y="58140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" name="Группа 206"/>
          <p:cNvGrpSpPr/>
          <p:nvPr/>
        </p:nvGrpSpPr>
        <p:grpSpPr>
          <a:xfrm rot="211537" flipV="1">
            <a:off x="2353122" y="1094715"/>
            <a:ext cx="159062" cy="45719"/>
            <a:chOff x="957534" y="760390"/>
            <a:chExt cx="271065" cy="149767"/>
          </a:xfrm>
        </p:grpSpPr>
        <p:sp>
          <p:nvSpPr>
            <p:cNvPr id="208" name="Стрелка вправо 20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210" name="Группа 209"/>
          <p:cNvGrpSpPr/>
          <p:nvPr/>
        </p:nvGrpSpPr>
        <p:grpSpPr>
          <a:xfrm rot="211537" flipV="1">
            <a:off x="1568210" y="1064271"/>
            <a:ext cx="159062" cy="45719"/>
            <a:chOff x="957534" y="760390"/>
            <a:chExt cx="271065" cy="149767"/>
          </a:xfrm>
        </p:grpSpPr>
        <p:sp>
          <p:nvSpPr>
            <p:cNvPr id="211" name="Стрелка вправо 21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13" name="Шестиугольник 212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1616083" y="1275284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4" name="Шестиугольник 213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2470001" y="123827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5" name="Шестиугольник 214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2511502" y="294403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6" name="Шестиугольник 215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3863469" y="2916215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7" name="Шестиугольник 216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3370653" y="3679449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8" name="Шестиугольник 217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534044" y="3687634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9" name="Шестиугольник 218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953838" y="492960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0" name="Шестиугольник 219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156882" y="485579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1" name="Шестиугольник 220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686498" y="308045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2" name="Шестиугольник 221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2692336" y="295594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3" name="Шестиугольник 222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149851" y="2972122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4" name="Шестиугольник 223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148693" y="3687634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5" name="Шестиугольник 224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724032" y="369526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6" name="Шестиугольник 225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856704" y="310321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7" name="Шестиугольник 226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901507" y="369526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228" name="Шестиугольник 227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1161308" y="492960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29" name="Шестиугольник 228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794240" y="488633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609833" y="884930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7637320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2" name="Группа 231"/>
          <p:cNvGrpSpPr/>
          <p:nvPr/>
        </p:nvGrpSpPr>
        <p:grpSpPr>
          <a:xfrm rot="21435150">
            <a:off x="8242387" y="1108982"/>
            <a:ext cx="157940" cy="45719"/>
            <a:chOff x="957534" y="760390"/>
            <a:chExt cx="271065" cy="149767"/>
          </a:xfrm>
        </p:grpSpPr>
        <p:sp>
          <p:nvSpPr>
            <p:cNvPr id="233" name="Стрелка вправо 2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6410714" y="4612917"/>
            <a:ext cx="62398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6453735" y="435666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7" name="Группа 236"/>
          <p:cNvGrpSpPr/>
          <p:nvPr/>
        </p:nvGrpSpPr>
        <p:grpSpPr>
          <a:xfrm rot="21435150">
            <a:off x="7058802" y="4779853"/>
            <a:ext cx="157940" cy="45719"/>
            <a:chOff x="957534" y="760390"/>
            <a:chExt cx="271065" cy="149767"/>
          </a:xfrm>
        </p:grpSpPr>
        <p:sp>
          <p:nvSpPr>
            <p:cNvPr id="238" name="Стрелка вправо 23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40" name="Шестиугольник 239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7585056" y="127161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41" name="Шестиугольник 240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6880843" y="4854456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42" name="Шестиугольник 241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254065" y="490521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43" name="Шестиугольник 242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884526" y="4898998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44" name="Шестиугольник 243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6354721" y="4887888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168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0232" y="379983"/>
            <a:ext cx="319073" cy="37943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82354" y="379983"/>
            <a:ext cx="4652734" cy="330200"/>
          </a:xfrm>
        </p:spPr>
        <p:txBody>
          <a:bodyPr/>
          <a:lstStyle/>
          <a:p>
            <a:pPr>
              <a:defRPr/>
            </a:pPr>
            <a:r>
              <a:rPr lang="ru-RU" sz="2000" b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Condensed" pitchFamily="34" charset="0"/>
              </a:rPr>
              <a:t>План мероприятий по реализации проекта</a:t>
            </a:r>
            <a:endParaRPr lang="ru-RU" sz="2000" b="0" u="sng" dirty="0">
              <a:latin typeface="Bahnschrift SemiBold Condensed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94812"/>
              </p:ext>
            </p:extLst>
          </p:nvPr>
        </p:nvGraphicFramePr>
        <p:xfrm>
          <a:off x="107504" y="759414"/>
          <a:ext cx="8496945" cy="4331473"/>
        </p:xfrm>
        <a:graphic>
          <a:graphicData uri="http://schemas.openxmlformats.org/drawingml/2006/table">
            <a:tbl>
              <a:tblPr/>
              <a:tblGrid>
                <a:gridCol w="241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02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05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8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Мероприятия</a:t>
                      </a:r>
                      <a:endParaRPr lang="ru-RU" sz="800" dirty="0">
                        <a:latin typeface="Bahnschrift SemiBold Condensed" pitchFamily="34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Ожидаемый результат</a:t>
                      </a:r>
                      <a:endParaRPr lang="ru-RU" sz="800" dirty="0">
                        <a:latin typeface="Bahnschrift SemiBold Condensed" pitchFamily="34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Ответственные </a:t>
                      </a:r>
                      <a:endParaRPr lang="ru-RU" sz="800" dirty="0">
                        <a:latin typeface="Bahnschrift SemiBold Condensed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Срок</a:t>
                      </a:r>
                      <a:endParaRPr lang="ru-RU" sz="800" dirty="0">
                        <a:latin typeface="Bahnschrift SemiBold Condensed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Исполнение</a:t>
                      </a:r>
                      <a:endParaRPr lang="ru-RU" sz="800" dirty="0">
                        <a:latin typeface="Bahnschrift SemiBold Condensed" pitchFamily="34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Создать шаблон бланка ответа на обращение граждан с </a:t>
                      </a:r>
                      <a:r>
                        <a:rPr lang="en-US" sz="700" b="0" dirty="0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кодом для скачивания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Госуслуги.Дом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3277" marR="3277" marT="3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Готовить все ответы на обращения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граждан на новом бланке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endParaRPr lang="ru-RU" sz="700" b="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3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Еженедельно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азмещать новости о мобильном приложении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в интернете, социальных сетях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 – май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1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4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Разослать информационное сообщение о возможностях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 на адреса электронных почт жителей Забайкальского края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 увеличение установок моб. прилож.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5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Выступить на радио/ТВ о возможностях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 увеличение установок моб. прилож.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, увеличение кол-ва обращений через моб. прилож.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413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6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Информировать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заявителей на портале Голос Забайкальца и платформе Инцидент-Менеджмент о возможности подачи обращения через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мобильное приложение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увеличение установок моб. прилож.,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Разместить </a:t>
                      </a:r>
                      <a:r>
                        <a:rPr lang="en-US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код  для скачивания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на стенде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Госинспекции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Разработать раздаточный материал 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Март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9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Распространить раздаточный материал 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в МФЦ, банках, органах власти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Провести на центральной площади им. Ленина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информационную кампанию по популяризации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увеличение установок моб. прилож.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, сокращение расходов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Июню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77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11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Направить информационные письма в органы власти и местного самоуправления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 увеличение установок моб. приложения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Зеликова Л.О.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77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12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Провести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опрос по работе с мобильным приложением </a:t>
                      </a:r>
                      <a:r>
                        <a:rPr lang="ru-RU" sz="700" b="0" baseline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Госуслги.Дом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Анализ проведенных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Апрель-май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926059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Bahnschrift SemiBold Condensed" pitchFamily="34" charset="0"/>
              </a:rPr>
              <a:t>Реализация проекта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420324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485899"/>
            <a:ext cx="1152128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4086299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349995"/>
            <a:ext cx="115212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205979"/>
            <a:ext cx="21602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1" y="197867"/>
            <a:ext cx="3333225" cy="4694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5652121" y="1422003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бланка ответа на обращение граждан с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кодом для скачивания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Бланк доведен до всех сотрудников Инспекции.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обращений через мобильное приложение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67" y="789840"/>
            <a:ext cx="1482395" cy="329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108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05" y="2031159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https://gosins.75.ru/novosti/410351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hlinkClick r:id="rId3"/>
          </p:cNvPr>
          <p:cNvSpPr/>
          <p:nvPr/>
        </p:nvSpPr>
        <p:spPr>
          <a:xfrm>
            <a:off x="1895134" y="2363196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https://gosins.75.ru/novosti/408783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922" y="2398803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https://gosins.75.ru/novosti/406019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89777" y="2848913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https://gosins.75.ru/novosti/404236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68398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https://gosins.75.ru/novosti/399971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57022"/>
            <a:ext cx="2141301" cy="18410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252" y="316710"/>
            <a:ext cx="2233776" cy="19452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0955" y="520362"/>
            <a:ext cx="2146991" cy="18732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1251" y="845939"/>
            <a:ext cx="2338255" cy="2002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2695233"/>
            <a:ext cx="2062756" cy="200296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14548" y="3180191"/>
            <a:ext cx="47258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Еженедельно размещались новости о мобильном приложении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интернете, социальных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сетях.</a:t>
            </a:r>
          </a:p>
          <a:p>
            <a:pPr lvl="0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обращений через мобильное приложение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количество установок приложений, сократилось количество неавторизованных обращений.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844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2862163"/>
            <a:ext cx="6805130" cy="1565790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ru-RU" sz="3200" dirty="0"/>
              <a:t>Оптимизация работы с обращениями граждан</a:t>
            </a:r>
            <a:r>
              <a:rPr lang="ru-RU" sz="3200" dirty="0" smtClean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»</a:t>
            </a:r>
            <a:endParaRPr sz="3200" b="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395536" y="845939"/>
            <a:ext cx="5508152" cy="576064"/>
          </a:xfrm>
        </p:spPr>
        <p:txBody>
          <a:bodyPr/>
          <a:lstStyle/>
          <a:p>
            <a:pPr>
              <a:defRPr/>
            </a:pPr>
            <a:endParaRPr lang="ru-RU" dirty="0">
              <a:latin typeface="Bahnschrift SemiBold Condensed" pitchFamily="34" charset="0"/>
            </a:endParaRPr>
          </a:p>
          <a:p>
            <a:pPr>
              <a:defRPr/>
            </a:pPr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4800" u="sng" dirty="0">
                <a:latin typeface="Bahnschrift SemiBold Condensed" pitchFamily="34" charset="0"/>
              </a:rPr>
              <a:t>:</a:t>
            </a:r>
            <a:endParaRPr sz="4800" u="sng" dirty="0"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16" y="1294076"/>
            <a:ext cx="1307366" cy="2905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1716" y="4437047"/>
            <a:ext cx="111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vk.com/wall-161873551_2632"/>
              </a:rPr>
              <a:t>https://vk.com/wall-161873551_2632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56" y="1294076"/>
            <a:ext cx="1223166" cy="27181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20673" y="4437047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https://vk.com/wall-161873551_2586"/>
              </a:rPr>
              <a:t>https://vk.com/wall-161873551_2586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6206" y="4437047"/>
            <a:ext cx="130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u="sng" dirty="0">
                <a:solidFill>
                  <a:srgbClr val="0056B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https://vk.com/wall-161873551_2579"/>
              </a:rPr>
              <a:t>https://vk.com/wall-161873551_2579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3" y="1294076"/>
            <a:ext cx="1327319" cy="294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28875" y="4437047"/>
            <a:ext cx="127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https://vk.com/wall-161873551_2570"/>
              </a:rPr>
              <a:t>https://vk.com/wall-161873551_2570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8" y="1294076"/>
            <a:ext cx="1287974" cy="28621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95736" y="636607"/>
            <a:ext cx="409621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Еженедельно размещались новости о мобильном приложении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интернете, 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18123936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883"/>
            <a:ext cx="1878439" cy="4174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1883"/>
            <a:ext cx="1878439" cy="41743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64088" y="1422003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сообщение о возможностях мобильного приложения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  на адреса электронных почт жителей Забайкальского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6487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7867"/>
            <a:ext cx="4248472" cy="38884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72" y="2430115"/>
            <a:ext cx="1394777" cy="14432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4302323"/>
            <a:ext cx="2520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u="sng" dirty="0">
                <a:solidFill>
                  <a:srgbClr val="0056B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https://vk.com/wall-161873551_2579"/>
              </a:rPr>
              <a:t>https://vk.com/wall-161873551_2579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1422003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Вышел сюжет на телеканале «Забайкалье» о полезных функциях мобильного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512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01923"/>
            <a:ext cx="6552728" cy="36878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32240" y="1349995"/>
            <a:ext cx="2232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Голос Забайкальца и платформе Инцидент-Менеджмент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Голос Забайкальца заявители информируются 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подачи обращения через мобильное приложение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5327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7867"/>
            <a:ext cx="5737944" cy="45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017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6176" y="1733529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коды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скачивания мобильного приложения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 на стенде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Госинспекции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9915"/>
            <a:ext cx="2295142" cy="4074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29915"/>
            <a:ext cx="2304256" cy="40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137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9875"/>
            <a:ext cx="1761844" cy="2510951"/>
          </a:xfrm>
          <a:prstGeom prst="rect">
            <a:avLst/>
          </a:prstGeom>
        </p:spPr>
      </p:pic>
      <p:pic>
        <p:nvPicPr>
          <p:cNvPr id="15" name="Рисунок 14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44" y="2070075"/>
            <a:ext cx="1766548" cy="2510951"/>
          </a:xfrm>
          <a:prstGeom prst="rect">
            <a:avLst/>
          </a:prstGeom>
        </p:spPr>
      </p:pic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92" y="269875"/>
            <a:ext cx="1766548" cy="25109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40" y="2041148"/>
            <a:ext cx="1674733" cy="25109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08104" y="917947"/>
            <a:ext cx="19442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раздаточный материал о возможностях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5494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8264" y="989955"/>
            <a:ext cx="194421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о возможностях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МФЦ,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др. организациях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" y="967674"/>
            <a:ext cx="2200629" cy="2934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77" y="967674"/>
            <a:ext cx="2200629" cy="2934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84" y="967674"/>
            <a:ext cx="2200629" cy="29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15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240" y="1765488"/>
            <a:ext cx="194421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площади им. Ленина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информационная кампания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популяризации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7" y="2750816"/>
            <a:ext cx="1207376" cy="2053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7" y="462753"/>
            <a:ext cx="1220984" cy="209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03" y="2754420"/>
            <a:ext cx="1218908" cy="2050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18" y="2760128"/>
            <a:ext cx="1181845" cy="2044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78" y="486064"/>
            <a:ext cx="1215320" cy="2088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87" y="2750815"/>
            <a:ext cx="1229074" cy="20538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94" y="485899"/>
            <a:ext cx="1204638" cy="2092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3" y="2760127"/>
            <a:ext cx="1192370" cy="2045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3" y="485899"/>
            <a:ext cx="1203996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41" y="485899"/>
            <a:ext cx="126749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085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0"/>
            <a:ext cx="28956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4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431799"/>
            <a:ext cx="7776666" cy="548384"/>
          </a:xfrm>
        </p:spPr>
        <p:txBody>
          <a:bodyPr/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процесса: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Инспекции – главный государственный инженер-инспектор – Ходаков Александр Николаевич.</a:t>
            </a:r>
            <a:b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обеспечения и информатизации Зеликова Людмила Олеговна.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отдела организационного, документационного обеспечения и информатизации </a:t>
            </a: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Лацинник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Викторовна;</a:t>
            </a:r>
            <a:b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организационного, документационного обеспечения и информатизации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Ежинова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Олеговна;</a:t>
            </a:r>
            <a:b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пресс-службы и информации Министерства развития гражданского общества, муниципальных образований и молодежной политики Забайкальского края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Барадиева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Балдандоржиевна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отдела пресс-службы и информации Министерства развития гражданского общества, муниципальных образований и молодежной политики Забайкальского края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Кузичев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Геннадьевич;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связям с общественностью АНО «АСИ «Даурия»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Большешапова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Андреевна;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связям с общественностью АНО «АСИ «Даурия»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Гоцуляк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Владимировна.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7513"/>
            <a:ext cx="238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3387"/>
            <a:ext cx="238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35671"/>
            <a:ext cx="238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258"/>
            <a:ext cx="3073089" cy="43768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7047"/>
            <a:ext cx="2909577" cy="43652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876256" y="1349995"/>
            <a:ext cx="1668846" cy="134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письма в органы власти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78091086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1883"/>
            <a:ext cx="2089893" cy="46442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4086299"/>
            <a:ext cx="19383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vk.com/wall-161873551_2574"/>
              </a:rPr>
              <a:t>https://vk.com/wall-161873551_2574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782043"/>
            <a:ext cx="19442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по работе с мобильным приложением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Госуслги.Дом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8335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1883"/>
            <a:ext cx="5408314" cy="34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4189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473303"/>
              </p:ext>
            </p:extLst>
          </p:nvPr>
        </p:nvGraphicFramePr>
        <p:xfrm>
          <a:off x="467544" y="1349995"/>
          <a:ext cx="403244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11660" y="1013473"/>
            <a:ext cx="1944216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1013473"/>
            <a:ext cx="1944216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326991"/>
              </p:ext>
            </p:extLst>
          </p:nvPr>
        </p:nvGraphicFramePr>
        <p:xfrm>
          <a:off x="5004048" y="1349995"/>
          <a:ext cx="3600400" cy="2604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239933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55"/>
            <a:ext cx="3403588" cy="39961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17755"/>
            <a:ext cx="72008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600" dirty="0" smtClean="0">
                <a:cs typeface="Times New Roman" panose="02020603050405020304" pitchFamily="18" charset="0"/>
              </a:rPr>
              <a:t>Было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77" y="845939"/>
            <a:ext cx="5340085" cy="3003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6019"/>
            <a:ext cx="4824536" cy="33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9019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883"/>
            <a:ext cx="5369245" cy="3393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82043"/>
            <a:ext cx="4390468" cy="32222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0"/>
            <a:ext cx="108012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600" dirty="0" smtClean="0">
                <a:cs typeface="Times New Roman" panose="02020603050405020304" pitchFamily="18" charset="0"/>
              </a:rPr>
              <a:t>Стало</a:t>
            </a:r>
            <a:endParaRPr lang="ru-RU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06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1923"/>
            <a:ext cx="7400659" cy="41628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084168" y="2862163"/>
            <a:ext cx="1224136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445250"/>
            <a:ext cx="16561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27784" y="26987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устойчивости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337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1" y="330293"/>
            <a:ext cx="4320480" cy="44172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4662" y="485899"/>
            <a:ext cx="121103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590355"/>
            <a:ext cx="1008112" cy="152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1567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280656"/>
              </p:ext>
            </p:extLst>
          </p:nvPr>
        </p:nvGraphicFramePr>
        <p:xfrm>
          <a:off x="395536" y="701923"/>
          <a:ext cx="777686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581406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4087279"/>
              </p:ext>
            </p:extLst>
          </p:nvPr>
        </p:nvGraphicFramePr>
        <p:xfrm>
          <a:off x="755576" y="773931"/>
          <a:ext cx="784887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91585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5899"/>
            <a:ext cx="3367859" cy="4590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60040"/>
            <a:ext cx="3296910" cy="47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980330"/>
              </p:ext>
            </p:extLst>
          </p:nvPr>
        </p:nvGraphicFramePr>
        <p:xfrm>
          <a:off x="4499992" y="1300237"/>
          <a:ext cx="4283968" cy="2354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729352"/>
              </p:ext>
            </p:extLst>
          </p:nvPr>
        </p:nvGraphicFramePr>
        <p:xfrm>
          <a:off x="323528" y="1300237"/>
          <a:ext cx="4067944" cy="2354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0225" y="55790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неавторизованных обращений от общего числа обращений</a:t>
            </a:r>
          </a:p>
        </p:txBody>
      </p:sp>
    </p:spTree>
    <p:extLst>
      <p:ext uri="{BB962C8B-B14F-4D97-AF65-F5344CB8AC3E}">
        <p14:creationId xmlns:p14="http://schemas.microsoft.com/office/powerpoint/2010/main" val="358499436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557907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почтовых отправлений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760986"/>
              </p:ext>
            </p:extLst>
          </p:nvPr>
        </p:nvGraphicFramePr>
        <p:xfrm>
          <a:off x="1763688" y="1061963"/>
          <a:ext cx="547260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3891761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Почтовые расходы = Количество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почтовых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отправлений * (стоимость конверта + стоимость отправки)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Почтовые расходы за январь 2025 г. = 143 * (5+33) = 5434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Почтовые расходы за май 2025 г. = 85 * (5+33) = 3230</a:t>
            </a:r>
          </a:p>
        </p:txBody>
      </p:sp>
    </p:spTree>
    <p:extLst>
      <p:ext uri="{BB962C8B-B14F-4D97-AF65-F5344CB8AC3E}">
        <p14:creationId xmlns:p14="http://schemas.microsoft.com/office/powerpoint/2010/main" val="22080670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553464"/>
              </p:ext>
            </p:extLst>
          </p:nvPr>
        </p:nvGraphicFramePr>
        <p:xfrm>
          <a:off x="323528" y="1566019"/>
          <a:ext cx="4138364" cy="259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146249"/>
              </p:ext>
            </p:extLst>
          </p:nvPr>
        </p:nvGraphicFramePr>
        <p:xfrm>
          <a:off x="4716016" y="1566019"/>
          <a:ext cx="4138364" cy="259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04327" y="557907"/>
            <a:ext cx="577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обращений, поданных через мобильное приложение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числа обращений</a:t>
            </a:r>
          </a:p>
        </p:txBody>
      </p:sp>
    </p:spTree>
    <p:extLst>
      <p:ext uri="{BB962C8B-B14F-4D97-AF65-F5344CB8AC3E}">
        <p14:creationId xmlns:p14="http://schemas.microsoft.com/office/powerpoint/2010/main" val="222909739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33595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36655"/>
              </p:ext>
            </p:extLst>
          </p:nvPr>
        </p:nvGraphicFramePr>
        <p:xfrm>
          <a:off x="323528" y="845939"/>
          <a:ext cx="8403135" cy="25996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:a16="http://schemas.microsoft.com/office/drawing/2014/main" xmlns="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xmlns="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:a16="http://schemas.microsoft.com/office/drawing/2014/main" xmlns="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:a16="http://schemas.microsoft.com/office/drawing/2014/main" xmlns="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:a16="http://schemas.microsoft.com/office/drawing/2014/main" xmlns="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неавторизованных обращений граждан, %/мес.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35-30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25-20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9-12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67262405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 на почтовые отправления, руб./мес.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4000-6000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3000-4000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3200-3700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установок мобильного приложения «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шт.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31000-32000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49000-50000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43532-44000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84,81%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6926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поступивших обращений через мобильное приложение «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%/мес.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20-25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27-37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80112" y="4014291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139,95%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14291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плана мероприятий составило 100 %</a:t>
            </a:r>
          </a:p>
        </p:txBody>
      </p:sp>
    </p:spTree>
    <p:extLst>
      <p:ext uri="{BB962C8B-B14F-4D97-AF65-F5344CB8AC3E}">
        <p14:creationId xmlns:p14="http://schemas.microsoft.com/office/powerpoint/2010/main" val="70630343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25.06.2025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обеспечения и информатизации Зеликова Людмила Олеговна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85899"/>
            <a:ext cx="3171111" cy="4518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557907"/>
            <a:ext cx="3158369" cy="4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80149"/>
            <a:ext cx="2890486" cy="4212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998" y="780149"/>
            <a:ext cx="3039060" cy="4263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58" y="780149"/>
            <a:ext cx="2960116" cy="42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26987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Bold Condensed" panose="020B0502040204020203" pitchFamily="34" charset="0"/>
              </a:rPr>
              <a:t>Паспорт проекта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73931"/>
            <a:ext cx="6222177" cy="42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66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210"/>
          <p:cNvSpPr txBox="1"/>
          <p:nvPr/>
        </p:nvSpPr>
        <p:spPr>
          <a:xfrm>
            <a:off x="1703600" y="849961"/>
            <a:ext cx="664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исполнителю через СЭД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940839" y="864845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обращения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1446" y="925411"/>
            <a:ext cx="106310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Проверка авторизации</a:t>
            </a:r>
          </a:p>
          <a:p>
            <a:pPr algn="ctr"/>
            <a:r>
              <a:rPr lang="ru-RU" sz="800" dirty="0" smtClean="0">
                <a:latin typeface="Bahnschrift SemiBold Condensed" pitchFamily="34" charset="0"/>
              </a:rPr>
              <a:t> 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0151" y="906131"/>
            <a:ext cx="8637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запросов РСО</a:t>
            </a:r>
            <a:r>
              <a:rPr lang="ru-RU" sz="800" dirty="0">
                <a:latin typeface="Bahnschrift SemiBold Condensed" pitchFamily="34" charset="0"/>
              </a:rPr>
              <a:t>, УК; Проведение </a:t>
            </a:r>
            <a:r>
              <a:rPr lang="ru-RU" sz="800" dirty="0" smtClean="0">
                <a:latin typeface="Bahnschrift SemiBold Condensed" pitchFamily="34" charset="0"/>
              </a:rPr>
              <a:t>КНМ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3921" y="891976"/>
            <a:ext cx="6305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на обращение</a:t>
            </a:r>
            <a:endParaRPr lang="ru-RU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6809738" y="891976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2852" y="4455747"/>
            <a:ext cx="160479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неавторизованному гражданину с разъяснениями </a:t>
            </a:r>
            <a:r>
              <a:rPr lang="ru-RU" sz="800" dirty="0">
                <a:latin typeface="Bahnschrift SemiBold Condensed" pitchFamily="34" charset="0"/>
              </a:rPr>
              <a:t>с разъяснениями подачи авторизованного </a:t>
            </a:r>
            <a:r>
              <a:rPr lang="ru-RU" sz="800" dirty="0" smtClean="0">
                <a:latin typeface="Bahnschrift SemiBold Condensed" pitchFamily="34" charset="0"/>
              </a:rPr>
              <a:t>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1518" y="4616881"/>
            <a:ext cx="77611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Регистрация ответа 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 rot="21381811">
            <a:off x="705957" y="1061431"/>
            <a:ext cx="226451" cy="45719"/>
            <a:chOff x="957534" y="760390"/>
            <a:chExt cx="271065" cy="149767"/>
          </a:xfrm>
        </p:grpSpPr>
        <p:sp>
          <p:nvSpPr>
            <p:cNvPr id="30" name="Стрелка вправо 2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32" name="Группа 31"/>
          <p:cNvGrpSpPr/>
          <p:nvPr/>
        </p:nvGrpSpPr>
        <p:grpSpPr>
          <a:xfrm rot="21420266">
            <a:off x="3618189" y="1080600"/>
            <a:ext cx="415431" cy="46554"/>
            <a:chOff x="957534" y="760390"/>
            <a:chExt cx="271065" cy="149767"/>
          </a:xfrm>
        </p:grpSpPr>
        <p:sp>
          <p:nvSpPr>
            <p:cNvPr id="33" name="Стрелка вправо 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41" name="Группа 40"/>
          <p:cNvGrpSpPr/>
          <p:nvPr/>
        </p:nvGrpSpPr>
        <p:grpSpPr>
          <a:xfrm rot="21435150">
            <a:off x="7433899" y="1087673"/>
            <a:ext cx="157940" cy="45719"/>
            <a:chOff x="957534" y="760390"/>
            <a:chExt cx="271065" cy="149767"/>
          </a:xfrm>
        </p:grpSpPr>
        <p:sp>
          <p:nvSpPr>
            <p:cNvPr id="42" name="Стрелка вправо 4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770264" y="662968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958227" y="2287642"/>
            <a:ext cx="98550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Звонок гражданину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8185229" y="4652305"/>
            <a:ext cx="933983" cy="414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ВПП </a:t>
            </a:r>
          </a:p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М</a:t>
            </a:r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in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–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181 мин. 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  <a:p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Max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– 36990 мин.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2" y="-25286"/>
            <a:ext cx="522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процесса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298" y="440183"/>
            <a:ext cx="627190" cy="886327"/>
            <a:chOff x="209305" y="807176"/>
            <a:chExt cx="914014" cy="886327"/>
          </a:xfrm>
        </p:grpSpPr>
        <p:sp>
          <p:nvSpPr>
            <p:cNvPr id="11" name="TextBox 10"/>
            <p:cNvSpPr txBox="1"/>
            <p:nvPr/>
          </p:nvSpPr>
          <p:spPr>
            <a:xfrm>
              <a:off x="216874" y="1231838"/>
              <a:ext cx="90644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</a:t>
              </a:r>
              <a:r>
                <a:rPr lang="ru-RU" sz="800" dirty="0" smtClean="0">
                  <a:latin typeface="Bahnschrift SemiBold Condensed" pitchFamily="34" charset="0"/>
                </a:rPr>
                <a:t>обращение </a:t>
              </a:r>
            </a:p>
            <a:p>
              <a:pPr algn="ctr"/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3" name="Полилиния: фигура 2">
              <a:extLst>
                <a:ext uri="{FF2B5EF4-FFF2-40B4-BE49-F238E27FC236}">
                  <a16:creationId xmlns="" xmlns:a16="http://schemas.microsoft.com/office/drawing/2014/main" id="{01F29F22-1406-422F-A37D-54C641F57897}"/>
                </a:ext>
              </a:extLst>
            </p:cNvPr>
            <p:cNvSpPr/>
            <p:nvPr/>
          </p:nvSpPr>
          <p:spPr>
            <a:xfrm>
              <a:off x="209305" y="807176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236269" y="4226497"/>
            <a:ext cx="900206" cy="873876"/>
            <a:chOff x="6660014" y="3770206"/>
            <a:chExt cx="986001" cy="873876"/>
          </a:xfrm>
        </p:grpSpPr>
        <p:sp>
          <p:nvSpPr>
            <p:cNvPr id="56" name="Полилиния: фигура 55">
              <a:extLst>
                <a:ext uri="{FF2B5EF4-FFF2-40B4-BE49-F238E27FC236}">
                  <a16:creationId xmlns="" xmlns:a16="http://schemas.microsoft.com/office/drawing/2014/main" id="{589A2732-2909-415B-A631-408CA00258D2}"/>
                </a:ext>
              </a:extLst>
            </p:cNvPr>
            <p:cNvSpPr/>
            <p:nvPr/>
          </p:nvSpPr>
          <p:spPr>
            <a:xfrm>
              <a:off x="6667581" y="3770206"/>
              <a:ext cx="978434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921FECC3-8C85-4CCF-B9AA-453B86DB075E}"/>
                </a:ext>
              </a:extLst>
            </p:cNvPr>
            <p:cNvSpPr txBox="1"/>
            <p:nvPr/>
          </p:nvSpPr>
          <p:spPr>
            <a:xfrm>
              <a:off x="6660014" y="4182417"/>
              <a:ext cx="986001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неавторизованному гражданину</a:t>
              </a:r>
              <a:endParaRPr lang="ru-RU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224335" y="4605276"/>
            <a:ext cx="80429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92" name="Шестиугольник 91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842243" y="127536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400378" y="473349"/>
            <a:ext cx="662671" cy="882155"/>
            <a:chOff x="7599844" y="581826"/>
            <a:chExt cx="562085" cy="882155"/>
          </a:xfrm>
        </p:grpSpPr>
        <p:sp>
          <p:nvSpPr>
            <p:cNvPr id="69" name="Полилиния: фигура 55">
              <a:extLst>
                <a:ext uri="{FF2B5EF4-FFF2-40B4-BE49-F238E27FC236}">
                  <a16:creationId xmlns="" xmlns:a16="http://schemas.microsoft.com/office/drawing/2014/main" id="{589A2732-2909-415B-A631-408CA00258D2}"/>
                </a:ext>
              </a:extLst>
            </p:cNvPr>
            <p:cNvSpPr/>
            <p:nvPr/>
          </p:nvSpPr>
          <p:spPr>
            <a:xfrm>
              <a:off x="7606183" y="581826"/>
              <a:ext cx="548039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921FECC3-8C85-4CCF-B9AA-453B86DB075E}"/>
                </a:ext>
              </a:extLst>
            </p:cNvPr>
            <p:cNvSpPr txBox="1"/>
            <p:nvPr/>
          </p:nvSpPr>
          <p:spPr>
            <a:xfrm>
              <a:off x="7599844" y="1002316"/>
              <a:ext cx="5620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гражданину</a:t>
              </a:r>
              <a:endParaRPr lang="ru-RU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511952" y="914427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да</a:t>
            </a:r>
            <a:endParaRPr lang="ru-RU" dirty="0"/>
          </a:p>
        </p:txBody>
      </p:sp>
      <p:sp>
        <p:nvSpPr>
          <p:cNvPr id="84" name="TextBox 83"/>
          <p:cNvSpPr txBox="1"/>
          <p:nvPr/>
        </p:nvSpPr>
        <p:spPr>
          <a:xfrm rot="18188677">
            <a:off x="2606267" y="1391696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86" name="Группа 85"/>
          <p:cNvGrpSpPr/>
          <p:nvPr/>
        </p:nvGrpSpPr>
        <p:grpSpPr>
          <a:xfrm rot="7401004" flipV="1">
            <a:off x="2617737" y="1459787"/>
            <a:ext cx="335510" cy="45719"/>
            <a:chOff x="957534" y="760390"/>
            <a:chExt cx="271065" cy="149767"/>
          </a:xfrm>
        </p:grpSpPr>
        <p:sp>
          <p:nvSpPr>
            <p:cNvPr id="87" name="Стрелка вправо 8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93" name="Группа 92"/>
          <p:cNvGrpSpPr/>
          <p:nvPr/>
        </p:nvGrpSpPr>
        <p:grpSpPr>
          <a:xfrm rot="13413644">
            <a:off x="4518890" y="1968131"/>
            <a:ext cx="1528857" cy="45719"/>
            <a:chOff x="957534" y="760390"/>
            <a:chExt cx="271065" cy="149767"/>
          </a:xfrm>
        </p:grpSpPr>
        <p:sp>
          <p:nvSpPr>
            <p:cNvPr id="94" name="Стрелка вправо 9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9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45703" y="891976"/>
            <a:ext cx="60589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</a:p>
          <a:p>
            <a:pPr lvl="0" algn="ctr"/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543663" y="2301032"/>
            <a:ext cx="126073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Письмо на адрес электронной почты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755361" y="2559887"/>
            <a:ext cx="81057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Авторизация при личном посещении Инспекции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449959" y="3284747"/>
            <a:ext cx="87229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Занесение сведений в журнал телефонограмм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607273" y="3284746"/>
            <a:ext cx="107922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Ожидание обратной связи, личного посещения для авторизации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 rot="9884866">
            <a:off x="2718974" y="4273885"/>
            <a:ext cx="3134260" cy="45719"/>
            <a:chOff x="957534" y="760390"/>
            <a:chExt cx="271065" cy="149767"/>
          </a:xfrm>
        </p:grpSpPr>
        <p:sp>
          <p:nvSpPr>
            <p:cNvPr id="124" name="Стрелка вправо 12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2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2946491" y="1689745"/>
            <a:ext cx="154247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В обращении указан номер телефона или адрес электронной почты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780759" y="1683812"/>
            <a:ext cx="105066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Bahnschrift SemiBold Condensed" pitchFamily="34" charset="0"/>
              </a:rPr>
              <a:t>В обращении указан </a:t>
            </a:r>
            <a:r>
              <a:rPr lang="ru-RU" sz="800" dirty="0" smtClean="0">
                <a:latin typeface="Bahnschrift SemiBold Condensed" pitchFamily="34" charset="0"/>
              </a:rPr>
              <a:t>только почтовый адрес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29" name="Группа 128"/>
          <p:cNvGrpSpPr/>
          <p:nvPr/>
        </p:nvGrpSpPr>
        <p:grpSpPr>
          <a:xfrm rot="5246382">
            <a:off x="1090760" y="3205162"/>
            <a:ext cx="2370551" cy="73793"/>
            <a:chOff x="957534" y="760390"/>
            <a:chExt cx="271065" cy="149767"/>
          </a:xfrm>
        </p:grpSpPr>
        <p:sp>
          <p:nvSpPr>
            <p:cNvPr id="130" name="Стрелка вправо 12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5828031" y="3887011"/>
            <a:ext cx="872293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err="1" smtClean="0">
                <a:latin typeface="Bahnschrift SemiBold Condensed" pitchFamily="34" charset="0"/>
              </a:rPr>
              <a:t>Неавторизовался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37" name="Группа 136"/>
          <p:cNvGrpSpPr/>
          <p:nvPr/>
        </p:nvGrpSpPr>
        <p:grpSpPr>
          <a:xfrm rot="21435150">
            <a:off x="6661353" y="1092629"/>
            <a:ext cx="136019" cy="50768"/>
            <a:chOff x="957534" y="760390"/>
            <a:chExt cx="271065" cy="149767"/>
          </a:xfrm>
        </p:grpSpPr>
        <p:sp>
          <p:nvSpPr>
            <p:cNvPr id="138" name="Стрелка вправо 13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0" name="Группа 139"/>
          <p:cNvGrpSpPr/>
          <p:nvPr/>
        </p:nvGrpSpPr>
        <p:grpSpPr>
          <a:xfrm rot="21435150">
            <a:off x="5856210" y="1089586"/>
            <a:ext cx="167777" cy="45719"/>
            <a:chOff x="957534" y="760390"/>
            <a:chExt cx="271065" cy="149767"/>
          </a:xfrm>
        </p:grpSpPr>
        <p:sp>
          <p:nvSpPr>
            <p:cNvPr id="141" name="Стрелка вправо 14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3" name="Группа 142"/>
          <p:cNvGrpSpPr/>
          <p:nvPr/>
        </p:nvGrpSpPr>
        <p:grpSpPr>
          <a:xfrm rot="21435150">
            <a:off x="4926699" y="1110448"/>
            <a:ext cx="237068" cy="45719"/>
            <a:chOff x="957534" y="760390"/>
            <a:chExt cx="271065" cy="149767"/>
          </a:xfrm>
        </p:grpSpPr>
        <p:sp>
          <p:nvSpPr>
            <p:cNvPr id="144" name="Стрелка вправо 14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46" name="TextBox 145"/>
          <p:cNvSpPr txBox="1"/>
          <p:nvPr/>
        </p:nvSpPr>
        <p:spPr>
          <a:xfrm rot="2993860">
            <a:off x="3087100" y="1398724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147" name="Группа 146"/>
          <p:cNvGrpSpPr/>
          <p:nvPr/>
        </p:nvGrpSpPr>
        <p:grpSpPr>
          <a:xfrm rot="2608600">
            <a:off x="3231801" y="1449884"/>
            <a:ext cx="335510" cy="52381"/>
            <a:chOff x="957534" y="760390"/>
            <a:chExt cx="271065" cy="149767"/>
          </a:xfrm>
        </p:grpSpPr>
        <p:sp>
          <p:nvSpPr>
            <p:cNvPr id="148" name="Стрелка вправо 14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0" name="Группа 149"/>
          <p:cNvGrpSpPr/>
          <p:nvPr/>
        </p:nvGrpSpPr>
        <p:grpSpPr>
          <a:xfrm rot="7401004">
            <a:off x="3226702" y="2126463"/>
            <a:ext cx="257129" cy="45719"/>
            <a:chOff x="957534" y="760390"/>
            <a:chExt cx="271065" cy="149767"/>
          </a:xfrm>
        </p:grpSpPr>
        <p:sp>
          <p:nvSpPr>
            <p:cNvPr id="151" name="Стрелка вправо 15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3" name="Группа 152"/>
          <p:cNvGrpSpPr/>
          <p:nvPr/>
        </p:nvGrpSpPr>
        <p:grpSpPr>
          <a:xfrm rot="2608600">
            <a:off x="3824156" y="2143113"/>
            <a:ext cx="302202" cy="45719"/>
            <a:chOff x="957534" y="760390"/>
            <a:chExt cx="271065" cy="149767"/>
          </a:xfrm>
        </p:grpSpPr>
        <p:sp>
          <p:nvSpPr>
            <p:cNvPr id="154" name="Стрелка вправо 15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6" name="Группа 155"/>
          <p:cNvGrpSpPr/>
          <p:nvPr/>
        </p:nvGrpSpPr>
        <p:grpSpPr>
          <a:xfrm rot="2735533">
            <a:off x="3443820" y="3121803"/>
            <a:ext cx="257129" cy="45719"/>
            <a:chOff x="957534" y="760390"/>
            <a:chExt cx="271065" cy="149767"/>
          </a:xfrm>
        </p:grpSpPr>
        <p:sp>
          <p:nvSpPr>
            <p:cNvPr id="157" name="Стрелка вправо 15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9" name="Группа 158"/>
          <p:cNvGrpSpPr/>
          <p:nvPr/>
        </p:nvGrpSpPr>
        <p:grpSpPr>
          <a:xfrm rot="7128970">
            <a:off x="3958603" y="3113657"/>
            <a:ext cx="264779" cy="47356"/>
            <a:chOff x="957534" y="760390"/>
            <a:chExt cx="271065" cy="149767"/>
          </a:xfrm>
        </p:grpSpPr>
        <p:sp>
          <p:nvSpPr>
            <p:cNvPr id="160" name="Стрелка вправо 15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2" name="Группа 161"/>
          <p:cNvGrpSpPr/>
          <p:nvPr/>
        </p:nvGrpSpPr>
        <p:grpSpPr>
          <a:xfrm rot="21435150">
            <a:off x="4351807" y="3485195"/>
            <a:ext cx="211099" cy="46536"/>
            <a:chOff x="957534" y="760390"/>
            <a:chExt cx="271065" cy="149767"/>
          </a:xfrm>
        </p:grpSpPr>
        <p:sp>
          <p:nvSpPr>
            <p:cNvPr id="163" name="Стрелка вправо 16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5" name="Группа 164"/>
          <p:cNvGrpSpPr/>
          <p:nvPr/>
        </p:nvGrpSpPr>
        <p:grpSpPr>
          <a:xfrm rot="20440235">
            <a:off x="5689505" y="3341638"/>
            <a:ext cx="1442417" cy="45719"/>
            <a:chOff x="957534" y="760390"/>
            <a:chExt cx="271065" cy="149767"/>
          </a:xfrm>
        </p:grpSpPr>
        <p:sp>
          <p:nvSpPr>
            <p:cNvPr id="166" name="Стрелка вправо 165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7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8" name="Группа 167"/>
          <p:cNvGrpSpPr/>
          <p:nvPr/>
        </p:nvGrpSpPr>
        <p:grpSpPr>
          <a:xfrm rot="12362712">
            <a:off x="4761008" y="1958742"/>
            <a:ext cx="2505625" cy="45719"/>
            <a:chOff x="957534" y="760390"/>
            <a:chExt cx="271065" cy="149767"/>
          </a:xfrm>
        </p:grpSpPr>
        <p:sp>
          <p:nvSpPr>
            <p:cNvPr id="169" name="Стрелка вправо 168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0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1" name="Группа 170"/>
          <p:cNvGrpSpPr/>
          <p:nvPr/>
        </p:nvGrpSpPr>
        <p:grpSpPr>
          <a:xfrm rot="19998805">
            <a:off x="5692949" y="3288992"/>
            <a:ext cx="597041" cy="45719"/>
            <a:chOff x="957534" y="760390"/>
            <a:chExt cx="271065" cy="149767"/>
          </a:xfrm>
        </p:grpSpPr>
        <p:sp>
          <p:nvSpPr>
            <p:cNvPr id="172" name="Стрелка вправо 17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4" name="Группа 173"/>
          <p:cNvGrpSpPr/>
          <p:nvPr/>
        </p:nvGrpSpPr>
        <p:grpSpPr>
          <a:xfrm rot="1556155">
            <a:off x="5703371" y="3712171"/>
            <a:ext cx="478309" cy="45719"/>
            <a:chOff x="957534" y="760390"/>
            <a:chExt cx="271065" cy="149767"/>
          </a:xfrm>
        </p:grpSpPr>
        <p:sp>
          <p:nvSpPr>
            <p:cNvPr id="175" name="Стрелка вправо 17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7" name="Группа 176"/>
          <p:cNvGrpSpPr/>
          <p:nvPr/>
        </p:nvGrpSpPr>
        <p:grpSpPr>
          <a:xfrm rot="21435150">
            <a:off x="5057131" y="4732500"/>
            <a:ext cx="237068" cy="45719"/>
            <a:chOff x="957534" y="760390"/>
            <a:chExt cx="271065" cy="149767"/>
          </a:xfrm>
        </p:grpSpPr>
        <p:sp>
          <p:nvSpPr>
            <p:cNvPr id="178" name="Стрелка вправо 17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0" name="Группа 179"/>
          <p:cNvGrpSpPr/>
          <p:nvPr/>
        </p:nvGrpSpPr>
        <p:grpSpPr>
          <a:xfrm rot="21435150">
            <a:off x="6143194" y="4737890"/>
            <a:ext cx="237068" cy="45719"/>
            <a:chOff x="957534" y="760390"/>
            <a:chExt cx="271065" cy="149767"/>
          </a:xfrm>
        </p:grpSpPr>
        <p:sp>
          <p:nvSpPr>
            <p:cNvPr id="181" name="Стрелка вправо 18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3" name="Группа 182"/>
          <p:cNvGrpSpPr/>
          <p:nvPr/>
        </p:nvGrpSpPr>
        <p:grpSpPr>
          <a:xfrm rot="21435150">
            <a:off x="2699098" y="4750301"/>
            <a:ext cx="1494771" cy="52645"/>
            <a:chOff x="957534" y="760390"/>
            <a:chExt cx="271065" cy="149767"/>
          </a:xfrm>
        </p:grpSpPr>
        <p:sp>
          <p:nvSpPr>
            <p:cNvPr id="184" name="Стрелка вправо 18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7023503" y="2104246"/>
            <a:ext cx="914014" cy="986763"/>
            <a:chOff x="209305" y="829850"/>
            <a:chExt cx="914014" cy="986763"/>
          </a:xfrm>
        </p:grpSpPr>
        <p:sp>
          <p:nvSpPr>
            <p:cNvPr id="188" name="TextBox 187"/>
            <p:cNvSpPr txBox="1"/>
            <p:nvPr/>
          </p:nvSpPr>
          <p:spPr>
            <a:xfrm>
              <a:off x="216874" y="1231838"/>
              <a:ext cx="906445" cy="58477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авторизованного обращение в </a:t>
              </a:r>
              <a:r>
                <a:rPr lang="ru-RU" sz="800" dirty="0" err="1">
                  <a:latin typeface="Bahnschrift SemiBold Condensed" pitchFamily="34" charset="0"/>
                </a:rPr>
                <a:t>Госинспекцию</a:t>
              </a:r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189" name="Полилиния: фигура 2">
              <a:extLst>
                <a:ext uri="{FF2B5EF4-FFF2-40B4-BE49-F238E27FC236}">
                  <a16:creationId xmlns="" xmlns:a16="http://schemas.microsoft.com/office/drawing/2014/main" id="{01F29F22-1406-422F-A37D-54C641F57897}"/>
                </a:ext>
              </a:extLst>
            </p:cNvPr>
            <p:cNvSpPr/>
            <p:nvPr/>
          </p:nvSpPr>
          <p:spPr>
            <a:xfrm>
              <a:off x="209305" y="829850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0" name="TextBox 189"/>
          <p:cNvSpPr txBox="1"/>
          <p:nvPr/>
        </p:nvSpPr>
        <p:spPr>
          <a:xfrm>
            <a:off x="4143311" y="640771"/>
            <a:ext cx="681823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21600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261188" y="623711"/>
            <a:ext cx="597167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4320мин.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059045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837225" y="6270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548074" y="2080242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4422877" y="203083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2969248" y="316313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934778" y="3025127"/>
            <a:ext cx="650060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5859550" y="2301443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1237865" y="419578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346721" y="43448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5411199" y="435637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970400" y="59168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1739231" y="58140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3" name="Группа 212"/>
          <p:cNvGrpSpPr/>
          <p:nvPr/>
        </p:nvGrpSpPr>
        <p:grpSpPr>
          <a:xfrm rot="211537" flipV="1">
            <a:off x="2353122" y="1094715"/>
            <a:ext cx="159062" cy="45719"/>
            <a:chOff x="957534" y="760390"/>
            <a:chExt cx="271065" cy="149767"/>
          </a:xfrm>
        </p:grpSpPr>
        <p:sp>
          <p:nvSpPr>
            <p:cNvPr id="214" name="Стрелка вправо 21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216" name="Группа 215"/>
          <p:cNvGrpSpPr/>
          <p:nvPr/>
        </p:nvGrpSpPr>
        <p:grpSpPr>
          <a:xfrm rot="211537" flipV="1">
            <a:off x="1568210" y="1064271"/>
            <a:ext cx="159062" cy="45719"/>
            <a:chOff x="957534" y="760390"/>
            <a:chExt cx="271065" cy="149767"/>
          </a:xfrm>
        </p:grpSpPr>
        <p:sp>
          <p:nvSpPr>
            <p:cNvPr id="217" name="Стрелка вправо 21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28" name="Шестиугольник 227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1616083" y="1275284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9" name="Шестиугольник 228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2470001" y="123827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2" name="Шестиугольник 231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2511502" y="294403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3" name="Шестиугольник 232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3863469" y="2916215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4" name="Шестиугольник 233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3370653" y="3679449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5" name="Шестиугольник 234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534044" y="3687634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6" name="Шестиугольник 235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953838" y="492960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7" name="Шестиугольник 236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156882" y="485579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8" name="Шестиугольник 237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254065" y="490521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9" name="Шестиугольник 238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686498" y="308045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40" name="Шестиугольник 239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2692336" y="295594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1" name="Шестиугольник 240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036245" y="291901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2" name="Шестиугольник 241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3522695" y="3687646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3" name="Шестиугольник 242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724032" y="369526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4" name="Шестиугольник 243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834494" y="307325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5" name="Шестиугольник 244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901507" y="369526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</a:t>
            </a:r>
            <a:endParaRPr lang="ru-RU" sz="1000" dirty="0"/>
          </a:p>
        </p:txBody>
      </p:sp>
      <p:sp>
        <p:nvSpPr>
          <p:cNvPr id="246" name="Шестиугольник 245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1161308" y="492960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47" name="Шестиугольник 246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4306035" y="4869464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48" name="Шестиугольник 247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5405255" y="4913728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49" name="TextBox 248"/>
          <p:cNvSpPr txBox="1"/>
          <p:nvPr/>
        </p:nvSpPr>
        <p:spPr>
          <a:xfrm>
            <a:off x="7609833" y="884930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7637320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 rot="21435150">
            <a:off x="8242387" y="1108982"/>
            <a:ext cx="157940" cy="45719"/>
            <a:chOff x="957534" y="760390"/>
            <a:chExt cx="271065" cy="149767"/>
          </a:xfrm>
        </p:grpSpPr>
        <p:sp>
          <p:nvSpPr>
            <p:cNvPr id="252" name="Стрелка вправо 25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54" name="TextBox 253"/>
          <p:cNvSpPr txBox="1"/>
          <p:nvPr/>
        </p:nvSpPr>
        <p:spPr>
          <a:xfrm>
            <a:off x="6410714" y="4612917"/>
            <a:ext cx="62398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6453735" y="435666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6" name="Группа 255"/>
          <p:cNvGrpSpPr/>
          <p:nvPr/>
        </p:nvGrpSpPr>
        <p:grpSpPr>
          <a:xfrm rot="21435150">
            <a:off x="7058802" y="4779853"/>
            <a:ext cx="157940" cy="45719"/>
            <a:chOff x="957534" y="760390"/>
            <a:chExt cx="271065" cy="149767"/>
          </a:xfrm>
        </p:grpSpPr>
        <p:sp>
          <p:nvSpPr>
            <p:cNvPr id="257" name="Стрелка вправо 25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59" name="Шестиугольник 258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6354721" y="4887888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60" name="Шестиугольник 259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6515564" y="4901438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</a:t>
            </a:r>
            <a:endParaRPr lang="ru-RU" sz="1000" dirty="0"/>
          </a:p>
        </p:txBody>
      </p:sp>
      <p:sp>
        <p:nvSpPr>
          <p:cNvPr id="261" name="Шестиугольник 260">
            <a:extLst>
              <a:ext uri="{FF2B5EF4-FFF2-40B4-BE49-F238E27FC236}">
                <a16:creationId xmlns="" xmlns:a16="http://schemas.microsoft.com/office/drawing/2014/main" id="{7A387EFB-CB79-4FB2-8FF3-AD51B3BE878C}"/>
              </a:ext>
            </a:extLst>
          </p:cNvPr>
          <p:cNvSpPr/>
          <p:nvPr/>
        </p:nvSpPr>
        <p:spPr>
          <a:xfrm>
            <a:off x="7585056" y="127161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4623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67544" y="341883"/>
            <a:ext cx="6633344" cy="420116"/>
          </a:xfrm>
        </p:spPr>
        <p:txBody>
          <a:bodyPr/>
          <a:lstStyle/>
          <a:p>
            <a:pPr>
              <a:defRPr/>
            </a:pP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проблемы: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95536" y="811230"/>
            <a:ext cx="8248644" cy="94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Перечень проблем, выявленных в ходе составления карты текущего состояния процесса оформления транспорта для сотрудников Инспекции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1605155"/>
            <a:ext cx="434447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неавторизованных обращений;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времени на авторизацию граждан;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ожидание авторизации;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Трудозатраты на подготовку ответа неавторизованным гражданам;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финансовые затраты на отправку ответов почтой России.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0-конечная звезда 21"/>
          <p:cNvSpPr/>
          <p:nvPr/>
        </p:nvSpPr>
        <p:spPr bwMode="auto">
          <a:xfrm>
            <a:off x="7236295" y="1605155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8" name="10-конечная звезда 24"/>
          <p:cNvSpPr/>
          <p:nvPr/>
        </p:nvSpPr>
        <p:spPr bwMode="auto">
          <a:xfrm>
            <a:off x="6005997" y="1954580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9" name="10-конечная звезда 28"/>
          <p:cNvSpPr/>
          <p:nvPr/>
        </p:nvSpPr>
        <p:spPr bwMode="auto">
          <a:xfrm>
            <a:off x="5940152" y="3150195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dirty="0"/>
          </a:p>
        </p:txBody>
      </p:sp>
      <p:sp>
        <p:nvSpPr>
          <p:cNvPr id="10" name="10-конечная звезда 29"/>
          <p:cNvSpPr/>
          <p:nvPr/>
        </p:nvSpPr>
        <p:spPr bwMode="auto">
          <a:xfrm>
            <a:off x="7236296" y="3547182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1" name="10-конечная звезда 27"/>
          <p:cNvSpPr/>
          <p:nvPr/>
        </p:nvSpPr>
        <p:spPr bwMode="auto">
          <a:xfrm>
            <a:off x="7993077" y="2295223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5</a:t>
            </a:r>
            <a:endParaRPr/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 bwMode="auto">
          <a:xfrm>
            <a:off x="7453328" y="2006549"/>
            <a:ext cx="0" cy="154063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  <a:stCxn id="7" idx="4"/>
            <a:endCxn id="9" idx="9"/>
          </p:cNvCxnSpPr>
          <p:nvPr/>
        </p:nvCxnSpPr>
        <p:spPr bwMode="auto">
          <a:xfrm flipH="1">
            <a:off x="6291320" y="1974010"/>
            <a:ext cx="1027874" cy="12151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  <a:endCxn id="8" idx="9"/>
          </p:cNvCxnSpPr>
          <p:nvPr/>
        </p:nvCxnSpPr>
        <p:spPr bwMode="auto">
          <a:xfrm flipH="1">
            <a:off x="6357165" y="1779253"/>
            <a:ext cx="879130" cy="2142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7248</TotalTime>
  <Words>2132</Words>
  <Application>Microsoft Office PowerPoint</Application>
  <DocSecurity>0</DocSecurity>
  <PresentationFormat>Произвольный</PresentationFormat>
  <Paragraphs>463</Paragraphs>
  <Slides>44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Bahnschrift SemiBold Condensed</vt:lpstr>
      <vt:lpstr>Calibri</vt:lpstr>
      <vt:lpstr>Franklin Gothic Heavy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«Оптимизация работы с обращениями граждан»</vt:lpstr>
      <vt:lpstr>Команда проекта:  Владелец процесса:  Заместитель начальника Инспекции – главный государственный инженер-инспектор – Ходаков Александр Николаевич. Руководитель проекта:  Начальник отдела организационного, документационного обеспечения и информатизации Зеликова Людмила Олеговна. Команда проекта:  Заместитель начальника отдела организационного, документационного обеспечения и информатизации Лацинник Дарья Викторовна; Документовед отдела организационного, документационного обеспечения и информатизации Ежинова Ксения Олеговна; Начальник отдела пресс-службы и информации Министерства развития гражданского общества, муниципальных образований и молодежной политики Забайкальского края Барадиева Елена Балдандоржиевна; Заместитель начальника отдела пресс-службы и информации Министерства развития гражданского общества, муниципальных образований и молодежной политики Забайкальского края Кузичев Алексей Геннадьевич; Менеджер по связям с общественностью АНО «АСИ «Даурия» Большешапова Светлана Андреевна; Менеджер по связям с общественностью АНО «АСИ «Даурия» Гоцуляк Анна Владимировна.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Текущие проблемы: </vt:lpstr>
      <vt:lpstr>Презентация PowerPoint</vt:lpstr>
      <vt:lpstr>Большое количество неавторизованных обращений граждан</vt:lpstr>
      <vt:lpstr>Пирамида проблем</vt:lpstr>
      <vt:lpstr>Презентация PowerPoint</vt:lpstr>
      <vt:lpstr>Презентация PowerPoint</vt:lpstr>
      <vt:lpstr>Презентация PowerPoint</vt:lpstr>
      <vt:lpstr>План мероприятий по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Просникова Александра Владиславовна</dc:creator>
  <cp:lastModifiedBy>Людмила Олеговна Зеликова</cp:lastModifiedBy>
  <cp:revision>387</cp:revision>
  <cp:lastPrinted>2025-06-24T05:26:23Z</cp:lastPrinted>
  <dcterms:modified xsi:type="dcterms:W3CDTF">2025-06-25T05:11:23Z</dcterms:modified>
  <dc:identifier/>
  <dc:language/>
  <cp:version/>
</cp:coreProperties>
</file>