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notesMasterIdLst>
    <p:notesMasterId r:id="rId28"/>
  </p:notesMasterIdLst>
  <p:sldIdLst>
    <p:sldId id="256" r:id="rId5"/>
    <p:sldId id="257" r:id="rId6"/>
    <p:sldId id="258" r:id="rId7"/>
    <p:sldId id="274" r:id="rId8"/>
    <p:sldId id="275" r:id="rId9"/>
    <p:sldId id="261" r:id="rId10"/>
    <p:sldId id="276" r:id="rId11"/>
    <p:sldId id="277" r:id="rId12"/>
    <p:sldId id="281" r:id="rId13"/>
    <p:sldId id="265" r:id="rId14"/>
    <p:sldId id="280" r:id="rId15"/>
    <p:sldId id="279" r:id="rId16"/>
    <p:sldId id="278" r:id="rId17"/>
    <p:sldId id="269" r:id="rId18"/>
    <p:sldId id="283" r:id="rId19"/>
    <p:sldId id="284" r:id="rId20"/>
    <p:sldId id="285" r:id="rId21"/>
    <p:sldId id="286" r:id="rId22"/>
    <p:sldId id="288" r:id="rId23"/>
    <p:sldId id="289" r:id="rId24"/>
    <p:sldId id="291" r:id="rId25"/>
    <p:sldId id="290" r:id="rId26"/>
    <p:sldId id="282" r:id="rId27"/>
  </p:sldIdLst>
  <p:sldSz cx="9144000" cy="5148263"/>
  <p:notesSz cx="9928225" cy="6797675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айковская Надежда Вячеславовна" initials="ШНВ" lastIdx="2" clrIdx="0">
    <p:extLst>
      <p:ext uri="{19B8F6BF-5375-455C-9EA6-DF929625EA0E}">
        <p15:presenceInfo xmlns:p15="http://schemas.microsoft.com/office/powerpoint/2012/main" userId="S-1-5-21-272756916-626019618-2833152353-14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D2DEEF"/>
    <a:srgbClr val="7CA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51654A-1C11-FF17-E579-7B5ADC0B8175}">
  <a:tblStyle styleId="{D351654A-1C11-FF17-E579-7B5ADC0B8175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69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/>
              <a:t>Доля ошибок при заполнении документов </a:t>
            </a:r>
            <a:r>
              <a:rPr lang="ru-RU" sz="1100" dirty="0" smtClean="0"/>
              <a:t>(</a:t>
            </a:r>
            <a:r>
              <a:rPr lang="ru-RU" sz="1100" b="1" dirty="0" smtClean="0"/>
              <a:t>январь-сентябрь</a:t>
            </a:r>
            <a:r>
              <a:rPr lang="ru-RU" sz="1100" dirty="0" smtClean="0"/>
              <a:t>)</a:t>
            </a:r>
            <a:endParaRPr lang="ru-RU" sz="1100" dirty="0"/>
          </a:p>
        </c:rich>
      </c:tx>
      <c:layout>
        <c:manualLayout>
          <c:xMode val="edge"/>
          <c:yMode val="edge"/>
          <c:x val="0.15073574069836751"/>
          <c:y val="3.004665512118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ошибок при заполнении документов (до реадизации проекта)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Корректное заполнение</c:v>
                </c:pt>
                <c:pt idx="1">
                  <c:v>Допущено ошибок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/>
              <a:t>Доля ошибок при заполнении документов </a:t>
            </a:r>
            <a:r>
              <a:rPr lang="ru-RU" sz="1100" dirty="0" smtClean="0"/>
              <a:t>(</a:t>
            </a:r>
            <a:r>
              <a:rPr lang="ru-RU" sz="1100" b="1" dirty="0" smtClean="0"/>
              <a:t>октябрь-ноябрь</a:t>
            </a:r>
            <a:r>
              <a:rPr lang="ru-RU" sz="1100" dirty="0" smtClean="0"/>
              <a:t>)</a:t>
            </a:r>
            <a:endParaRPr lang="ru-RU" sz="1100" dirty="0"/>
          </a:p>
        </c:rich>
      </c:tx>
      <c:layout>
        <c:manualLayout>
          <c:xMode val="edge"/>
          <c:yMode val="edge"/>
          <c:x val="0.15073574069836751"/>
          <c:y val="3.004665512118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ошибок при заполнении документов (до реадизации проекта)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Корректное заполнение</c:v>
                </c:pt>
                <c:pt idx="1">
                  <c:v>Допущено ошибок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92D05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Формат представления</a:t>
            </a:r>
            <a:r>
              <a:rPr lang="ru-RU" baseline="0" dirty="0" smtClean="0"/>
              <a:t> документов заявителями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бумаге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январь-сентябрь</c:v>
                </c:pt>
                <c:pt idx="1">
                  <c:v>октябрь-ноябрь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</c:v>
                </c:pt>
                <c:pt idx="1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Через ЕПГУ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январь-сентябрь</c:v>
                </c:pt>
                <c:pt idx="1">
                  <c:v>октябрь-ноябрь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732632"/>
        <c:axId val="473733024"/>
      </c:barChart>
      <c:catAx>
        <c:axId val="47373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733024"/>
        <c:crosses val="autoZero"/>
        <c:auto val="1"/>
        <c:lblAlgn val="ctr"/>
        <c:lblOffset val="100"/>
        <c:noMultiLvlLbl val="0"/>
      </c:catAx>
      <c:valAx>
        <c:axId val="47373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732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5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#1" loCatId="pyramid" qsTypeId="urn:microsoft.com/office/officeart/2005/8/quickstyle/3d4" qsCatId="3D" csTypeId="urn:microsoft.com/office/officeart/2005/8/colors/accent1_2" csCatId="accent1" phldr="1"/>
      <dgm:spPr bwMode="auto"/>
    </dgm:pt>
    <dgm:pt modelId="{3FF748B2-CC95-451B-8143-C5A03F1EB111}">
      <dgm:prSet phldrT="[Text]"/>
      <dgm:spPr bwMode="auto"/>
      <dgm:t>
        <a:bodyPr/>
        <a:lstStyle/>
        <a:p>
          <a:pPr>
            <a:defRPr/>
          </a:pPr>
          <a:r>
            <a:rPr lang="ru-RU" dirty="0"/>
            <a:t>Федеральный уровень</a:t>
          </a:r>
          <a:endParaRPr dirty="0"/>
        </a:p>
      </dgm:t>
    </dgm:pt>
    <dgm:pt modelId="{F99DA536-E43B-4950-BA30-8CA9E427BA97}" type="parTrans" cxnId="{37DEBAA8-1957-44E0-95DB-E2FC8D8919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74D32EE-29CD-44A6-957C-0715A8F487A7}" type="sibTrans" cxnId="{37DEBAA8-1957-44E0-95DB-E2FC8D8919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26F7618-C915-462A-BFAF-8F1E5C379A4B}">
      <dgm:prSet phldrT="[Text]"/>
      <dgm:spPr bwMode="auto"/>
      <dgm:t>
        <a:bodyPr/>
        <a:lstStyle/>
        <a:p>
          <a:pPr>
            <a:defRPr/>
          </a:pPr>
          <a:r>
            <a:rPr lang="ru-RU"/>
            <a:t>Региональный уровень</a:t>
          </a:r>
          <a:endParaRPr/>
        </a:p>
      </dgm:t>
    </dgm:pt>
    <dgm:pt modelId="{F07A516F-C219-4A59-AB1C-9F9EC1B18B82}" type="parTrans" cxnId="{EBA86250-F7EF-4722-8D65-42F973FA4D1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A4D4BC3-FDE5-47A6-9F56-565CC7A1FFA0}" type="sibTrans" cxnId="{EBA86250-F7EF-4722-8D65-42F973FA4D1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CD4CE0A-9387-4751-B631-756FA8B3A1B1}">
      <dgm:prSet phldrT="[Text]"/>
      <dgm:spPr bwMode="auto"/>
      <dgm:t>
        <a:bodyPr/>
        <a:lstStyle/>
        <a:p>
          <a:r>
            <a:rPr lang="ru-RU" dirty="0"/>
            <a:t>Уровень организации</a:t>
          </a:r>
          <a:endParaRPr dirty="0"/>
        </a:p>
      </dgm:t>
    </dgm:pt>
    <dgm:pt modelId="{247F04F3-E4F3-4501-96E7-052FDA5D92EF}" type="parTrans" cxnId="{ED36D28C-0583-4DAF-A348-580FDDADAE8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DA91440-B118-49C5-B7A4-0D2DB838972C}" type="sibTrans" cxnId="{ED36D28C-0583-4DAF-A348-580FDDADAE8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 val="exact"/>
        </dgm:presLayoutVars>
      </dgm:prSet>
      <dgm:spPr bwMode="auto"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1037" custLinFactNeighborY="-309"/>
      <dgm:spPr bwMode="auto"/>
    </dgm:pt>
    <dgm:pt modelId="{9EAEA455-5A6E-410E-B4B7-AC856197C3E4}" type="pres">
      <dgm:prSet presAssocID="{F2516AA0-42D0-4E9A-904E-E056068D8ADE}" presName="theList" presStyleCnt="0"/>
      <dgm:spPr bwMode="auto"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52564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 bwMode="auto"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 bwMode="auto"/>
    </dgm:pt>
    <dgm:pt modelId="{F9F5084D-E7E2-4934-B9CC-4E50C1F41F90}" type="pres">
      <dgm:prSet presAssocID="{CCD4CE0A-9387-4751-B631-756FA8B3A1B1}" presName="aNode" presStyleLbl="fgAcc1" presStyleIdx="2" presStyleCnt="3" custLinFactNeighborX="35558" custLinFactNeighborY="-85283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 bwMode="auto"/>
    </dgm:pt>
  </dgm:ptLst>
  <dgm:cxnLst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EFD7AB33-D757-4CAA-8664-31C1C70B4255}" type="presOf" srcId="{3FF748B2-CC95-451B-8143-C5A03F1EB111}" destId="{500CF7D1-1636-4DEB-8CDC-2F7C02C42901}" srcOrd="0" destOrd="0" presId="urn:microsoft.com/office/officeart/2005/8/layout/pyramid2#1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DECE04FB-B69A-400B-8240-6D3E8E4B3DEB}" type="presOf" srcId="{F2516AA0-42D0-4E9A-904E-E056068D8ADE}" destId="{4E388B56-311A-46E5-9570-0E5542DBCD84}" srcOrd="0" destOrd="0" presId="urn:microsoft.com/office/officeart/2005/8/layout/pyramid2#1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D601EFBD-33F1-4C47-9149-2342DE5FE77E}" type="presOf" srcId="{B26F7618-C915-462A-BFAF-8F1E5C379A4B}" destId="{8AB727E3-2AAC-4333-BE67-DDCC2DBAF903}" srcOrd="0" destOrd="0" presId="urn:microsoft.com/office/officeart/2005/8/layout/pyramid2#1"/>
    <dgm:cxn modelId="{BAC2D72B-9236-4C55-AE1D-33B856F75230}" type="presOf" srcId="{CCD4CE0A-9387-4751-B631-756FA8B3A1B1}" destId="{F9F5084D-E7E2-4934-B9CC-4E50C1F41F90}" srcOrd="0" destOrd="0" presId="urn:microsoft.com/office/officeart/2005/8/layout/pyramid2#1"/>
    <dgm:cxn modelId="{85D7DDC5-D1BB-4024-A075-826685CC510D}" type="presParOf" srcId="{4E388B56-311A-46E5-9570-0E5542DBCD84}" destId="{B5D2158A-EB40-4D24-8CC8-B2BFED5A76F0}" srcOrd="0" destOrd="0" presId="urn:microsoft.com/office/officeart/2005/8/layout/pyramid2#1"/>
    <dgm:cxn modelId="{1AEB3816-C806-48D5-9B6C-69F3DEDFE15F}" type="presParOf" srcId="{4E388B56-311A-46E5-9570-0E5542DBCD84}" destId="{9EAEA455-5A6E-410E-B4B7-AC856197C3E4}" srcOrd="1" destOrd="0" presId="urn:microsoft.com/office/officeart/2005/8/layout/pyramid2#1"/>
    <dgm:cxn modelId="{8828A5A9-2136-4CC2-952A-5F756402CAB2}" type="presParOf" srcId="{9EAEA455-5A6E-410E-B4B7-AC856197C3E4}" destId="{500CF7D1-1636-4DEB-8CDC-2F7C02C42901}" srcOrd="0" destOrd="0" presId="urn:microsoft.com/office/officeart/2005/8/layout/pyramid2#1"/>
    <dgm:cxn modelId="{D327479D-CD0D-441B-BB4B-B6013E7EFEC6}" type="presParOf" srcId="{9EAEA455-5A6E-410E-B4B7-AC856197C3E4}" destId="{A32BACF9-1EBF-4380-93A2-375886B886CF}" srcOrd="1" destOrd="0" presId="urn:microsoft.com/office/officeart/2005/8/layout/pyramid2#1"/>
    <dgm:cxn modelId="{72ADEDA5-5C9B-46CA-8CBF-32C3FCD0B88D}" type="presParOf" srcId="{9EAEA455-5A6E-410E-B4B7-AC856197C3E4}" destId="{8AB727E3-2AAC-4333-BE67-DDCC2DBAF903}" srcOrd="2" destOrd="0" presId="urn:microsoft.com/office/officeart/2005/8/layout/pyramid2#1"/>
    <dgm:cxn modelId="{E5047B8C-B39D-4A02-9937-AD18D790BC32}" type="presParOf" srcId="{9EAEA455-5A6E-410E-B4B7-AC856197C3E4}" destId="{29539D37-E751-4F81-B040-B9AF8800B9C2}" srcOrd="3" destOrd="0" presId="urn:microsoft.com/office/officeart/2005/8/layout/pyramid2#1"/>
    <dgm:cxn modelId="{5DB017E1-4926-4348-A7EB-6693F7CE4427}" type="presParOf" srcId="{9EAEA455-5A6E-410E-B4B7-AC856197C3E4}" destId="{F9F5084D-E7E2-4934-B9CC-4E50C1F41F90}" srcOrd="4" destOrd="0" presId="urn:microsoft.com/office/officeart/2005/8/layout/pyramid2#1"/>
    <dgm:cxn modelId="{D189C39D-ED3C-4FC5-9D6F-ACD1CD3951BE}" type="presParOf" srcId="{9EAEA455-5A6E-410E-B4B7-AC856197C3E4}" destId="{F6B3FF7C-F002-44B1-841D-E05154B2885F}" srcOrd="5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 val="exact"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8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825" y="2"/>
            <a:ext cx="43028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80286-B152-4FDE-9C38-92C9CFB899ED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3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47" y="3271840"/>
            <a:ext cx="794353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363"/>
            <a:ext cx="43028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825" y="6456363"/>
            <a:ext cx="43028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0F973-E8CA-46AE-8369-7BACFABB2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2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F973-E8CA-46AE-8369-7BACFABB2C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63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F973-E8CA-46AE-8369-7BACFABB2C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0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F973-E8CA-46AE-8369-7BACFABB2C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486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F973-E8CA-46AE-8369-7BACFABB2CB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35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A8FD1-6D3E-4C54-9236-518F16B3929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45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F973-E8CA-46AE-8369-7BACFABB2CB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10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Государственная Инспекция Забайкальского края</a:t>
            </a:r>
            <a:endParaRPr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539747" y="3538246"/>
            <a:ext cx="5711825" cy="2846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совещание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 bwMode="auto">
          <a:xfrm>
            <a:off x="539746" y="3831165"/>
            <a:ext cx="5711825" cy="218486"/>
          </a:xfrm>
          <a:prstGeom prst="rect">
            <a:avLst/>
          </a:prstGeo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Дашибалов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Баясхалан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Александрович</a:t>
            </a:r>
          </a:p>
        </p:txBody>
      </p:sp>
      <p:pic>
        <p:nvPicPr>
          <p:cNvPr id="1582544431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47019" y="429031"/>
            <a:ext cx="941375" cy="1119452"/>
          </a:xfrm>
          <a:prstGeom prst="rect">
            <a:avLst/>
          </a:prstGeom>
        </p:spPr>
      </p:pic>
      <p:sp>
        <p:nvSpPr>
          <p:cNvPr id="8" name="Текст 2"/>
          <p:cNvSpPr>
            <a:spLocks noGrp="1"/>
          </p:cNvSpPr>
          <p:nvPr/>
        </p:nvSpPr>
        <p:spPr>
          <a:xfrm>
            <a:off x="539746" y="4049651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инспекции Забайкальского края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395536" y="309874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098050"/>
              </p:ext>
            </p:extLst>
          </p:nvPr>
        </p:nvGraphicFramePr>
        <p:xfrm>
          <a:off x="-529749" y="858578"/>
          <a:ext cx="7503369" cy="408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2339752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1776178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01754235" name="Рисунок 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91782" y="324714"/>
            <a:ext cx="319072" cy="37943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 bwMode="auto">
          <a:xfrm>
            <a:off x="2555777" y="3654252"/>
            <a:ext cx="569802" cy="436539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2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8" name="Пятно 1 17"/>
          <p:cNvSpPr/>
          <p:nvPr/>
        </p:nvSpPr>
        <p:spPr bwMode="auto">
          <a:xfrm>
            <a:off x="1691680" y="3654252"/>
            <a:ext cx="597637" cy="436540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1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9" name="Пятно 1 18"/>
          <p:cNvSpPr/>
          <p:nvPr/>
        </p:nvSpPr>
        <p:spPr bwMode="auto">
          <a:xfrm>
            <a:off x="3341417" y="3654252"/>
            <a:ext cx="594520" cy="434345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3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20" name="Пятно 1 19"/>
          <p:cNvSpPr/>
          <p:nvPr/>
        </p:nvSpPr>
        <p:spPr bwMode="auto">
          <a:xfrm>
            <a:off x="1187624" y="4197960"/>
            <a:ext cx="613763" cy="455099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4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21" name="Пятно 1 20"/>
          <p:cNvSpPr/>
          <p:nvPr/>
        </p:nvSpPr>
        <p:spPr bwMode="auto">
          <a:xfrm>
            <a:off x="2176985" y="4197959"/>
            <a:ext cx="649852" cy="455100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6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22" name="Пятно 1 21"/>
          <p:cNvSpPr/>
          <p:nvPr/>
        </p:nvSpPr>
        <p:spPr bwMode="auto">
          <a:xfrm>
            <a:off x="2987825" y="4195766"/>
            <a:ext cx="579296" cy="446684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7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23" name="Пятно 1 22"/>
          <p:cNvSpPr/>
          <p:nvPr/>
        </p:nvSpPr>
        <p:spPr bwMode="auto">
          <a:xfrm>
            <a:off x="3726337" y="4233642"/>
            <a:ext cx="648072" cy="459488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8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5" name="Пятно 1 14"/>
          <p:cNvSpPr/>
          <p:nvPr/>
        </p:nvSpPr>
        <p:spPr bwMode="auto">
          <a:xfrm>
            <a:off x="2826836" y="1752206"/>
            <a:ext cx="593035" cy="497651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5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353313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цель проекта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206759"/>
              </p:ext>
            </p:extLst>
          </p:nvPr>
        </p:nvGraphicFramePr>
        <p:xfrm>
          <a:off x="683568" y="989955"/>
          <a:ext cx="7992888" cy="3782797"/>
        </p:xfrm>
        <a:graphic>
          <a:graphicData uri="http://schemas.openxmlformats.org/drawingml/2006/table">
            <a:tbl>
              <a:tblPr firstRow="1" bandRow="1">
                <a:tableStyleId>{D351654A-1C11-FF17-E579-7B5ADC0B8175}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57870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Проблема</a:t>
                      </a:r>
                      <a:endParaRPr lang="ru-RU" sz="11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Коренная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причина</a:t>
                      </a:r>
                      <a:endParaRPr lang="ru-RU" sz="10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</a:t>
                      </a:r>
                      <a:endParaRPr lang="ru-RU" sz="10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Вклад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цель</a:t>
                      </a:r>
                      <a:endParaRPr lang="ru-RU" sz="10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/>
                    </a:p>
                  </a:txBody>
                  <a:tcPr anchor="ctr"/>
                </a:tc>
              </a:tr>
              <a:tr h="128969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Некорректное заполнение извещения о начале строительства и несвоевременное предоставление документов в Государственную инспекцию Забайкальского края</a:t>
                      </a:r>
                      <a:endParaRPr lang="ru-RU" sz="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Отсутствие единого требования по представлению и заполнению документов</a:t>
                      </a: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начальником отдела предварительных консультации с заявителями 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Уменьшение количества ошибок</a:t>
                      </a:r>
                      <a:endParaRPr lang="ru-RU" sz="800" b="1" baseline="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750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постоянной проверки накопителя отдела,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несвоевременный ввод резолюции, поручения начальника отдела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длительный срок подписания документов в связи с занятостью руководителя, отсутствие руководителя на месте</a:t>
                      </a: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 на бумажном носителе</a:t>
                      </a: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накопителя начальником отдела не менее 2 раз в день. Для своевременного распределения объектов между сотрудниками отделами</a:t>
                      </a: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ВПП</a:t>
                      </a: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7600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Перебои в работе ГИС ТОР КНД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Недоработка программного обеспечения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начальником отдела еженедельных обучающих мероприятий (</a:t>
                      </a:r>
                      <a:r>
                        <a:rPr lang="ru-RU" sz="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workshop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с сотрудниками отдела 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ВПП, уменьшение ошибок</a:t>
                      </a: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88224" y="353313"/>
            <a:ext cx="319072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25859"/>
            <a:ext cx="489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плану действий</a:t>
            </a:r>
          </a:p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хотим повлиять на выявленные при картировании текущего </a:t>
            </a: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</a:p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текущего проекта? </a:t>
            </a:r>
            <a:endParaRPr lang="ru-RU" sz="1000" b="1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09905"/>
              </p:ext>
            </p:extLst>
          </p:nvPr>
        </p:nvGraphicFramePr>
        <p:xfrm>
          <a:off x="179512" y="768016"/>
          <a:ext cx="8784976" cy="434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21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921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3814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Решить полностью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Решить частично 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планируется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Другое</a:t>
                      </a:r>
                    </a:p>
                  </a:txBody>
                  <a:tcPr marT="34322" marB="3432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86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Некорректное заполнение извещения о начале строительства</a:t>
                      </a: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Решение: проведение сотрудниками отдела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предварительных консультации с заявителями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Несвоевременный ввод резолюции, поручения начальника отдела</a:t>
                      </a: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Несвоевременное предоставление документов в Государственную инспекцию Забайкальского края</a:t>
                      </a: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Решение: проведение сотрудниками отдела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предварительных консультации с заявителями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Необходимость постоянной проверки накопителя отдела, в связи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чем – потеря времени</a:t>
                      </a:r>
                    </a:p>
                  </a:txBody>
                  <a:tcPr marT="34322" marB="34322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Перебои в работе ГИС ТОР КНД</a:t>
                      </a: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Длительность проверки документов</a:t>
                      </a: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Ошибки при подготовке документов</a:t>
                      </a: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Решение: проведение сотрудниками отдела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предварительных консультации с заявителями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13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Длительный срок подписания документов в связи с занятостью руководителя, отсутствие руководителя на месте</a:t>
                      </a: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11" y="2288867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50" y="1383417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11" y="1833089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90155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89" y="3243633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10" y="3604530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10" y="4030607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10" y="4609016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88224" y="353313"/>
            <a:ext cx="319072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8717938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8224" y="350070"/>
            <a:ext cx="319072" cy="379431"/>
          </a:xfrm>
          <a:prstGeom prst="rect">
            <a:avLst/>
          </a:prstGeom>
        </p:spPr>
      </p:pic>
      <p:sp>
        <p:nvSpPr>
          <p:cNvPr id="63" name="Заголовок 2"/>
          <p:cNvSpPr txBox="1">
            <a:spLocks/>
          </p:cNvSpPr>
          <p:nvPr/>
        </p:nvSpPr>
        <p:spPr bwMode="auto">
          <a:xfrm>
            <a:off x="467544" y="218598"/>
            <a:ext cx="4176464" cy="180258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1276"/>
          <a:stretch/>
        </p:blipFill>
        <p:spPr>
          <a:xfrm>
            <a:off x="323528" y="485899"/>
            <a:ext cx="7888156" cy="466236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479" y="1061963"/>
            <a:ext cx="13525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301556" y="373945"/>
            <a:ext cx="6750997" cy="760025"/>
          </a:xfrm>
        </p:spPr>
        <p:txBody>
          <a:bodyPr/>
          <a:lstStyle/>
          <a:p>
            <a:pPr lvl="0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реализации проекта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регистрации документов в рамках осуществления государственного строительного надзора для формирования реестра объектов капитального строительства находящихся в надзоре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70439783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88224" y="353313"/>
            <a:ext cx="319072" cy="37943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809563"/>
              </p:ext>
            </p:extLst>
          </p:nvPr>
        </p:nvGraphicFramePr>
        <p:xfrm>
          <a:off x="301556" y="1854051"/>
          <a:ext cx="8093725" cy="208823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49158"/>
                <a:gridCol w="3273493"/>
                <a:gridCol w="1497791"/>
                <a:gridCol w="1137755"/>
                <a:gridCol w="710825"/>
                <a:gridCol w="1124703"/>
              </a:tblGrid>
              <a:tr h="21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5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сотрудниками отдела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предварительных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 с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заявителями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ВПП, повышение качества заполнения извещении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 В.В.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14.08.2024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5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документов с бумажного носителя в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электронный формат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ВПП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 В.В.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27.09.2024 – 21.10.2024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5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еженедельных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 мероприятий (</a:t>
                      </a: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workshop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с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сотрудниками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ВПП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 В.В.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04.10.2024 – 21.10.2024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214091"/>
            <a:ext cx="6561138" cy="3302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2871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Сотрудниками отдела проводятся предварительные консультации </a:t>
            </a:r>
            <a:br>
              <a:rPr lang="ru-RU" sz="1400" b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 заявителями.</a:t>
            </a:r>
            <a:endParaRPr lang="ru-RU" sz="1400" b="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572000" y="2013603"/>
            <a:ext cx="4104456" cy="37017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Сократилось количество ошибок (с 60 до 10%) при подаче документов, что существенно экономит время.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1" r="12234" b="8421"/>
          <a:stretch/>
        </p:blipFill>
        <p:spPr>
          <a:xfrm rot="21166520">
            <a:off x="411114" y="1297381"/>
            <a:ext cx="3919764" cy="2785500"/>
          </a:xfrm>
        </p:spPr>
      </p:pic>
    </p:spTree>
    <p:extLst>
      <p:ext uri="{BB962C8B-B14F-4D97-AF65-F5344CB8AC3E}">
        <p14:creationId xmlns:p14="http://schemas.microsoft.com/office/powerpoint/2010/main" val="208849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419872" y="845939"/>
            <a:ext cx="2088034" cy="1018735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Для реализации процесса подачи заявлений и извещений через ЕПГУ направлено официальное информационное письмо потенциальным заявителям.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539750" y="431799"/>
            <a:ext cx="6561138" cy="330200"/>
          </a:xfrm>
        </p:spPr>
        <p:txBody>
          <a:bodyPr/>
          <a:lstStyle/>
          <a:p>
            <a:r>
              <a:rPr lang="ru-RU" sz="1400" b="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Произведен переход на электронный формат предоставления услуги.</a:t>
            </a:r>
            <a:endParaRPr lang="ru-RU" sz="1400" b="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/>
          <a:stretch/>
        </p:blipFill>
        <p:spPr>
          <a:xfrm rot="21419563">
            <a:off x="467544" y="761999"/>
            <a:ext cx="2777351" cy="4158308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01" y="1998067"/>
            <a:ext cx="5667602" cy="2786571"/>
          </a:xfrm>
          <a:prstGeom prst="rect">
            <a:avLst/>
          </a:prstGeom>
        </p:spPr>
      </p:pic>
      <p:sp>
        <p:nvSpPr>
          <p:cNvPr id="13" name="Текст 3"/>
          <p:cNvSpPr>
            <a:spLocks noGrp="1"/>
          </p:cNvSpPr>
          <p:nvPr>
            <p:ph type="body" sz="quarter" idx="10"/>
          </p:nvPr>
        </p:nvSpPr>
        <p:spPr>
          <a:xfrm>
            <a:off x="6852954" y="1176045"/>
            <a:ext cx="2088034" cy="69600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Это позволило перевести до 80 % поданных извещений и документов в электронный формат.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2487097">
            <a:off x="5724128" y="1176045"/>
            <a:ext cx="1008112" cy="60599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79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17947"/>
            <a:ext cx="2889089" cy="38521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60" y="887892"/>
            <a:ext cx="2911631" cy="38821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54861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  <a:ea typeface="Arial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6096" y="51856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  <a:ea typeface="Arial"/>
                <a:cs typeface="Times New Roman" panose="02020603050405020304" pitchFamily="18" charset="0"/>
              </a:rPr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370372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539750" y="431799"/>
            <a:ext cx="6561138" cy="330200"/>
          </a:xfrm>
        </p:spPr>
        <p:txBody>
          <a:bodyPr/>
          <a:lstStyle/>
          <a:p>
            <a:r>
              <a:rPr lang="ru-RU" sz="1400" b="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Проводятся еженедельные обучающие мероприятия с сотрудниками отдела.</a:t>
            </a:r>
            <a:endParaRPr lang="ru-RU" sz="1400" b="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40679"/>
            <a:ext cx="4320480" cy="3240360"/>
          </a:xfrm>
          <a:prstGeom prst="rect">
            <a:avLst/>
          </a:prstGeom>
        </p:spPr>
      </p:pic>
      <p:sp>
        <p:nvSpPr>
          <p:cNvPr id="8" name="Текст 3"/>
          <p:cNvSpPr>
            <a:spLocks noGrp="1"/>
          </p:cNvSpPr>
          <p:nvPr>
            <p:ph type="body" sz="quarter" idx="10"/>
          </p:nvPr>
        </p:nvSpPr>
        <p:spPr>
          <a:xfrm>
            <a:off x="5652120" y="1998067"/>
            <a:ext cx="2736106" cy="115212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Как результат, удалось существенно сократить количество ошибок, допускаемых при подготовке документов, и, следовательно, срок рассмотрения и проверки представляемых заявителями документов (с 10 до 8 рабочих </a:t>
            </a:r>
            <a:r>
              <a:rPr lang="ru-RU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дн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.).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8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1926059"/>
            <a:ext cx="7344816" cy="2257673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регистрации документов в рамках осуществления государственного строительного надзора для формирования реестра объектов капитального строительства находящихся в надзоре»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15816" y="341883"/>
            <a:ext cx="3002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устойчивости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0"/>
          </p:nvPr>
        </p:nvSpPr>
        <p:spPr>
          <a:xfrm>
            <a:off x="5652120" y="2070075"/>
            <a:ext cx="2736106" cy="1440160"/>
          </a:xfr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8 рабочих </a:t>
            </a:r>
            <a:r>
              <a:rPr lang="ru-RU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дн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= 11 520 мин.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Также сохраняется тенденция на прибавление к сроку осуществления процесса 1-2 рабочих </a:t>
            </a:r>
            <a:r>
              <a:rPr lang="ru-RU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дн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(в основном, технические причины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перебои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работе ГИС ТОР КНД).</a:t>
            </a:r>
            <a:endParaRPr lang="ru-RU" dirty="0" smtClean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 рабочих дня = 2 880 мин.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r="1"/>
          <a:stretch/>
        </p:blipFill>
        <p:spPr>
          <a:xfrm>
            <a:off x="827584" y="845939"/>
            <a:ext cx="4583801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3259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2941836"/>
              </p:ext>
            </p:extLst>
          </p:nvPr>
        </p:nvGraphicFramePr>
        <p:xfrm>
          <a:off x="107504" y="845939"/>
          <a:ext cx="23762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79321960"/>
              </p:ext>
            </p:extLst>
          </p:nvPr>
        </p:nvGraphicFramePr>
        <p:xfrm>
          <a:off x="2521657" y="1494011"/>
          <a:ext cx="23762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Текст 3"/>
          <p:cNvSpPr>
            <a:spLocks noGrp="1"/>
          </p:cNvSpPr>
          <p:nvPr>
            <p:ph type="body" sz="quarter" idx="10"/>
          </p:nvPr>
        </p:nvSpPr>
        <p:spPr>
          <a:xfrm>
            <a:off x="107504" y="269875"/>
            <a:ext cx="5112568" cy="576064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При реализации мероприятия по проведению предварительных консультаций с заявителями и переходу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 электронный формат предоставления услуги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67021486"/>
              </p:ext>
            </p:extLst>
          </p:nvPr>
        </p:nvGraphicFramePr>
        <p:xfrm>
          <a:off x="5004048" y="845939"/>
          <a:ext cx="379174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0699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9832" y="413891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показателей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/>
          </p:nvPr>
        </p:nvSpPr>
        <p:spPr>
          <a:xfrm>
            <a:off x="251520" y="4302323"/>
            <a:ext cx="3384376" cy="216024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Выполнение плана мероприятий: 100 %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304645"/>
              </p:ext>
            </p:extLst>
          </p:nvPr>
        </p:nvGraphicFramePr>
        <p:xfrm>
          <a:off x="251520" y="989955"/>
          <a:ext cx="8403135" cy="21552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72408">
                  <a:extLst>
                    <a:ext uri="{9D8B030D-6E8A-4147-A177-3AD203B41FA5}">
                      <a16:colId xmlns="" xmlns:a16="http://schemas.microsoft.com/office/drawing/2014/main" val="3483521618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494378248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3156165601"/>
                    </a:ext>
                  </a:extLst>
                </a:gridCol>
                <a:gridCol w="1058208">
                  <a:extLst>
                    <a:ext uri="{9D8B030D-6E8A-4147-A177-3AD203B41FA5}">
                      <a16:colId xmlns="" xmlns:a16="http://schemas.microsoft.com/office/drawing/2014/main" val="3549743522"/>
                    </a:ext>
                  </a:extLst>
                </a:gridCol>
                <a:gridCol w="1368263">
                  <a:extLst>
                    <a:ext uri="{9D8B030D-6E8A-4147-A177-3AD203B41FA5}">
                      <a16:colId xmlns="" xmlns:a16="http://schemas.microsoft.com/office/drawing/2014/main" val="1737774298"/>
                    </a:ext>
                  </a:extLst>
                </a:gridCol>
              </a:tblGrid>
              <a:tr h="33451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Текущий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Целевой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Фактический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Эффективность, 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6226847"/>
                  </a:ext>
                </a:extLst>
              </a:tr>
              <a:tr h="556926">
                <a:tc>
                  <a:txBody>
                    <a:bodyPr/>
                    <a:lstStyle/>
                    <a:p>
                      <a:pPr marL="0" algn="ctr" defTabSz="914400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Затраченное время на процесс регистрации документов в рамках осуществления государственного строительного надзора для формирования реестра объектов капитального строительства находящихся в надзоре (минуты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20 160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15 840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14 400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116,67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67262405"/>
                  </a:ext>
                </a:extLst>
              </a:tr>
              <a:tr h="393562">
                <a:tc>
                  <a:txBody>
                    <a:bodyPr/>
                    <a:lstStyle/>
                    <a:p>
                      <a:pPr marL="0" algn="ctr" defTabSz="914400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срока рассмотрения и проверки представленных документов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7-8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3562">
                <a:tc>
                  <a:txBody>
                    <a:bodyPr/>
                    <a:lstStyle/>
                    <a:p>
                      <a:pPr marL="0" algn="ctr" defTabSz="914400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доли документов, поданных в электронном формате с помощью ЕПГУ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3562">
                <a:tc>
                  <a:txBody>
                    <a:bodyPr/>
                    <a:lstStyle/>
                    <a:p>
                      <a:pPr marL="0" algn="ctr" defTabSz="914400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Уменьшение доли ошибок при заполнении документов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Текст 3"/>
          <p:cNvSpPr>
            <a:spLocks noGrp="1"/>
          </p:cNvSpPr>
          <p:nvPr>
            <p:ph type="body" sz="quarter" idx="10"/>
          </p:nvPr>
        </p:nvSpPr>
        <p:spPr>
          <a:xfrm>
            <a:off x="5148064" y="4302323"/>
            <a:ext cx="3384376" cy="216024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Эффективность по проекту: </a:t>
            </a:r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110,42 </a:t>
            </a:r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85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1205979"/>
            <a:ext cx="6912570" cy="64807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538648"/>
              </p:ext>
            </p:extLst>
          </p:nvPr>
        </p:nvGraphicFramePr>
        <p:xfrm>
          <a:off x="539750" y="2358107"/>
          <a:ext cx="6696546" cy="1341120"/>
        </p:xfrm>
        <a:graphic>
          <a:graphicData uri="http://schemas.openxmlformats.org/drawingml/2006/table">
            <a:tbl>
              <a:tblPr firstRow="1" bandRow="1">
                <a:tableStyleId>{D351654A-1C11-FF17-E579-7B5ADC0B8175}</a:tableStyleId>
              </a:tblPr>
              <a:tblGrid>
                <a:gridCol w="66965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u="none" strike="sngStrike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000" u="none" strike="sng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начальника Инспекции Голубенко И.Г.</a:t>
                      </a:r>
                    </a:p>
                    <a:p>
                      <a:r>
                        <a:rPr lang="ru-RU" sz="1200" u="none" strike="sng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u="none" strike="sng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начальника отдела по строительному надзору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Лацинник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</a:t>
                      </a:r>
                    </a:p>
                    <a:p>
                      <a:r>
                        <a:rPr lang="ru-RU" sz="1200" u="none" strike="sng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u="none" strike="sng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государственный инспектор отдела по строительному надзору Смирнов В.В., </a:t>
                      </a:r>
                    </a:p>
                    <a:p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государственный инспектор отдела по строительному надзору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Суперека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О.Г.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8224" y="353313"/>
            <a:ext cx="319072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283708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Организационно-распорядительные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31025440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88224" y="341883"/>
            <a:ext cx="319072" cy="379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989955"/>
            <a:ext cx="2304058" cy="32606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1061963"/>
            <a:ext cx="2283662" cy="32606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8" t="14411" r="7673"/>
          <a:stretch/>
        </p:blipFill>
        <p:spPr>
          <a:xfrm>
            <a:off x="6084168" y="1061963"/>
            <a:ext cx="2664296" cy="1736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283708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3102544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8224" y="350689"/>
            <a:ext cx="319072" cy="3794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1133971"/>
            <a:ext cx="72918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Владелец процесса: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Инспекции Голубенко И.Г.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отдела по строительному надзору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Лацинник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инспектор отдела по строительному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 Смирнов В.В.,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инспектор отдела по строительному надзору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52560" y="1225763"/>
            <a:ext cx="288032" cy="14401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546056" y="1857608"/>
            <a:ext cx="288032" cy="14401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39552" y="2505016"/>
            <a:ext cx="288032" cy="14401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398644" y="170535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проекта: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31025440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14467" y="335635"/>
            <a:ext cx="319072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2" y="668642"/>
            <a:ext cx="6545820" cy="404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67544" y="274583"/>
            <a:ext cx="4176464" cy="180258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8717938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16216" y="351774"/>
            <a:ext cx="319072" cy="379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30576"/>
            <a:ext cx="7652010" cy="460176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150" y="1205979"/>
            <a:ext cx="2190750" cy="44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329229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выявленных проблем: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3102544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8224" y="353413"/>
            <a:ext cx="319072" cy="3794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1048207"/>
            <a:ext cx="7200800" cy="333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Некорректное заполнение извещения о начале строительства.</a:t>
            </a:r>
          </a:p>
          <a:p>
            <a:endParaRPr lang="ru-RU" sz="105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Несвоевременный </a:t>
            </a:r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ввод резолюции, поручения начальника отдела.</a:t>
            </a:r>
          </a:p>
          <a:p>
            <a:endParaRPr lang="ru-RU" sz="105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Несвоевременное </a:t>
            </a:r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предоставление документов в Государственную инспекцию </a:t>
            </a:r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Забайкальского </a:t>
            </a:r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края.</a:t>
            </a:r>
          </a:p>
          <a:p>
            <a:endParaRPr lang="ru-RU" sz="5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постоянной проверки накопителя отдела, в связи </a:t>
            </a:r>
            <a:b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с чем – потеря </a:t>
            </a:r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времени.</a:t>
            </a:r>
          </a:p>
          <a:p>
            <a:endParaRPr lang="ru-RU" sz="5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Перебои </a:t>
            </a:r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в работе ГИС ТОР КНД.</a:t>
            </a:r>
          </a:p>
          <a:p>
            <a:endParaRPr lang="ru-RU" sz="105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Длительность </a:t>
            </a:r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проверки документов.</a:t>
            </a:r>
          </a:p>
          <a:p>
            <a:endParaRPr lang="ru-RU" sz="105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Ошибки </a:t>
            </a:r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при подготовке документов.</a:t>
            </a:r>
          </a:p>
          <a:p>
            <a:endParaRPr lang="ru-RU" sz="5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Длительный </a:t>
            </a:r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срок подписания документов в связи с занятостью руководителя, отсутствие руководителя на месте</a:t>
            </a:r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ятно 1 11"/>
          <p:cNvSpPr/>
          <p:nvPr/>
        </p:nvSpPr>
        <p:spPr bwMode="auto">
          <a:xfrm>
            <a:off x="864923" y="1411395"/>
            <a:ext cx="514579" cy="355227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2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6" name="Пятно 1 15"/>
          <p:cNvSpPr/>
          <p:nvPr/>
        </p:nvSpPr>
        <p:spPr bwMode="auto">
          <a:xfrm>
            <a:off x="870214" y="1048207"/>
            <a:ext cx="514579" cy="355227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1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7" name="Пятно 1 16"/>
          <p:cNvSpPr/>
          <p:nvPr/>
        </p:nvSpPr>
        <p:spPr bwMode="auto">
          <a:xfrm>
            <a:off x="870211" y="1879894"/>
            <a:ext cx="514579" cy="355227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3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8" name="Пятно 1 17"/>
          <p:cNvSpPr/>
          <p:nvPr/>
        </p:nvSpPr>
        <p:spPr bwMode="auto">
          <a:xfrm>
            <a:off x="870212" y="2351034"/>
            <a:ext cx="514579" cy="355227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4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9" name="Пятно 1 18"/>
          <p:cNvSpPr/>
          <p:nvPr/>
        </p:nvSpPr>
        <p:spPr bwMode="auto">
          <a:xfrm>
            <a:off x="870213" y="2765235"/>
            <a:ext cx="514579" cy="355227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5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20" name="Пятно 1 19"/>
          <p:cNvSpPr/>
          <p:nvPr/>
        </p:nvSpPr>
        <p:spPr bwMode="auto">
          <a:xfrm>
            <a:off x="887784" y="3153618"/>
            <a:ext cx="514579" cy="355227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6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21" name="Пятно 1 20"/>
          <p:cNvSpPr/>
          <p:nvPr/>
        </p:nvSpPr>
        <p:spPr bwMode="auto">
          <a:xfrm>
            <a:off x="884356" y="3542001"/>
            <a:ext cx="514579" cy="355227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7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22" name="Пятно 1 21"/>
          <p:cNvSpPr/>
          <p:nvPr/>
        </p:nvSpPr>
        <p:spPr bwMode="auto">
          <a:xfrm>
            <a:off x="884356" y="3963540"/>
            <a:ext cx="514579" cy="355227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8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5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8717938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13954" y="359528"/>
            <a:ext cx="319072" cy="379431"/>
          </a:xfrm>
          <a:prstGeom prst="rect">
            <a:avLst/>
          </a:prstGeom>
        </p:spPr>
      </p:pic>
      <p:sp>
        <p:nvSpPr>
          <p:cNvPr id="41" name="Заголовок 2"/>
          <p:cNvSpPr txBox="1">
            <a:spLocks/>
          </p:cNvSpPr>
          <p:nvPr/>
        </p:nvSpPr>
        <p:spPr bwMode="auto">
          <a:xfrm>
            <a:off x="107504" y="423582"/>
            <a:ext cx="4176464" cy="180258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идеального состояния процесса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86" y="917947"/>
            <a:ext cx="4804352" cy="2178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10235"/>
            <a:ext cx="2095792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431799"/>
            <a:ext cx="6480522" cy="270124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коренных причин методом «5 Почему?»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</a:rPr>
              <a:t>Проблема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Стрелка: вниз 12"/>
          <p:cNvSpPr/>
          <p:nvPr/>
        </p:nvSpPr>
        <p:spPr bwMode="auto">
          <a:xfrm>
            <a:off x="190640" y="1124369"/>
            <a:ext cx="2099666" cy="4721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Почему?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: скругленные углы 16"/>
          <p:cNvSpPr/>
          <p:nvPr/>
        </p:nvSpPr>
        <p:spPr bwMode="auto">
          <a:xfrm>
            <a:off x="299539" y="2356012"/>
            <a:ext cx="1982761" cy="729918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/>
                <a:cs typeface="Times New Roman"/>
              </a:rPr>
              <a:t>Некорректное заполнение извещения о начале строительства и несвоевременное предоставление документов в Государственную инспекцию Забайкальского края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31"/>
          <p:cNvSpPr/>
          <p:nvPr/>
        </p:nvSpPr>
        <p:spPr bwMode="auto">
          <a:xfrm>
            <a:off x="314851" y="3388394"/>
            <a:ext cx="1912884" cy="54316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Пропускаются пункты обязательных требований</a:t>
            </a:r>
          </a:p>
        </p:txBody>
      </p:sp>
      <p:sp>
        <p:nvSpPr>
          <p:cNvPr id="11" name="Стрелка: вниз 20"/>
          <p:cNvSpPr/>
          <p:nvPr/>
        </p:nvSpPr>
        <p:spPr bwMode="auto">
          <a:xfrm>
            <a:off x="931596" y="2111472"/>
            <a:ext cx="665686" cy="2359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5" name="Прямоугольник: скругленные углы 19"/>
          <p:cNvSpPr/>
          <p:nvPr/>
        </p:nvSpPr>
        <p:spPr bwMode="auto">
          <a:xfrm>
            <a:off x="349305" y="4472668"/>
            <a:ext cx="1904904" cy="42379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Отсутствие единого требования по представлению и заполнению документов</a:t>
            </a:r>
            <a:r>
              <a:rPr lang="ru-RU" sz="9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ru-RU" sz="9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Прямоугольник: скругленные углы 39"/>
          <p:cNvSpPr/>
          <p:nvPr/>
        </p:nvSpPr>
        <p:spPr bwMode="auto">
          <a:xfrm>
            <a:off x="314851" y="1613721"/>
            <a:ext cx="1939358" cy="495898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Нарушение сроков на постановку объекта капитального строительства в надзор</a:t>
            </a:r>
          </a:p>
        </p:txBody>
      </p:sp>
      <p:sp>
        <p:nvSpPr>
          <p:cNvPr id="17" name="Прямоугольник: скругленные углы 19"/>
          <p:cNvSpPr/>
          <p:nvPr/>
        </p:nvSpPr>
        <p:spPr bwMode="auto">
          <a:xfrm>
            <a:off x="5905067" y="1586058"/>
            <a:ext cx="1990377" cy="695994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Перебои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ГИС ТОР КНД</a:t>
            </a:r>
          </a:p>
        </p:txBody>
      </p:sp>
      <p:sp>
        <p:nvSpPr>
          <p:cNvPr id="21" name="Стрелка: вниз 13"/>
          <p:cNvSpPr/>
          <p:nvPr/>
        </p:nvSpPr>
        <p:spPr bwMode="auto">
          <a:xfrm>
            <a:off x="5850422" y="1124369"/>
            <a:ext cx="2099669" cy="45239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Почему?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Прямоугольник: скругленные углы 31"/>
          <p:cNvSpPr/>
          <p:nvPr/>
        </p:nvSpPr>
        <p:spPr bwMode="auto">
          <a:xfrm>
            <a:off x="6017711" y="2762109"/>
            <a:ext cx="1932380" cy="624768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Недоработка программного обеспечения</a:t>
            </a:r>
            <a:endParaRPr lang="ru-RU" sz="1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7" name="Прямоугольник: скругленные углы 19"/>
          <p:cNvSpPr/>
          <p:nvPr/>
        </p:nvSpPr>
        <p:spPr bwMode="auto">
          <a:xfrm>
            <a:off x="2729561" y="3153781"/>
            <a:ext cx="1990377" cy="46619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Документы на бумажном носителе</a:t>
            </a:r>
            <a:endParaRPr lang="ru-RU" sz="1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9" name="Стрелка: вниз 20"/>
          <p:cNvSpPr/>
          <p:nvPr/>
        </p:nvSpPr>
        <p:spPr bwMode="auto">
          <a:xfrm>
            <a:off x="931596" y="3085930"/>
            <a:ext cx="669567" cy="30094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0" name="Стрелка: вниз 20"/>
          <p:cNvSpPr/>
          <p:nvPr/>
        </p:nvSpPr>
        <p:spPr bwMode="auto">
          <a:xfrm>
            <a:off x="917283" y="3933072"/>
            <a:ext cx="669567" cy="30094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1" name="Стрелка: вниз 20"/>
          <p:cNvSpPr/>
          <p:nvPr/>
        </p:nvSpPr>
        <p:spPr bwMode="auto">
          <a:xfrm>
            <a:off x="3389968" y="2621179"/>
            <a:ext cx="669567" cy="31035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3" name="Стрелка: вниз 20"/>
          <p:cNvSpPr/>
          <p:nvPr/>
        </p:nvSpPr>
        <p:spPr bwMode="auto">
          <a:xfrm>
            <a:off x="6588916" y="2281466"/>
            <a:ext cx="669567" cy="30094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4" name="Прямоугольник: скругленные углы 19"/>
          <p:cNvSpPr/>
          <p:nvPr/>
        </p:nvSpPr>
        <p:spPr bwMode="auto">
          <a:xfrm>
            <a:off x="2689101" y="1610520"/>
            <a:ext cx="2170931" cy="1007299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/>
                <a:cs typeface="Times New Roman"/>
              </a:rPr>
              <a:t>Необходимость постоянной проверки накопителя отдела,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/>
                <a:cs typeface="Times New Roman"/>
              </a:rPr>
              <a:t>несвоевременный ввод резолюции, поручения начальника отдела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/>
                <a:cs typeface="Times New Roman"/>
              </a:rPr>
              <a:t>и длительный срок подписания документов в связи с занятостью руководителя, отсутствие руководителя на месте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65137" y="4170320"/>
            <a:ext cx="1700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latin typeface="Times New Roman"/>
                <a:cs typeface="Times New Roman"/>
              </a:rPr>
              <a:t>Коренная причина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73427" y="2498797"/>
            <a:ext cx="1700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latin typeface="Times New Roman"/>
                <a:cs typeface="Times New Roman"/>
              </a:rPr>
              <a:t>Коренная причина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32" name="Стрелка: вниз 13"/>
          <p:cNvSpPr/>
          <p:nvPr/>
        </p:nvSpPr>
        <p:spPr bwMode="auto">
          <a:xfrm>
            <a:off x="2678275" y="1122580"/>
            <a:ext cx="2099667" cy="47394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Почему?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88224" y="353313"/>
            <a:ext cx="319072" cy="379431"/>
          </a:xfrm>
          <a:prstGeom prst="rect">
            <a:avLst/>
          </a:prstGeom>
        </p:spPr>
      </p:pic>
      <p:sp>
        <p:nvSpPr>
          <p:cNvPr id="6" name="Прямоугольник: скругленные углы 8"/>
          <p:cNvSpPr>
            <a:spLocks noGrp="1"/>
          </p:cNvSpPr>
          <p:nvPr>
            <p:ph type="body" sz="quarter" idx="10"/>
          </p:nvPr>
        </p:nvSpPr>
        <p:spPr bwMode="auto">
          <a:xfrm>
            <a:off x="413775" y="650048"/>
            <a:ext cx="7313181" cy="47432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Длительная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документов в рамках осуществления государственного строительного надзора для 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 объектов капитального строительства находящихся в надзоре</a:t>
            </a:r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74478" y="2879109"/>
            <a:ext cx="1700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latin typeface="Times New Roman"/>
                <a:cs typeface="Times New Roman"/>
              </a:rPr>
              <a:t>Коренная причина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Пошаговое_составление_отчета_на_kick_off1 (1)</Template>
  <TotalTime>18259</TotalTime>
  <Words>833</Words>
  <Application>Microsoft Office PowerPoint</Application>
  <DocSecurity>0</DocSecurity>
  <PresentationFormat>Произвольный</PresentationFormat>
  <Paragraphs>192</Paragraphs>
  <Slides>23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Georgia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Заключительный слайд</vt:lpstr>
      <vt:lpstr>Государственная Инспекция Забайкальского края</vt:lpstr>
      <vt:lpstr>«Оптимизация процесса регистрации документов в рамках осуществления государственного строительного надзора для формирования реестра объектов капитального строительства находящихся в надзоре»</vt:lpstr>
      <vt:lpstr>Организационно-распорядительные  документы</vt:lpstr>
      <vt:lpstr>Команда проекта:  </vt:lpstr>
      <vt:lpstr>Паспорт проекта:  </vt:lpstr>
      <vt:lpstr>Карта текущего состояния процесса</vt:lpstr>
      <vt:lpstr>Перечень выявленных проблем:  </vt:lpstr>
      <vt:lpstr>Презентация PowerPoint</vt:lpstr>
      <vt:lpstr>Выявление коренных причин методом «5 Почему?»  Проблема   </vt:lpstr>
      <vt:lpstr>Пирамида проблем</vt:lpstr>
      <vt:lpstr>Презентация PowerPoint</vt:lpstr>
      <vt:lpstr>Презентация PowerPoint</vt:lpstr>
      <vt:lpstr>Презентация PowerPoint</vt:lpstr>
      <vt:lpstr>План мероприятий по реализации проекта «Оптимизация процесса регистрации документов в рамках осуществления государственного строительного надзора для формирования реестра объектов капитального строительства находящихся в надзоре»</vt:lpstr>
      <vt:lpstr>Реализация проекта </vt:lpstr>
      <vt:lpstr>Сотрудниками отдела проводятся предварительные консультации  с заявителями.</vt:lpstr>
      <vt:lpstr>Произведен переход на электронный формат предоставления услуги.</vt:lpstr>
      <vt:lpstr>Презентация PowerPoint</vt:lpstr>
      <vt:lpstr>Проводятся еженедельные обучающие мероприятия с сотрудниками отдела.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служба по тарифам и ценообразованию Забайкальского края</dc:title>
  <dc:subject/>
  <dc:creator>Деревцова Ксения</dc:creator>
  <cp:keywords/>
  <dc:description/>
  <cp:lastModifiedBy>Людмила Олеговна Зеликова</cp:lastModifiedBy>
  <cp:revision>272</cp:revision>
  <cp:lastPrinted>2024-11-27T07:36:55Z</cp:lastPrinted>
  <dcterms:created xsi:type="dcterms:W3CDTF">2023-06-15T02:03:41Z</dcterms:created>
  <dcterms:modified xsi:type="dcterms:W3CDTF">2025-07-15T01:24:09Z</dcterms:modified>
  <cp:category/>
  <dc:identifier/>
  <cp:contentStatus/>
  <dc:language/>
  <cp:version/>
</cp:coreProperties>
</file>