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  <p:sldMasterId id="2147483650" r:id="rId2"/>
    <p:sldMasterId id="2147483652" r:id="rId3"/>
    <p:sldMasterId id="2147483656" r:id="rId4"/>
  </p:sldMasterIdLst>
  <p:notesMasterIdLst>
    <p:notesMasterId r:id="rId28"/>
  </p:notesMasterIdLst>
  <p:sldIdLst>
    <p:sldId id="256" r:id="rId5"/>
    <p:sldId id="257" r:id="rId6"/>
    <p:sldId id="277" r:id="rId7"/>
    <p:sldId id="259" r:id="rId8"/>
    <p:sldId id="260" r:id="rId9"/>
    <p:sldId id="261" r:id="rId10"/>
    <p:sldId id="262" r:id="rId11"/>
    <p:sldId id="263" r:id="rId12"/>
    <p:sldId id="279" r:id="rId13"/>
    <p:sldId id="278" r:id="rId14"/>
    <p:sldId id="266" r:id="rId15"/>
    <p:sldId id="280" r:id="rId16"/>
    <p:sldId id="267" r:id="rId17"/>
    <p:sldId id="268" r:id="rId18"/>
    <p:sldId id="269" r:id="rId19"/>
    <p:sldId id="270" r:id="rId20"/>
    <p:sldId id="281" r:id="rId21"/>
    <p:sldId id="271" r:id="rId22"/>
    <p:sldId id="272" r:id="rId23"/>
    <p:sldId id="282" r:id="rId24"/>
    <p:sldId id="273" r:id="rId25"/>
    <p:sldId id="275" r:id="rId26"/>
    <p:sldId id="276" r:id="rId27"/>
  </p:sldIdLst>
  <p:sldSz cx="9144000" cy="5148263"/>
  <p:notesSz cx="9926638" cy="6797675"/>
  <p:defaultTextStyle>
    <a:defPPr lvl="0">
      <a:defRPr lang="ru-RU"/>
    </a:defPPr>
    <a:lvl1pPr marL="0" lv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1" userDrawn="1">
          <p15:clr>
            <a:srgbClr val="A4A3A4"/>
          </p15:clr>
        </p15:guide>
        <p15:guide id="2" pos="27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B5AB51C-C770-EBD6-1F4F-9C9C1B9BD804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E01ED14-538B-A4C2-5848-33EDD43FD231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60" autoAdjust="0"/>
  </p:normalViewPr>
  <p:slideViewPr>
    <p:cSldViewPr showGuides="1">
      <p:cViewPr varScale="1">
        <p:scale>
          <a:sx n="130" d="100"/>
          <a:sy n="130" d="100"/>
        </p:scale>
        <p:origin x="174" y="114"/>
      </p:cViewPr>
      <p:guideLst>
        <p:guide orient="horz" pos="2231"/>
        <p:guide pos="27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1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r">
              <a:defRPr sz="1400"/>
            </a:lvl1pPr>
          </a:lstStyle>
          <a:p>
            <a:fld id="{544DCAD1-8DFA-4C20-8A76-C16EC18E70E0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6994" tIns="53497" rIns="106994" bIns="5349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2024"/>
            <a:ext cx="7941310" cy="2676728"/>
          </a:xfrm>
          <a:prstGeom prst="rect">
            <a:avLst/>
          </a:prstGeom>
        </p:spPr>
        <p:txBody>
          <a:bodyPr vert="horz" lIns="106994" tIns="53497" rIns="106994" bIns="534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010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010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r">
              <a:defRPr sz="1400"/>
            </a:lvl1pPr>
          </a:lstStyle>
          <a:p>
            <a:fld id="{52CFF6B9-DC53-45D9-B90A-1A6DE143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671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5847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21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2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98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 panose="020B0604020202020204"/>
                <a:cs typeface="Arial" panose="020B0604020202020204"/>
              </a:rPr>
              <a:t>Наименование мероприятия </a:t>
            </a:r>
            <a:r>
              <a:rPr lang="en-US">
                <a:latin typeface="Arial" panose="020B0604020202020204"/>
                <a:cs typeface="Arial" panose="020B0604020202020204"/>
              </a:rPr>
              <a:t>/</a:t>
            </a:r>
            <a:r>
              <a:rPr lang="ru-RU">
                <a:latin typeface="Arial" panose="020B0604020202020204"/>
                <a:cs typeface="Arial" panose="020B0604020202020204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 panose="020B0604020202020204"/>
                <a:ea typeface="Rosatom Light"/>
                <a:cs typeface="Arial" panose="020B0604020202020204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 panose="020B0604020202020204"/>
                <a:ea typeface="Rosatom Light"/>
                <a:cs typeface="Arial" panose="020B0604020202020204"/>
              </a:rPr>
              <a:t>Должность</a:t>
            </a: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еребиво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>
                <a:solidFill>
                  <a:srgbClr val="404040"/>
                </a:solidFill>
                <a:latin typeface="Arial" panose="020B0604020202020204"/>
                <a:ea typeface="Rosatom Light"/>
                <a:cs typeface="Arial" panose="020B0604020202020204"/>
              </a:defRPr>
            </a:lvl1pPr>
          </a:lstStyle>
          <a:p>
            <a:pPr>
              <a:defRPr/>
            </a:pPr>
            <a:r>
              <a:rPr lang="ru-RU"/>
              <a:t>Перебивочный слайд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/>
              <a:buNone/>
              <a:defRPr lang="en-US" sz="4100" b="1">
                <a:solidFill>
                  <a:srgbClr val="404040"/>
                </a:solidFill>
                <a:latin typeface="Arial" panose="020B0604020202020204"/>
                <a:ea typeface="Rosatom Light"/>
                <a:cs typeface="Arial" panose="020B0604020202020204"/>
              </a:defRPr>
            </a:lvl1pPr>
          </a:lstStyle>
          <a:p>
            <a:pPr lvl="0">
              <a:defRPr/>
            </a:pPr>
            <a:r>
              <a:rPr lang="ru-RU"/>
              <a:t>Нумерация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 panose="020B0604020202020204"/>
                <a:ea typeface="Arial" panose="020B0604020202020204"/>
                <a:cs typeface="Arial" panose="020B0604020202020204"/>
              </a:rPr>
              <a:t>‹#›</a:t>
            </a:fld>
            <a:endParaRPr lang="en-US" sz="70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/>
              <a:buNone/>
              <a:defRPr sz="1200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anose="020B0604020202020204"/>
                <a:cs typeface="Arial" panose="020B0604020202020204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2DB00539-76DD-4291-9C68-45997AB8432E}" type="datetimeFigureOut">
              <a:rPr lang="ru-RU"/>
              <a:t>22.07.2025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1DB53087-2C50-47AC-ACD0-434C56EF5E4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048B4-E1F6-4B7C-B5CF-B726961A650C}" type="slidenum">
              <a:rPr lang="ru-RU">
                <a:solidFill>
                  <a:srgbClr val="003274"/>
                </a:solidFill>
              </a:r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ключите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1476375"/>
            <a:ext cx="4860925" cy="1274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lvl="0">
              <a:defRPr/>
            </a:pPr>
            <a:r>
              <a:rPr lang="ru-RU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lvl="0">
              <a:defRPr/>
            </a:pPr>
            <a:r>
              <a:rPr lang="ru-RU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lvl="0">
              <a:defRPr/>
            </a:pPr>
            <a:r>
              <a:rPr lang="ru-RU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9750" y="3311524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/>
          <a:srcRect b="5262"/>
          <a:stretch>
            <a:fillRect/>
          </a:stretch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 panose="020B0604020202020204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7073244" y="359203"/>
            <a:ext cx="926594" cy="326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 panose="020B0604020202020204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 panose="020B0604020202020204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Государственная инспекция Забайкальского 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Arial" panose="020B0604020202020204"/>
                <a:cs typeface="Arial" panose="020B0604020202020204"/>
              </a:rPr>
              <a:t>Итоговое совещание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 u="none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Дашибалов Баясхалан Александрович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Начальник Государственной инспекции Забайкальского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85532" y="416943"/>
            <a:ext cx="731563" cy="873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3171" y="373946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n-lt"/>
              </a:rPr>
              <a:t>Пирамида проблем</a:t>
            </a:r>
          </a:p>
        </p:txBody>
      </p:sp>
      <p:grpSp>
        <p:nvGrpSpPr>
          <p:cNvPr id="6" name="Схема 5"/>
          <p:cNvGrpSpPr/>
          <p:nvPr/>
        </p:nvGrpSpPr>
        <p:grpSpPr bwMode="auto">
          <a:xfrm>
            <a:off x="1105404" y="886275"/>
            <a:ext cx="7025602" cy="3979947"/>
            <a:chOff x="0" y="0"/>
            <a:chExt cx="7025602" cy="3979947"/>
          </a:xfrm>
        </p:grpSpPr>
        <p:sp>
          <p:nvSpPr>
            <p:cNvPr id="2" name="Равнобедренный треугольник 1"/>
            <p:cNvSpPr/>
            <p:nvPr/>
          </p:nvSpPr>
          <p:spPr bwMode="auto">
            <a:xfrm>
              <a:off x="0" y="0"/>
              <a:ext cx="5181628" cy="397994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/>
            </a:p>
          </p:txBody>
        </p:sp>
        <p:sp>
          <p:nvSpPr>
            <p:cNvPr id="4" name="Скругленный прямоугольник 3"/>
            <p:cNvSpPr/>
            <p:nvPr/>
          </p:nvSpPr>
          <p:spPr bwMode="auto">
            <a:xfrm>
              <a:off x="4295644" y="285888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Федеральный уровень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 bwMode="auto">
            <a:xfrm>
              <a:off x="4325063" y="1544504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Региональный уровень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 bwMode="auto">
            <a:xfrm>
              <a:off x="4295644" y="2792154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Уровень организации</a:t>
              </a:r>
            </a:p>
          </p:txBody>
        </p:sp>
      </p:grpSp>
      <p:cxnSp>
        <p:nvCxnSpPr>
          <p:cNvPr id="7" name="Прямая соединительная линия 6"/>
          <p:cNvCxnSpPr/>
          <p:nvPr/>
        </p:nvCxnSpPr>
        <p:spPr bwMode="auto">
          <a:xfrm>
            <a:off x="2689055" y="2430779"/>
            <a:ext cx="2014327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miter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2004059" y="3547081"/>
            <a:ext cx="3426408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miter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 bwMode="auto">
          <a:xfrm>
            <a:off x="2202906" y="4149495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 panose="020B0604020202020204"/>
                <a:cs typeface="Arial" panose="020B0604020202020204"/>
              </a:rPr>
              <a:t>2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91783" y="324715"/>
            <a:ext cx="319073" cy="379431"/>
          </a:xfrm>
          <a:prstGeom prst="rect">
            <a:avLst/>
          </a:prstGeom>
        </p:spPr>
      </p:pic>
      <p:sp>
        <p:nvSpPr>
          <p:cNvPr id="1091096884" name="Пятно 1 8"/>
          <p:cNvSpPr/>
          <p:nvPr/>
        </p:nvSpPr>
        <p:spPr bwMode="auto">
          <a:xfrm>
            <a:off x="2202906" y="3232546"/>
            <a:ext cx="561589" cy="60169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 panose="020B0604020202020204"/>
                <a:cs typeface="Arial" panose="020B0604020202020204"/>
              </a:rPr>
              <a:t>3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Arial" panose="020B0604020202020204"/>
              <a:cs typeface="Arial" panose="020B0604020202020204"/>
            </a:endParaRPr>
          </a:p>
        </p:txBody>
      </p:sp>
      <p:sp>
        <p:nvSpPr>
          <p:cNvPr id="98429302" name="Пятно 1 8"/>
          <p:cNvSpPr/>
          <p:nvPr/>
        </p:nvSpPr>
        <p:spPr bwMode="auto">
          <a:xfrm>
            <a:off x="3794269" y="4197120"/>
            <a:ext cx="809029" cy="7115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 panose="020B0604020202020204"/>
                <a:cs typeface="Arial" panose="020B0604020202020204"/>
              </a:rPr>
              <a:t>6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Arial" panose="020B0604020202020204"/>
              <a:cs typeface="Arial" panose="020B0604020202020204"/>
            </a:endParaRPr>
          </a:p>
        </p:txBody>
      </p:sp>
      <p:sp>
        <p:nvSpPr>
          <p:cNvPr id="724065921" name="Пятно 1 8"/>
          <p:cNvSpPr/>
          <p:nvPr/>
        </p:nvSpPr>
        <p:spPr bwMode="auto">
          <a:xfrm>
            <a:off x="2835864" y="3301142"/>
            <a:ext cx="580587" cy="49188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 panose="020B0604020202020204"/>
                <a:cs typeface="Arial" panose="020B0604020202020204"/>
              </a:rPr>
              <a:t>7</a:t>
            </a:r>
          </a:p>
        </p:txBody>
      </p:sp>
      <p:sp>
        <p:nvSpPr>
          <p:cNvPr id="2117895960" name="Пятно 1 8"/>
          <p:cNvSpPr/>
          <p:nvPr/>
        </p:nvSpPr>
        <p:spPr bwMode="auto">
          <a:xfrm>
            <a:off x="3011935" y="1758535"/>
            <a:ext cx="809029" cy="7115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 panose="020B0604020202020204"/>
                <a:cs typeface="Arial" panose="020B0604020202020204"/>
              </a:rPr>
              <a:t>8</a:t>
            </a:r>
          </a:p>
        </p:txBody>
      </p:sp>
      <p:sp>
        <p:nvSpPr>
          <p:cNvPr id="472566938" name="Пятно 1 8"/>
          <p:cNvSpPr/>
          <p:nvPr/>
        </p:nvSpPr>
        <p:spPr bwMode="auto">
          <a:xfrm>
            <a:off x="3533491" y="3232546"/>
            <a:ext cx="521555" cy="57522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 panose="020B0604020202020204"/>
                <a:cs typeface="Arial" panose="020B0604020202020204"/>
              </a:rPr>
              <a:t>1</a:t>
            </a:r>
          </a:p>
        </p:txBody>
      </p:sp>
      <p:sp>
        <p:nvSpPr>
          <p:cNvPr id="916430330" name="Пятно 1 8"/>
          <p:cNvSpPr/>
          <p:nvPr/>
        </p:nvSpPr>
        <p:spPr bwMode="auto">
          <a:xfrm>
            <a:off x="4823249" y="3232546"/>
            <a:ext cx="521554" cy="57522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 panose="020B0604020202020204"/>
                <a:cs typeface="Arial" panose="020B0604020202020204"/>
              </a:rPr>
              <a:t>4</a:t>
            </a:r>
          </a:p>
        </p:txBody>
      </p:sp>
      <p:sp>
        <p:nvSpPr>
          <p:cNvPr id="524752515" name="Пятно 1 8"/>
          <p:cNvSpPr/>
          <p:nvPr/>
        </p:nvSpPr>
        <p:spPr bwMode="auto">
          <a:xfrm>
            <a:off x="4123600" y="3307276"/>
            <a:ext cx="580586" cy="49188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 panose="020B0604020202020204"/>
                <a:cs typeface="Arial" panose="020B0604020202020204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/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9pPr>
          </a:lstStyle>
          <a:p>
            <a:pPr>
              <a:defRPr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 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3638" y="351904"/>
            <a:ext cx="283682" cy="338725"/>
          </a:xfrm>
          <a:prstGeom prst="rect">
            <a:avLst/>
          </a:prstGeom>
        </p:spPr>
      </p:pic>
      <p:graphicFrame>
        <p:nvGraphicFramePr>
          <p:cNvPr id="14" name="Таблица 49"/>
          <p:cNvGraphicFramePr/>
          <p:nvPr/>
        </p:nvGraphicFramePr>
        <p:xfrm>
          <a:off x="25489" y="780183"/>
          <a:ext cx="9083015" cy="4136673"/>
        </p:xfrm>
        <a:graphic>
          <a:graphicData uri="http://schemas.openxmlformats.org/drawingml/2006/table">
            <a:tbl>
              <a:tblPr firstRow="1" bandRow="1"/>
              <a:tblGrid>
                <a:gridCol w="504056"/>
                <a:gridCol w="4906551"/>
                <a:gridCol w="936104"/>
                <a:gridCol w="936104"/>
                <a:gridCol w="1080120"/>
                <a:gridCol w="720080"/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Решить полностью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Решить частично 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не планируется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Другое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Нестабильная работа сайта ЗФКР, неактуальные данные на сайте ЗФКР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Потери времени, связанные с</a:t>
                      </a:r>
                      <a:r>
                        <a:rPr lang="ru-RU" sz="1250" baseline="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согласованием и подписанием документов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Длительный срок получения ответа на запрос, наличие несоответствия сведений, представленных ЗФКР, сведениям, имеющимся в распоряжении Инспекции 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Сложность поиска ответственного исполнителя со стороны ЗФКР.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Длительное ожидание ответа от ЗФКР в ходе проведения КНМ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Отсутствие у инспекторов полномочий по подписанию документов усиленной ЭЦП в системе СЭД-Дело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Отсутствие свободных транспортных средств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Длительный срок подготовки документов, имеющих отношение к проверочным мероприятиям (актов проверок, предписаний и т.д.)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4796" y="1346796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01977" y="1729545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01977" y="2282900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20316" y="2836255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01977" y="3258889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4796" y="3726259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4796" y="4158307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20316" y="4548102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/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 panose="020B0604020202020204"/>
                <a:cs typeface="Arial" panose="020B0604020202020204"/>
              </a:defRPr>
            </a:lvl9pPr>
          </a:lstStyle>
          <a:p>
            <a:pPr>
              <a:defRPr/>
            </a:pPr>
            <a:r>
              <a:rPr lang="ru-RU" sz="2300" dirty="0" smtClean="0">
                <a:solidFill>
                  <a:schemeClr val="bg2">
                    <a:lumMod val="25000"/>
                  </a:schemeClr>
                </a:solidFill>
              </a:rPr>
              <a:t>Вклад в цель проекта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83638" y="351904"/>
            <a:ext cx="283682" cy="338725"/>
          </a:xfrm>
          <a:prstGeom prst="rect">
            <a:avLst/>
          </a:prstGeom>
        </p:spPr>
      </p:pic>
      <p:graphicFrame>
        <p:nvGraphicFramePr>
          <p:cNvPr id="11" name="Таблица 49"/>
          <p:cNvGraphicFramePr/>
          <p:nvPr/>
        </p:nvGraphicFramePr>
        <p:xfrm>
          <a:off x="107504" y="829808"/>
          <a:ext cx="8928992" cy="4069452"/>
        </p:xfrm>
        <a:graphic>
          <a:graphicData uri="http://schemas.openxmlformats.org/drawingml/2006/table">
            <a:tbl>
              <a:tblPr firstRow="1" bandRow="1"/>
              <a:tblGrid>
                <a:gridCol w="2736304"/>
                <a:gridCol w="1728192"/>
                <a:gridCol w="2766497"/>
                <a:gridCol w="1697999"/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достижение цели</a:t>
                      </a: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Потери времени, связанные с подготовкой, согласованием и подписанием документов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документов на бумажном носителе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в электронный документооборот процесса согласования и подписания решения и предостережения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Длительный срок получения ответа на запрос, наличие несоответствия сведений, представленных ЗФКР, сведениям, имеющимся в распоряжении Инспекции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деловой переписки в качестве единственного способа обмена документами и информацией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рабочего чата с представителями ЗФКР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скорости взаимодействия со специалистами ЗФКР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Сложность поиска ответственного исполнителя со стороны ЗФКР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Длительное ожидание ответа от ЗФКР в ходе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проведения КНМ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Длительный срок подготовки документов, имеющих отношение к проверочным мероприятиям (актов проверок, предписаний и т.д.)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Большое количество НПА, содержащих требования к качеству проводимых работ по капитальному ремонту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справочника с описанием типовых нарушений и  ссылками на правовые нормы, содержащие требования к качеству проводимых работ по капитальному ремонту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11175" y="312731"/>
            <a:ext cx="5642441" cy="458184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j-lt"/>
                <a:cs typeface="Times New Roman" panose="02020603050405020304"/>
              </a:rPr>
              <a:t>Целевая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83333" y="197796"/>
            <a:ext cx="283682" cy="338725"/>
          </a:xfrm>
          <a:prstGeom prst="rect">
            <a:avLst/>
          </a:prstGeom>
        </p:spPr>
      </p:pic>
      <p:sp>
        <p:nvSpPr>
          <p:cNvPr id="10" name="Полилиния: фигура 106"/>
          <p:cNvSpPr/>
          <p:nvPr/>
        </p:nvSpPr>
        <p:spPr>
          <a:xfrm>
            <a:off x="493395" y="1847850"/>
            <a:ext cx="553085" cy="15430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1" name="Прямоугольник 10"/>
          <p:cNvSpPr/>
          <p:nvPr/>
        </p:nvSpPr>
        <p:spPr>
          <a:xfrm>
            <a:off x="465455" y="2002155"/>
            <a:ext cx="581025" cy="128333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проведению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3790" y="2155825"/>
            <a:ext cx="55054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113790" y="2355215"/>
            <a:ext cx="54546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доводов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36090" y="215582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ень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731645" y="234950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поднадзорного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чате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8510" y="93789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044065" y="113157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СЭД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09870" y="937895"/>
            <a:ext cx="82359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360 </a:t>
            </a:r>
            <a:r>
              <a:rPr lang="ru-RU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5305425" y="1131570"/>
            <a:ext cx="833120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40780" y="93789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6240145" y="113157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010785" y="2448560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5006340" y="2642235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выездного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45025" y="93789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max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4640580" y="113157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003040" y="93789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2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max 4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3998595" y="113157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344545" y="93789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 1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3340100" y="1131570"/>
            <a:ext cx="591185" cy="9544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Визирование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начальником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руководителем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СЭД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696210" y="93789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20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120 min</a:t>
            </a: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2691765" y="1131570"/>
            <a:ext cx="591185" cy="9544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пояснений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877050" y="93789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ень</a:t>
            </a: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6876415" y="1131570"/>
            <a:ext cx="591185" cy="9544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изготовленных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КНМ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241540" y="2335530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60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44" name="Прямоугольник 43"/>
          <p:cNvSpPr/>
          <p:nvPr/>
        </p:nvSpPr>
        <p:spPr bwMode="auto">
          <a:xfrm>
            <a:off x="7237730" y="2514600"/>
            <a:ext cx="591185" cy="1614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заявителю</a:t>
            </a:r>
          </a:p>
        </p:txBody>
      </p:sp>
      <p:cxnSp>
        <p:nvCxnSpPr>
          <p:cNvPr id="51" name="Прямое соединение 50"/>
          <p:cNvCxnSpPr/>
          <p:nvPr/>
        </p:nvCxnSpPr>
        <p:spPr>
          <a:xfrm>
            <a:off x="1042035" y="2715260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Прямое соединение 51"/>
          <p:cNvCxnSpPr/>
          <p:nvPr/>
        </p:nvCxnSpPr>
        <p:spPr>
          <a:xfrm>
            <a:off x="1659255" y="273494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Прямое соединение 54"/>
          <p:cNvCxnSpPr/>
          <p:nvPr/>
        </p:nvCxnSpPr>
        <p:spPr>
          <a:xfrm>
            <a:off x="2604135" y="147891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Прямое соединение 55"/>
          <p:cNvCxnSpPr/>
          <p:nvPr/>
        </p:nvCxnSpPr>
        <p:spPr>
          <a:xfrm>
            <a:off x="3249930" y="147891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Прямое соединение 56"/>
          <p:cNvCxnSpPr/>
          <p:nvPr/>
        </p:nvCxnSpPr>
        <p:spPr>
          <a:xfrm>
            <a:off x="3895725" y="147891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0" name="Прямое соединение 59"/>
          <p:cNvCxnSpPr/>
          <p:nvPr/>
        </p:nvCxnSpPr>
        <p:spPr>
          <a:xfrm>
            <a:off x="4541520" y="147891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1" name="Прямое соединение 60"/>
          <p:cNvCxnSpPr/>
          <p:nvPr/>
        </p:nvCxnSpPr>
        <p:spPr>
          <a:xfrm>
            <a:off x="5197475" y="149161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Прямое соединение 61"/>
          <p:cNvCxnSpPr/>
          <p:nvPr/>
        </p:nvCxnSpPr>
        <p:spPr>
          <a:xfrm>
            <a:off x="6132830" y="149161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3" name="Прямое соединение 62"/>
          <p:cNvCxnSpPr/>
          <p:nvPr/>
        </p:nvCxnSpPr>
        <p:spPr>
          <a:xfrm>
            <a:off x="6806565" y="147891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4" name="Прямое соединение 63"/>
          <p:cNvCxnSpPr/>
          <p:nvPr/>
        </p:nvCxnSpPr>
        <p:spPr>
          <a:xfrm>
            <a:off x="7814310" y="314769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2486660" y="2665730"/>
            <a:ext cx="73088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20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60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6" name="Прямоугольник 65"/>
          <p:cNvSpPr/>
          <p:nvPr/>
        </p:nvSpPr>
        <p:spPr bwMode="auto">
          <a:xfrm>
            <a:off x="2482215" y="2859405"/>
            <a:ext cx="73596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СЭД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3402330" y="2665730"/>
            <a:ext cx="958850" cy="1917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 1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" name="Прямоугольник 69"/>
          <p:cNvSpPr/>
          <p:nvPr/>
        </p:nvSpPr>
        <p:spPr bwMode="auto">
          <a:xfrm>
            <a:off x="3397885" y="2865755"/>
            <a:ext cx="962660" cy="764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СЭД</a:t>
            </a:r>
          </a:p>
        </p:txBody>
      </p:sp>
      <p:cxnSp>
        <p:nvCxnSpPr>
          <p:cNvPr id="71" name="Прямое соединение 70"/>
          <p:cNvCxnSpPr/>
          <p:nvPr/>
        </p:nvCxnSpPr>
        <p:spPr>
          <a:xfrm>
            <a:off x="2323465" y="3003550"/>
            <a:ext cx="180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Прямое соединение 71"/>
          <p:cNvCxnSpPr/>
          <p:nvPr/>
        </p:nvCxnSpPr>
        <p:spPr>
          <a:xfrm>
            <a:off x="3218180" y="2982595"/>
            <a:ext cx="180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5" name="Стрелка углом 74"/>
          <p:cNvSpPr/>
          <p:nvPr/>
        </p:nvSpPr>
        <p:spPr bwMode="auto">
          <a:xfrm>
            <a:off x="1864995" y="1202690"/>
            <a:ext cx="179070" cy="953135"/>
          </a:xfrm>
          <a:prstGeom prst="ben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7" name="Стрелка углом вверх 76"/>
          <p:cNvSpPr/>
          <p:nvPr/>
        </p:nvSpPr>
        <p:spPr bwMode="auto">
          <a:xfrm rot="5400000">
            <a:off x="4197985" y="2339975"/>
            <a:ext cx="1245870" cy="370205"/>
          </a:xfrm>
          <a:prstGeom prst="bentUpArrow">
            <a:avLst>
              <a:gd name="adj1" fmla="val 25000"/>
              <a:gd name="adj2" fmla="val 23928"/>
              <a:gd name="adj3" fmla="val 25000"/>
            </a:avLst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Стрелка углом вверх 7"/>
          <p:cNvSpPr/>
          <p:nvPr/>
        </p:nvSpPr>
        <p:spPr bwMode="auto">
          <a:xfrm>
            <a:off x="5598160" y="1901825"/>
            <a:ext cx="182880" cy="1224280"/>
          </a:xfrm>
          <a:prstGeom prst="bentUpArrow">
            <a:avLst>
              <a:gd name="adj1" fmla="val 25000"/>
              <a:gd name="adj2" fmla="val 23928"/>
              <a:gd name="adj3" fmla="val 25000"/>
            </a:avLst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/>
          </a:p>
        </p:txBody>
      </p:sp>
      <p:cxnSp>
        <p:nvCxnSpPr>
          <p:cNvPr id="16" name="Прямое соединение 15"/>
          <p:cNvCxnSpPr/>
          <p:nvPr/>
        </p:nvCxnSpPr>
        <p:spPr>
          <a:xfrm>
            <a:off x="7464425" y="1563370"/>
            <a:ext cx="72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Прямое соединение 34"/>
          <p:cNvCxnSpPr/>
          <p:nvPr/>
        </p:nvCxnSpPr>
        <p:spPr>
          <a:xfrm>
            <a:off x="7519670" y="1568450"/>
            <a:ext cx="6350" cy="7848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Прямое соединение 36"/>
          <p:cNvCxnSpPr/>
          <p:nvPr/>
        </p:nvCxnSpPr>
        <p:spPr>
          <a:xfrm>
            <a:off x="1978025" y="3126105"/>
            <a:ext cx="0" cy="972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Прямое соединение 37"/>
          <p:cNvCxnSpPr/>
          <p:nvPr/>
        </p:nvCxnSpPr>
        <p:spPr>
          <a:xfrm>
            <a:off x="2112010" y="4371975"/>
            <a:ext cx="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Прямое соединение 38"/>
          <p:cNvCxnSpPr/>
          <p:nvPr/>
        </p:nvCxnSpPr>
        <p:spPr>
          <a:xfrm flipV="1">
            <a:off x="1967865" y="4083685"/>
            <a:ext cx="5292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Прямое соединение 39"/>
          <p:cNvCxnSpPr/>
          <p:nvPr/>
        </p:nvCxnSpPr>
        <p:spPr>
          <a:xfrm>
            <a:off x="3746500" y="3630295"/>
            <a:ext cx="5715" cy="46736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19592438" name="Пятно 1 73"/>
          <p:cNvSpPr/>
          <p:nvPr/>
        </p:nvSpPr>
        <p:spPr>
          <a:xfrm>
            <a:off x="1113790" y="3003550"/>
            <a:ext cx="280035" cy="24066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ea typeface="Times New Roman" panose="02020603050405020304"/>
                <a:cs typeface="Times New Roman" panose="02020603050405020304"/>
              </a:rPr>
              <a:t>1</a:t>
            </a:r>
            <a:endParaRPr lang="ru-RU" sz="500" b="1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48" name="Пятно 1 73"/>
          <p:cNvSpPr/>
          <p:nvPr/>
        </p:nvSpPr>
        <p:spPr>
          <a:xfrm>
            <a:off x="2339975" y="1874520"/>
            <a:ext cx="277495" cy="22288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53" name="Пятно 1 73"/>
          <p:cNvSpPr/>
          <p:nvPr/>
        </p:nvSpPr>
        <p:spPr>
          <a:xfrm>
            <a:off x="2628265" y="206756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54" name="Пятно 1 73"/>
          <p:cNvSpPr/>
          <p:nvPr/>
        </p:nvSpPr>
        <p:spPr>
          <a:xfrm>
            <a:off x="3665220" y="200215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83" name="Пятно 1 73"/>
          <p:cNvSpPr/>
          <p:nvPr/>
        </p:nvSpPr>
        <p:spPr>
          <a:xfrm>
            <a:off x="4890135" y="329184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</a:t>
            </a:r>
          </a:p>
        </p:txBody>
      </p:sp>
      <p:sp>
        <p:nvSpPr>
          <p:cNvPr id="84" name="Пятно 1 73"/>
          <p:cNvSpPr/>
          <p:nvPr/>
        </p:nvSpPr>
        <p:spPr>
          <a:xfrm>
            <a:off x="5366385" y="331533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7</a:t>
            </a:r>
          </a:p>
        </p:txBody>
      </p:sp>
      <p:sp>
        <p:nvSpPr>
          <p:cNvPr id="90" name="Пятно 1 73"/>
          <p:cNvSpPr/>
          <p:nvPr/>
        </p:nvSpPr>
        <p:spPr>
          <a:xfrm>
            <a:off x="2478405" y="350774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91" name="Пятно 1 73"/>
          <p:cNvSpPr/>
          <p:nvPr/>
        </p:nvSpPr>
        <p:spPr>
          <a:xfrm>
            <a:off x="4210050" y="354139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935015496" name="Прямоугольник 935015495"/>
          <p:cNvSpPr/>
          <p:nvPr/>
        </p:nvSpPr>
        <p:spPr>
          <a:xfrm>
            <a:off x="7740352" y="4266868"/>
            <a:ext cx="1303747" cy="3003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ВПП</a:t>
            </a:r>
            <a:r>
              <a:rPr lang="en-US" alt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min 105 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max 20 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</a:p>
        </p:txBody>
      </p:sp>
      <p:sp>
        <p:nvSpPr>
          <p:cNvPr id="94" name="Пятно 1 73"/>
          <p:cNvSpPr/>
          <p:nvPr/>
        </p:nvSpPr>
        <p:spPr>
          <a:xfrm>
            <a:off x="2044065" y="299466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</a:t>
            </a:r>
          </a:p>
        </p:txBody>
      </p:sp>
      <p:cxnSp>
        <p:nvCxnSpPr>
          <p:cNvPr id="95" name="Прямое соединение 94"/>
          <p:cNvCxnSpPr/>
          <p:nvPr/>
        </p:nvCxnSpPr>
        <p:spPr>
          <a:xfrm>
            <a:off x="5706745" y="843280"/>
            <a:ext cx="1270" cy="10541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6" name="Прямое соединение 95"/>
          <p:cNvCxnSpPr/>
          <p:nvPr/>
        </p:nvCxnSpPr>
        <p:spPr>
          <a:xfrm flipV="1">
            <a:off x="5708015" y="843280"/>
            <a:ext cx="1440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7" name="Прямое соединение 96"/>
          <p:cNvCxnSpPr/>
          <p:nvPr/>
        </p:nvCxnSpPr>
        <p:spPr>
          <a:xfrm>
            <a:off x="7135495" y="843280"/>
            <a:ext cx="6350" cy="126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Полилиния: фигура 106"/>
          <p:cNvSpPr/>
          <p:nvPr/>
        </p:nvSpPr>
        <p:spPr>
          <a:xfrm>
            <a:off x="7947660" y="2349500"/>
            <a:ext cx="614045" cy="15430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46" name="Прямоугольник 45"/>
          <p:cNvSpPr/>
          <p:nvPr/>
        </p:nvSpPr>
        <p:spPr>
          <a:xfrm>
            <a:off x="7911465" y="2514600"/>
            <a:ext cx="650240" cy="12693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заявителю</a:t>
            </a:r>
          </a:p>
        </p:txBody>
      </p:sp>
      <p:sp>
        <p:nvSpPr>
          <p:cNvPr id="2" name="Пятно 1 73"/>
          <p:cNvSpPr/>
          <p:nvPr/>
        </p:nvSpPr>
        <p:spPr>
          <a:xfrm>
            <a:off x="2985770" y="202882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15" name="Пятно 1 73"/>
          <p:cNvSpPr/>
          <p:nvPr/>
        </p:nvSpPr>
        <p:spPr>
          <a:xfrm>
            <a:off x="3972560" y="181800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5</a:t>
            </a:r>
          </a:p>
        </p:txBody>
      </p:sp>
      <p:sp>
        <p:nvSpPr>
          <p:cNvPr id="36" name="Пятно 1 73"/>
          <p:cNvSpPr/>
          <p:nvPr/>
        </p:nvSpPr>
        <p:spPr>
          <a:xfrm>
            <a:off x="4283075" y="181800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</a:t>
            </a:r>
          </a:p>
        </p:txBody>
      </p:sp>
      <p:sp>
        <p:nvSpPr>
          <p:cNvPr id="47" name="Пятно 1 73"/>
          <p:cNvSpPr/>
          <p:nvPr/>
        </p:nvSpPr>
        <p:spPr>
          <a:xfrm>
            <a:off x="4858385" y="184785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3</a:t>
            </a:r>
          </a:p>
        </p:txBody>
      </p:sp>
      <p:sp>
        <p:nvSpPr>
          <p:cNvPr id="50" name="Пятно 1 73"/>
          <p:cNvSpPr/>
          <p:nvPr/>
        </p:nvSpPr>
        <p:spPr>
          <a:xfrm>
            <a:off x="5309870" y="181800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8</a:t>
            </a:r>
          </a:p>
        </p:txBody>
      </p:sp>
      <p:sp>
        <p:nvSpPr>
          <p:cNvPr id="67" name="Пятно 1 73"/>
          <p:cNvSpPr/>
          <p:nvPr/>
        </p:nvSpPr>
        <p:spPr>
          <a:xfrm>
            <a:off x="5846445" y="181800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68" name="Пятно 1 73"/>
          <p:cNvSpPr/>
          <p:nvPr/>
        </p:nvSpPr>
        <p:spPr>
          <a:xfrm>
            <a:off x="6286500" y="1851660"/>
            <a:ext cx="233045" cy="203200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8</a:t>
            </a:r>
          </a:p>
        </p:txBody>
      </p:sp>
      <p:sp>
        <p:nvSpPr>
          <p:cNvPr id="73" name="Пятно 1 73"/>
          <p:cNvSpPr/>
          <p:nvPr/>
        </p:nvSpPr>
        <p:spPr>
          <a:xfrm>
            <a:off x="6583045" y="1829435"/>
            <a:ext cx="226060" cy="224790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76" name="Пятно 1 73"/>
          <p:cNvSpPr/>
          <p:nvPr/>
        </p:nvSpPr>
        <p:spPr>
          <a:xfrm>
            <a:off x="7033895" y="1997710"/>
            <a:ext cx="226060" cy="224790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98" name="Облачный сервис 97"/>
          <p:cNvSpPr/>
          <p:nvPr/>
        </p:nvSpPr>
        <p:spPr>
          <a:xfrm>
            <a:off x="3357880" y="680085"/>
            <a:ext cx="561975" cy="25781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Облачный сервис 98"/>
          <p:cNvSpPr/>
          <p:nvPr/>
        </p:nvSpPr>
        <p:spPr>
          <a:xfrm rot="240000">
            <a:off x="1988820" y="1927860"/>
            <a:ext cx="275590" cy="26289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1" name="Облачный сервис 100"/>
          <p:cNvSpPr/>
          <p:nvPr/>
        </p:nvSpPr>
        <p:spPr>
          <a:xfrm>
            <a:off x="2112010" y="701675"/>
            <a:ext cx="561975" cy="25781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" name="Облачный сервис 101"/>
          <p:cNvSpPr/>
          <p:nvPr/>
        </p:nvSpPr>
        <p:spPr>
          <a:xfrm>
            <a:off x="2817495" y="2510155"/>
            <a:ext cx="432435" cy="177165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3" name="Облачный сервис 102"/>
          <p:cNvSpPr/>
          <p:nvPr/>
        </p:nvSpPr>
        <p:spPr>
          <a:xfrm>
            <a:off x="4003675" y="2510155"/>
            <a:ext cx="407670" cy="19177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Облачный сервис 103"/>
          <p:cNvSpPr/>
          <p:nvPr/>
        </p:nvSpPr>
        <p:spPr>
          <a:xfrm>
            <a:off x="3491865" y="2448560"/>
            <a:ext cx="310515" cy="25781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5" name="Облачный сервис 104"/>
          <p:cNvSpPr/>
          <p:nvPr/>
        </p:nvSpPr>
        <p:spPr>
          <a:xfrm>
            <a:off x="6300470" y="571500"/>
            <a:ext cx="387985" cy="372745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6" name="Облачный сервис 105"/>
          <p:cNvSpPr/>
          <p:nvPr/>
        </p:nvSpPr>
        <p:spPr>
          <a:xfrm>
            <a:off x="5010785" y="2213610"/>
            <a:ext cx="408940" cy="26162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7" name="Облачный сервис 106"/>
          <p:cNvSpPr/>
          <p:nvPr/>
        </p:nvSpPr>
        <p:spPr>
          <a:xfrm>
            <a:off x="4181475" y="687070"/>
            <a:ext cx="408940" cy="26162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9" name="Облачный сервис 108"/>
          <p:cNvSpPr/>
          <p:nvPr/>
        </p:nvSpPr>
        <p:spPr>
          <a:xfrm>
            <a:off x="2411730" y="2429510"/>
            <a:ext cx="310515" cy="25781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0" name="Облачный сервис 109"/>
          <p:cNvSpPr/>
          <p:nvPr/>
        </p:nvSpPr>
        <p:spPr>
          <a:xfrm>
            <a:off x="5287010" y="690880"/>
            <a:ext cx="310515" cy="25781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92" name="Таблица 9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4610819"/>
              </p:ext>
            </p:extLst>
          </p:nvPr>
        </p:nvGraphicFramePr>
        <p:xfrm>
          <a:off x="166080" y="4540923"/>
          <a:ext cx="674848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910"/>
                <a:gridCol w="5873575"/>
              </a:tblGrid>
              <a:tr h="173553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ru-RU" altLang="en-US" sz="6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справочника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описанием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типовых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нарушений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ссылками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правовые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нормы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содержащие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качеству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проводимых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капитальному</a:t>
                      </a:r>
                      <a:r>
                        <a:rPr lang="en-US" alt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ремонту</a:t>
                      </a:r>
                      <a:endParaRPr lang="en-US" altLang="en-US"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4689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ru-RU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en-US" altLang="ru-RU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рабочего</a:t>
                      </a:r>
                      <a:r>
                        <a:rPr lang="en-US" altLang="ru-RU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чата</a:t>
                      </a:r>
                      <a:r>
                        <a:rPr lang="en-US" altLang="ru-RU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altLang="ru-RU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представителями</a:t>
                      </a:r>
                      <a:r>
                        <a:rPr lang="en-US" altLang="ru-RU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ЗФКР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8296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ru-RU" altLang="en-US" sz="6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электронный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документооборот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согласования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подписания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решения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altLang="ru-RU" sz="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предостережения</a:t>
                      </a:r>
                      <a:endParaRPr lang="en-US" altLang="en-US" sz="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3" name="Облачный сервис 98"/>
          <p:cNvSpPr/>
          <p:nvPr/>
        </p:nvSpPr>
        <p:spPr>
          <a:xfrm>
            <a:off x="267267" y="4557836"/>
            <a:ext cx="248214" cy="167118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0" name="Облачный сервис 4"/>
          <p:cNvSpPr/>
          <p:nvPr/>
        </p:nvSpPr>
        <p:spPr>
          <a:xfrm>
            <a:off x="465455" y="4739702"/>
            <a:ext cx="248214" cy="128058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8" name="Облачный сервис 5"/>
          <p:cNvSpPr/>
          <p:nvPr/>
        </p:nvSpPr>
        <p:spPr>
          <a:xfrm>
            <a:off x="543809" y="4950395"/>
            <a:ext cx="248214" cy="11960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01556" y="373946"/>
            <a:ext cx="6750997" cy="330200"/>
          </a:xfrm>
        </p:spPr>
        <p:txBody>
          <a:bodyPr/>
          <a:lstStyle/>
          <a:p>
            <a:pPr lvl="0">
              <a:defRPr/>
            </a:pPr>
            <a:r>
              <a:rPr lang="ru-RU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/>
              </a:rPr>
              <a:t>План мероприятий по реализации проекта </a:t>
            </a:r>
            <a:endParaRPr lang="ru-RU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7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43272" y="317552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003"/>
            <a:ext cx="9144000" cy="2906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1778008"/>
            <a:ext cx="5508152" cy="1012910"/>
          </a:xfrm>
        </p:spPr>
        <p:txBody>
          <a:bodyPr/>
          <a:lstStyle/>
          <a:p>
            <a:pPr>
              <a:defRPr/>
            </a:pPr>
            <a:r>
              <a:rPr lang="ru-RU" sz="3200"/>
              <a:t>Реализация мероприятий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27584" y="381768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sp>
        <p:nvSpPr>
          <p:cNvPr id="6" name="Заголовок 2"/>
          <p:cNvSpPr txBox="1"/>
          <p:nvPr/>
        </p:nvSpPr>
        <p:spPr bwMode="auto">
          <a:xfrm>
            <a:off x="539750" y="954087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44" y="1119187"/>
            <a:ext cx="3588126" cy="5075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98" y="711968"/>
            <a:ext cx="3024336" cy="4277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8016" y="1254093"/>
            <a:ext cx="165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9750" y="407042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sp>
        <p:nvSpPr>
          <p:cNvPr id="6" name="Заголовок 2"/>
          <p:cNvSpPr txBox="1"/>
          <p:nvPr/>
        </p:nvSpPr>
        <p:spPr bwMode="auto">
          <a:xfrm>
            <a:off x="539750" y="954087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9" y="748093"/>
            <a:ext cx="3429349" cy="4400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83" y="1051107"/>
            <a:ext cx="3178283" cy="44012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63344" y="1131800"/>
            <a:ext cx="165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7319" y="1765801"/>
            <a:ext cx="2169177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внедрения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электронный документооборот процесса создания, согласования и подписания документов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сократилось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дн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480980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Реализация плана мероприятий</a:t>
            </a:r>
          </a:p>
        </p:txBody>
      </p:sp>
      <p:sp>
        <p:nvSpPr>
          <p:cNvPr id="855533153" name="Заголовок 2"/>
          <p:cNvSpPr txBox="1"/>
          <p:nvPr/>
        </p:nvSpPr>
        <p:spPr bwMode="auto">
          <a:xfrm>
            <a:off x="539749" y="954086"/>
            <a:ext cx="6561137" cy="330199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666905370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3636" y="398514"/>
            <a:ext cx="283681" cy="338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474"/>
            <a:ext cx="2671027" cy="4067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44" y="775149"/>
            <a:ext cx="2855843" cy="4039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65" y="761999"/>
            <a:ext cx="3404035" cy="5148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3547825"/>
            <a:ext cx="3427113" cy="132343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создания справочника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описанием типовых нарушений и  ссылками на правовые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нормы ВПП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сократилось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15 мин.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ВПП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3 дня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1601282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sp>
        <p:nvSpPr>
          <p:cNvPr id="673352272" name="Заголовок 2"/>
          <p:cNvSpPr txBox="1"/>
          <p:nvPr/>
        </p:nvSpPr>
        <p:spPr bwMode="auto">
          <a:xfrm>
            <a:off x="539749" y="954086"/>
            <a:ext cx="6561137" cy="330199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113487960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3636" y="398514"/>
            <a:ext cx="283681" cy="338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54086"/>
            <a:ext cx="1908113" cy="4086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54086"/>
            <a:ext cx="2083644" cy="4086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4086"/>
            <a:ext cx="2034024" cy="408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0578" y="1624387"/>
            <a:ext cx="2371002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рабочего чата с представителями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ЗФКР ВПП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сократилось </a:t>
            </a:r>
          </a:p>
          <a:p>
            <a:pPr algn="ctr"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 день и 125 мин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дней</a:t>
            </a:r>
            <a:endParaRPr lang="ru-RU" b="1"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6246" y="989955"/>
            <a:ext cx="7419079" cy="1012909"/>
          </a:xfrm>
        </p:spPr>
        <p:txBody>
          <a:bodyPr/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</a:rPr>
              <a:t>«Оптимизация процесса осуществления государственного контроля (надзора) за деятельностью Забайкальского фонда капитального ремонта многоквартирных домов»</a:t>
            </a:r>
            <a:endParaRPr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326246" y="269875"/>
            <a:ext cx="5508151" cy="576063"/>
          </a:xfrm>
        </p:spPr>
        <p:txBody>
          <a:bodyPr/>
          <a:lstStyle/>
          <a:p>
            <a:pPr>
              <a:defRPr/>
            </a:pPr>
            <a:r>
              <a:rPr lang="ru-RU" dirty="0"/>
              <a:t>Проект: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3055400" name="Заголовок 2"/>
          <p:cNvSpPr txBox="1"/>
          <p:nvPr/>
        </p:nvSpPr>
        <p:spPr bwMode="auto">
          <a:xfrm>
            <a:off x="203411" y="232216"/>
            <a:ext cx="6561137" cy="646744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/>
              <a:t>Мониторинг </a:t>
            </a:r>
            <a:r>
              <a:rPr lang="ru-RU" b="1" dirty="0" smtClean="0"/>
              <a:t>устойчивости </a:t>
            </a:r>
            <a:br>
              <a:rPr lang="ru-RU" b="1" dirty="0" smtClean="0"/>
            </a:br>
            <a:r>
              <a:rPr lang="ru-RU" b="1" dirty="0" smtClean="0"/>
              <a:t>(сроки проведения КНМ)</a:t>
            </a:r>
            <a:endParaRPr dirty="0"/>
          </a:p>
        </p:txBody>
      </p:sp>
      <p:pic>
        <p:nvPicPr>
          <p:cNvPr id="378942799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22708" y="386226"/>
            <a:ext cx="283681" cy="338724"/>
          </a:xfrm>
          <a:prstGeom prst="rect">
            <a:avLst/>
          </a:prstGeom>
        </p:spPr>
      </p:pic>
      <p:graphicFrame>
        <p:nvGraphicFramePr>
          <p:cNvPr id="4" name="Таблица 3"/>
          <p:cNvGraphicFramePr/>
          <p:nvPr/>
        </p:nvGraphicFramePr>
        <p:xfrm>
          <a:off x="180813" y="1055623"/>
          <a:ext cx="8608027" cy="4057200"/>
        </p:xfrm>
        <a:graphic>
          <a:graphicData uri="http://schemas.openxmlformats.org/drawingml/2006/table">
            <a:tbl>
              <a:tblPr firstRow="1" bandRow="1">
                <a:tableStyleId>{1B5AB51C-C770-EBD6-1F4F-9C9C1B9BD804}</a:tableStyleId>
              </a:tblPr>
              <a:tblGrid>
                <a:gridCol w="936104"/>
                <a:gridCol w="1728192"/>
                <a:gridCol w="2592288"/>
                <a:gridCol w="1944216"/>
                <a:gridCol w="1407227"/>
              </a:tblGrid>
              <a:tr h="4082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КНМ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решения о проведении КНМ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 срок проведения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срок завершения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18.07.2024 - 14.08.2024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31.07.2024 –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11 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29.08.2024 – 25.09.2024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04.09.2024 –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 – 08.10.2024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15.10.2024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16.10.2024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16.10.2024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Заголовок 2"/>
          <p:cNvSpPr txBox="1"/>
          <p:nvPr/>
        </p:nvSpPr>
        <p:spPr bwMode="auto">
          <a:xfrm>
            <a:off x="345253" y="404265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/>
              <a:t>Мониторинг </a:t>
            </a:r>
            <a:r>
              <a:rPr lang="ru-RU" b="1" dirty="0" smtClean="0"/>
              <a:t>устойчивости</a:t>
            </a:r>
            <a:r>
              <a:rPr lang="en-US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(c</a:t>
            </a:r>
            <a:r>
              <a:rPr lang="ru-RU" b="1" dirty="0" smtClean="0"/>
              <a:t>рок рассмотрения обращения)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22709" y="395740"/>
            <a:ext cx="283682" cy="338725"/>
          </a:xfrm>
          <a:prstGeom prst="rect">
            <a:avLst/>
          </a:prstGeom>
        </p:spPr>
      </p:pic>
      <p:graphicFrame>
        <p:nvGraphicFramePr>
          <p:cNvPr id="5" name="Таблица 4"/>
          <p:cNvGraphicFramePr/>
          <p:nvPr/>
        </p:nvGraphicFramePr>
        <p:xfrm>
          <a:off x="251520" y="989955"/>
          <a:ext cx="8608027" cy="4057200"/>
        </p:xfrm>
        <a:graphic>
          <a:graphicData uri="http://schemas.openxmlformats.org/drawingml/2006/table">
            <a:tbl>
              <a:tblPr firstRow="1" bandRow="1">
                <a:tableStyleId>{1B5AB51C-C770-EBD6-1F4F-9C9C1B9BD804}</a:tableStyleId>
              </a:tblPr>
              <a:tblGrid>
                <a:gridCol w="1368152"/>
                <a:gridCol w="2016224"/>
                <a:gridCol w="2160240"/>
                <a:gridCol w="1440160"/>
                <a:gridCol w="1623251"/>
              </a:tblGrid>
              <a:tr h="43719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рассмотрено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рассмотрения</a:t>
                      </a: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календ. дня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16.10.2024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603266" name="Заголовок 2"/>
          <p:cNvSpPr txBox="1"/>
          <p:nvPr/>
        </p:nvSpPr>
        <p:spPr bwMode="auto">
          <a:xfrm>
            <a:off x="345252" y="404264"/>
            <a:ext cx="6561137" cy="330199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/>
              <a:t>Достижение целевых показателей</a:t>
            </a:r>
          </a:p>
        </p:txBody>
      </p:sp>
      <p:sp>
        <p:nvSpPr>
          <p:cNvPr id="1485517838" name="Прямоугольник 9"/>
          <p:cNvSpPr/>
          <p:nvPr/>
        </p:nvSpPr>
        <p:spPr bwMode="auto">
          <a:xfrm>
            <a:off x="4572000" y="997002"/>
            <a:ext cx="2539216" cy="4286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Эффективность</a:t>
            </a:r>
            <a:r>
              <a:rPr lang="ru-RU" sz="1000" b="1" dirty="0"/>
              <a:t> </a:t>
            </a:r>
            <a:r>
              <a:rPr lang="ru-RU" sz="1000" b="1" dirty="0">
                <a:solidFill>
                  <a:schemeClr val="tx1"/>
                </a:solidFill>
              </a:rPr>
              <a:t>по проекту – </a:t>
            </a:r>
            <a:r>
              <a:rPr lang="ru-RU" sz="1000" b="1" dirty="0" smtClean="0">
                <a:solidFill>
                  <a:schemeClr val="tx1"/>
                </a:solidFill>
              </a:rPr>
              <a:t>113,39%</a:t>
            </a:r>
            <a:endParaRPr dirty="0"/>
          </a:p>
        </p:txBody>
      </p:sp>
      <p:sp>
        <p:nvSpPr>
          <p:cNvPr id="1216216149" name="Прямоугольник 21"/>
          <p:cNvSpPr/>
          <p:nvPr/>
        </p:nvSpPr>
        <p:spPr bwMode="auto">
          <a:xfrm>
            <a:off x="1763688" y="976778"/>
            <a:ext cx="2523744" cy="4286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>
                <a:solidFill>
                  <a:schemeClr val="tx1"/>
                </a:solidFill>
              </a:rPr>
              <a:t>Выполнение плана мероприятий составило 100%</a:t>
            </a:r>
          </a:p>
        </p:txBody>
      </p:sp>
      <p:pic>
        <p:nvPicPr>
          <p:cNvPr id="1941555879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22708" y="395738"/>
            <a:ext cx="283681" cy="338724"/>
          </a:xfrm>
          <a:prstGeom prst="rect">
            <a:avLst/>
          </a:prstGeom>
        </p:spPr>
      </p:pic>
      <p:graphicFrame>
        <p:nvGraphicFramePr>
          <p:cNvPr id="1398948965" name="Таблица 1525647074"/>
          <p:cNvGraphicFramePr/>
          <p:nvPr>
            <p:extLst>
              <p:ext uri="{D42A27DB-BD31-4B8C-83A1-F6EECF244321}">
                <p14:modId xmlns:p14="http://schemas.microsoft.com/office/powerpoint/2010/main" val="2196771453"/>
              </p:ext>
            </p:extLst>
          </p:nvPr>
        </p:nvGraphicFramePr>
        <p:xfrm>
          <a:off x="334595" y="1634886"/>
          <a:ext cx="8629893" cy="3205806"/>
        </p:xfrm>
        <a:graphic>
          <a:graphicData uri="http://schemas.openxmlformats.org/drawingml/2006/table">
            <a:tbl>
              <a:tblPr firstRow="1" bandRow="1">
                <a:tableStyleId>{DE01ED14-538B-A4C2-5848-33EDD43FD231}</a:tableStyleId>
              </a:tblPr>
              <a:tblGrid>
                <a:gridCol w="2149173"/>
                <a:gridCol w="1584176"/>
                <a:gridCol w="1728192"/>
                <a:gridCol w="1584176"/>
                <a:gridCol w="1584176"/>
              </a:tblGrid>
              <a:tr h="3026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>
                          <a:solidFill>
                            <a:schemeClr val="lt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Наименование показателя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Текущий</a:t>
                      </a:r>
                      <a:r>
                        <a:rPr lang="ru-RU" sz="1200" b="1" i="0" u="none" strike="noStrike" cap="none" spc="0" dirty="0">
                          <a:solidFill>
                            <a:schemeClr val="lt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/>
                      </a:r>
                      <a:br>
                        <a:rPr lang="ru-RU" sz="1200" b="1" i="0" u="none" strike="noStrike" cap="none" spc="0" dirty="0">
                          <a:solidFill>
                            <a:schemeClr val="lt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</a:b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Целевой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Фактический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Эффективность</a:t>
                      </a:r>
                    </a:p>
                  </a:txBody>
                  <a:tcPr/>
                </a:tc>
              </a:tr>
              <a:tr h="1339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срока рассмотрения обращения граждан о нарушении Забайкальским фондом капитального ремонта многоквартирных домов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28-30 </a:t>
                      </a:r>
                    </a:p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календ. дней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20-22</a:t>
                      </a:r>
                      <a:b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календ. дней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календ. дней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37700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сроков проведения контрольно-надзорных и профилактических мероприятий</a:t>
                      </a:r>
                    </a:p>
                    <a:p>
                      <a:pPr>
                        <a:defRPr/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17-20 </a:t>
                      </a:r>
                      <a:b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раб. дней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10-13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раб.дней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раб.дней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114,29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 bwMode="auto">
          <a:xfrm>
            <a:off x="519707" y="773931"/>
            <a:ext cx="4860925" cy="1274081"/>
          </a:xfrm>
        </p:spPr>
        <p:txBody>
          <a:bodyPr/>
          <a:lstStyle/>
          <a:p>
            <a:pPr>
              <a:defRPr/>
            </a:pPr>
            <a:r>
              <a:rPr lang="ru-RU" dirty="0"/>
              <a:t>Спасибо</a:t>
            </a:r>
            <a:endParaRPr dirty="0"/>
          </a:p>
          <a:p>
            <a:pPr>
              <a:defRPr/>
            </a:pPr>
            <a:r>
              <a:rPr lang="ru-RU" dirty="0"/>
              <a:t>за внимание</a:t>
            </a:r>
            <a:endParaRPr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/>
              <a:t>03.10.2024</a:t>
            </a:r>
            <a:endParaRPr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 bwMode="auto">
          <a:xfrm>
            <a:off x="539745" y="4084955"/>
            <a:ext cx="4860925" cy="403588"/>
          </a:xfrm>
        </p:spPr>
        <p:txBody>
          <a:bodyPr/>
          <a:lstStyle/>
          <a:p>
            <a:pPr>
              <a:defRPr/>
            </a:pPr>
            <a:r>
              <a:rPr lang="ru-RU" dirty="0">
                <a:latin typeface="Arial" panose="020B0604020202020204"/>
                <a:ea typeface="Arial" panose="020B0604020202020204"/>
                <a:cs typeface="Arial" panose="020B0604020202020204"/>
              </a:rPr>
              <a:t>Тел.: +7 (3022) 28 27 02</a:t>
            </a:r>
            <a:br>
              <a:rPr lang="ru-RU" dirty="0">
                <a:latin typeface="Arial" panose="020B0604020202020204"/>
                <a:ea typeface="Arial" panose="020B0604020202020204"/>
                <a:cs typeface="Arial" panose="020B0604020202020204"/>
              </a:rPr>
            </a:br>
            <a:r>
              <a:rPr lang="ru-RU" sz="1100" b="0" i="0" u="none" strike="noStrike" cap="none" spc="0" dirty="0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E-</a:t>
            </a:r>
            <a:r>
              <a:rPr lang="ru-RU" sz="1100" b="0" i="0" u="none" strike="noStrike" cap="none" spc="0" dirty="0" err="1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mail</a:t>
            </a:r>
            <a:r>
              <a:rPr lang="ru-RU" sz="1100" b="0" i="0" u="none" strike="noStrike" cap="none" spc="0" dirty="0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: </a:t>
            </a:r>
            <a:r>
              <a:rPr lang="en-US" sz="1100" b="0" i="0" u="none" strike="noStrike" cap="none" spc="0" dirty="0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hrustov@gosins.e-zab.ru</a:t>
            </a:r>
            <a:endParaRPr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 bwMode="auto">
          <a:xfrm>
            <a:off x="519706" y="2337872"/>
            <a:ext cx="4860925" cy="227920"/>
          </a:xfrm>
        </p:spPr>
        <p:txBody>
          <a:bodyPr/>
          <a:lstStyle/>
          <a:p>
            <a:pPr>
              <a:defRPr/>
            </a:pPr>
            <a:r>
              <a:rPr lang="ru-RU" dirty="0" err="1" smtClean="0"/>
              <a:t>Конюкова</a:t>
            </a:r>
            <a:r>
              <a:rPr lang="ru-RU" dirty="0" smtClean="0"/>
              <a:t> Анастасия Викторовна</a:t>
            </a:r>
            <a:endParaRPr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 bwMode="auto">
          <a:xfrm>
            <a:off x="539746" y="2667507"/>
            <a:ext cx="4860925" cy="22792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Заместитель начальника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отдела лицензирования и капитального ремонта</a:t>
            </a:r>
            <a:endParaRPr dirty="0"/>
          </a:p>
        </p:txBody>
      </p:sp>
      <p:sp>
        <p:nvSpPr>
          <p:cNvPr id="9" name="Текст 5"/>
          <p:cNvSpPr txBox="1"/>
          <p:nvPr/>
        </p:nvSpPr>
        <p:spPr bwMode="auto">
          <a:xfrm>
            <a:off x="539740" y="3436792"/>
            <a:ext cx="4860925" cy="7854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buFont typeface="Arial" panose="020B0604020202020204"/>
              <a:buNone/>
              <a:defRPr sz="1400">
                <a:solidFill>
                  <a:srgbClr val="333333"/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 panose="020B0604020202020204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 panose="020B0604020202020204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 panose="020B0604020202020204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 panose="020B0604020202020204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 panose="020B0604020202020204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 panose="020B0604020202020204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 panose="020B0604020202020204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 panose="020B0604020202020204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100" dirty="0"/>
              <a:t>Презентацию подготовил: </a:t>
            </a:r>
            <a:br>
              <a:rPr lang="ru-RU" sz="1100" dirty="0"/>
            </a:br>
            <a:r>
              <a:rPr lang="ru-RU" sz="1100" b="1" dirty="0"/>
              <a:t>Хрустов Ярослав Андреевич</a:t>
            </a:r>
          </a:p>
          <a:p>
            <a:pPr>
              <a:defRPr/>
            </a:pPr>
            <a:r>
              <a:rPr lang="ru-RU" sz="1100" dirty="0" smtClean="0"/>
              <a:t>Главный государственный инспектор</a:t>
            </a:r>
            <a:br>
              <a:rPr lang="ru-RU" sz="1100" dirty="0" smtClean="0"/>
            </a:br>
            <a:r>
              <a:rPr lang="ru-RU" sz="1100" dirty="0" smtClean="0"/>
              <a:t>отдела лицензирования и капитального ремонта</a:t>
            </a:r>
            <a:endParaRPr lang="ru-RU" sz="1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Организационно-распорядительные документы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pic>
        <p:nvPicPr>
          <p:cNvPr id="2037459433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9511" y="917946"/>
            <a:ext cx="2582795" cy="382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38690185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59831" y="917946"/>
            <a:ext cx="2844309" cy="382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60943430" name="Рисунок 11609434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16674" y="761999"/>
            <a:ext cx="3052800" cy="43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Команда проекта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96281" y="370560"/>
            <a:ext cx="283682" cy="338725"/>
          </a:xfrm>
          <a:prstGeom prst="rect">
            <a:avLst/>
          </a:prstGeom>
        </p:spPr>
      </p:pic>
      <p:sp>
        <p:nvSpPr>
          <p:cNvPr id="7" name="Заголовок 2"/>
          <p:cNvSpPr txBox="1"/>
          <p:nvPr/>
        </p:nvSpPr>
        <p:spPr bwMode="auto">
          <a:xfrm>
            <a:off x="538239" y="917947"/>
            <a:ext cx="7597751" cy="3884593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</a:lstStyle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Руководитель проекта: </a:t>
            </a:r>
            <a:br>
              <a:rPr lang="ru-RU" sz="1600" dirty="0" smtClean="0"/>
            </a:br>
            <a:r>
              <a:rPr lang="ru-RU" sz="1600" dirty="0" smtClean="0"/>
              <a:t>- начальник отдела лицензирования и капитального ремонта Маргарита Владимировна </a:t>
            </a:r>
            <a:r>
              <a:rPr lang="ru-RU" sz="1600" dirty="0" err="1" smtClean="0"/>
              <a:t>Прокушева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Команда проекта: </a:t>
            </a:r>
            <a:br>
              <a:rPr lang="ru-RU" sz="1600" dirty="0" smtClean="0"/>
            </a:br>
            <a:r>
              <a:rPr lang="ru-RU" sz="1600" dirty="0" smtClean="0"/>
              <a:t>- заместитель начальника отдела лицензирования и капитального ремонта Анастасия Викторовна </a:t>
            </a:r>
            <a:r>
              <a:rPr lang="ru-RU" sz="1600" dirty="0" err="1" smtClean="0"/>
              <a:t>Конюкова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- главный государственный инспектор отдела лицензирования и капитального ремонта Анна Сергеевна Левчук</a:t>
            </a:r>
            <a:br>
              <a:rPr lang="ru-RU" sz="1600" dirty="0" smtClean="0"/>
            </a:br>
            <a:r>
              <a:rPr lang="ru-RU" sz="1600" dirty="0" smtClean="0"/>
              <a:t>- главный государственный инспектор  отдела лицензирования и капитального ремонта Ярослав Андреевич Хрустов</a:t>
            </a:r>
            <a:br>
              <a:rPr lang="ru-RU" sz="1600" dirty="0" smtClean="0"/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Паспорт проекта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83029" y="363933"/>
            <a:ext cx="283682" cy="338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98525" y="774700"/>
            <a:ext cx="7170420" cy="4262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400">
                <a:latin typeface="+mn-lt"/>
                <a:cs typeface="Times New Roman" panose="02020603050405020304"/>
              </a:rPr>
              <a:t>Текущая карта процесса</a:t>
            </a:r>
            <a:endParaRPr lang="ru-RU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10142" y="357308"/>
            <a:ext cx="283682" cy="338725"/>
          </a:xfrm>
          <a:prstGeom prst="rect">
            <a:avLst/>
          </a:prstGeom>
        </p:spPr>
      </p:pic>
      <p:sp>
        <p:nvSpPr>
          <p:cNvPr id="10" name="Полилиния: фигура 106"/>
          <p:cNvSpPr/>
          <p:nvPr/>
        </p:nvSpPr>
        <p:spPr>
          <a:xfrm>
            <a:off x="63500" y="1778000"/>
            <a:ext cx="553085" cy="15430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1" name="Прямоугольник 10"/>
          <p:cNvSpPr/>
          <p:nvPr/>
        </p:nvSpPr>
        <p:spPr>
          <a:xfrm>
            <a:off x="35560" y="1932305"/>
            <a:ext cx="581025" cy="128333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проведению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895" y="2085975"/>
            <a:ext cx="55054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83895" y="2285365"/>
            <a:ext cx="54546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доводов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06195" y="208597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301750" y="227965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поднадзорного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8615" y="86804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60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614170" y="106172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171565" y="868045"/>
            <a:ext cx="82359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167120" y="1061720"/>
            <a:ext cx="833120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02475" y="86804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7101840" y="106172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872480" y="2378710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5868035" y="2572385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выездного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506720" y="86804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max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5502275" y="106172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64735" y="86804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max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4860290" y="106172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10685" y="86804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4206240" y="106172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562985" y="86804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20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120 min</a:t>
            </a: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3558540" y="1061720"/>
            <a:ext cx="591185" cy="9544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пояснений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инспектором</a:t>
            </a:r>
            <a:r>
              <a:rPr lang="en-US" altLang="ru-RU" sz="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914650" y="86804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2910205" y="1061720"/>
            <a:ext cx="59118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266315" y="86804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20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2261870" y="1061720"/>
            <a:ext cx="591185" cy="9544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738745" y="868045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7738110" y="1061720"/>
            <a:ext cx="591185" cy="9544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изготовленных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КНМ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816215" y="2265680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60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44" name="Прямоугольник 43"/>
          <p:cNvSpPr/>
          <p:nvPr/>
        </p:nvSpPr>
        <p:spPr bwMode="auto">
          <a:xfrm>
            <a:off x="7812405" y="2444750"/>
            <a:ext cx="591185" cy="1614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заявителю</a:t>
            </a:r>
          </a:p>
        </p:txBody>
      </p:sp>
      <p:sp>
        <p:nvSpPr>
          <p:cNvPr id="45" name="Полилиния: фигура 106"/>
          <p:cNvSpPr/>
          <p:nvPr/>
        </p:nvSpPr>
        <p:spPr>
          <a:xfrm>
            <a:off x="8522335" y="2279650"/>
            <a:ext cx="614045" cy="15430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46" name="Прямоугольник 45"/>
          <p:cNvSpPr/>
          <p:nvPr/>
        </p:nvSpPr>
        <p:spPr>
          <a:xfrm>
            <a:off x="8486140" y="2444750"/>
            <a:ext cx="650240" cy="12693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заявителю</a:t>
            </a:r>
          </a:p>
        </p:txBody>
      </p:sp>
      <p:cxnSp>
        <p:nvCxnSpPr>
          <p:cNvPr id="51" name="Прямое соединение 50"/>
          <p:cNvCxnSpPr/>
          <p:nvPr/>
        </p:nvCxnSpPr>
        <p:spPr>
          <a:xfrm>
            <a:off x="612140" y="2645410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Прямое соединение 51"/>
          <p:cNvCxnSpPr/>
          <p:nvPr/>
        </p:nvCxnSpPr>
        <p:spPr>
          <a:xfrm>
            <a:off x="1229360" y="266509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Прямое соединение 54"/>
          <p:cNvCxnSpPr/>
          <p:nvPr/>
        </p:nvCxnSpPr>
        <p:spPr>
          <a:xfrm>
            <a:off x="2174240" y="140906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Прямое соединение 55"/>
          <p:cNvCxnSpPr/>
          <p:nvPr/>
        </p:nvCxnSpPr>
        <p:spPr>
          <a:xfrm>
            <a:off x="2820035" y="140906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Прямое соединение 56"/>
          <p:cNvCxnSpPr/>
          <p:nvPr/>
        </p:nvCxnSpPr>
        <p:spPr>
          <a:xfrm>
            <a:off x="3465830" y="140906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Прямое соединение 57"/>
          <p:cNvCxnSpPr/>
          <p:nvPr/>
        </p:nvCxnSpPr>
        <p:spPr>
          <a:xfrm>
            <a:off x="4111625" y="140906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Прямое соединение 58"/>
          <p:cNvCxnSpPr/>
          <p:nvPr/>
        </p:nvCxnSpPr>
        <p:spPr>
          <a:xfrm>
            <a:off x="4757420" y="140906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0" name="Прямое соединение 59"/>
          <p:cNvCxnSpPr/>
          <p:nvPr/>
        </p:nvCxnSpPr>
        <p:spPr>
          <a:xfrm>
            <a:off x="5403215" y="140906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1" name="Прямое соединение 60"/>
          <p:cNvCxnSpPr/>
          <p:nvPr/>
        </p:nvCxnSpPr>
        <p:spPr>
          <a:xfrm>
            <a:off x="6059170" y="142176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Прямое соединение 61"/>
          <p:cNvCxnSpPr/>
          <p:nvPr/>
        </p:nvCxnSpPr>
        <p:spPr>
          <a:xfrm>
            <a:off x="6994525" y="142176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3" name="Прямое соединение 62"/>
          <p:cNvCxnSpPr/>
          <p:nvPr/>
        </p:nvCxnSpPr>
        <p:spPr>
          <a:xfrm>
            <a:off x="7668260" y="140906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4" name="Прямое соединение 63"/>
          <p:cNvCxnSpPr/>
          <p:nvPr/>
        </p:nvCxnSpPr>
        <p:spPr>
          <a:xfrm>
            <a:off x="8388985" y="307784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2056765" y="2595880"/>
            <a:ext cx="73088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30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120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6" name="Прямоугольник 65"/>
          <p:cNvSpPr/>
          <p:nvPr/>
        </p:nvSpPr>
        <p:spPr bwMode="auto">
          <a:xfrm>
            <a:off x="2052320" y="2789555"/>
            <a:ext cx="73596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967990" y="2595880"/>
            <a:ext cx="66738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20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3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</a:p>
        </p:txBody>
      </p:sp>
      <p:sp>
        <p:nvSpPr>
          <p:cNvPr id="68" name="Прямоугольник 67"/>
          <p:cNvSpPr/>
          <p:nvPr/>
        </p:nvSpPr>
        <p:spPr bwMode="auto">
          <a:xfrm>
            <a:off x="2963545" y="2789555"/>
            <a:ext cx="67246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Визирование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очереди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3793490" y="2595880"/>
            <a:ext cx="67500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0" name="Прямоугольник 69"/>
          <p:cNvSpPr/>
          <p:nvPr/>
        </p:nvSpPr>
        <p:spPr bwMode="auto">
          <a:xfrm>
            <a:off x="3789045" y="2789555"/>
            <a:ext cx="679450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</a:p>
        </p:txBody>
      </p:sp>
      <p:cxnSp>
        <p:nvCxnSpPr>
          <p:cNvPr id="71" name="Прямое соединение 70"/>
          <p:cNvCxnSpPr/>
          <p:nvPr/>
        </p:nvCxnSpPr>
        <p:spPr>
          <a:xfrm>
            <a:off x="1893570" y="2933700"/>
            <a:ext cx="180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Прямое соединение 71"/>
          <p:cNvCxnSpPr/>
          <p:nvPr/>
        </p:nvCxnSpPr>
        <p:spPr>
          <a:xfrm>
            <a:off x="2788285" y="2912745"/>
            <a:ext cx="180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3" name="Прямое соединение 72"/>
          <p:cNvCxnSpPr/>
          <p:nvPr/>
        </p:nvCxnSpPr>
        <p:spPr>
          <a:xfrm>
            <a:off x="3635375" y="2912745"/>
            <a:ext cx="14605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5" name="Стрелка углом 74"/>
          <p:cNvSpPr/>
          <p:nvPr/>
        </p:nvSpPr>
        <p:spPr bwMode="auto">
          <a:xfrm>
            <a:off x="1435100" y="1132840"/>
            <a:ext cx="179070" cy="953135"/>
          </a:xfrm>
          <a:prstGeom prst="ben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7" name="Стрелка углом вверх 76"/>
          <p:cNvSpPr/>
          <p:nvPr/>
        </p:nvSpPr>
        <p:spPr bwMode="auto">
          <a:xfrm rot="5400000">
            <a:off x="5059680" y="2270125"/>
            <a:ext cx="1245870" cy="370205"/>
          </a:xfrm>
          <a:prstGeom prst="bentUpArrow">
            <a:avLst>
              <a:gd name="adj1" fmla="val 25000"/>
              <a:gd name="adj2" fmla="val 23928"/>
              <a:gd name="adj3" fmla="val 25000"/>
            </a:avLst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Стрелка углом вверх 7"/>
          <p:cNvSpPr/>
          <p:nvPr/>
        </p:nvSpPr>
        <p:spPr bwMode="auto">
          <a:xfrm>
            <a:off x="6459855" y="1831975"/>
            <a:ext cx="182880" cy="1224280"/>
          </a:xfrm>
          <a:prstGeom prst="bentUpArrow">
            <a:avLst>
              <a:gd name="adj1" fmla="val 25000"/>
              <a:gd name="adj2" fmla="val 23928"/>
              <a:gd name="adj3" fmla="val 25000"/>
            </a:avLst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/>
          </a:p>
        </p:txBody>
      </p:sp>
      <p:cxnSp>
        <p:nvCxnSpPr>
          <p:cNvPr id="16" name="Прямое соединение 15"/>
          <p:cNvCxnSpPr/>
          <p:nvPr/>
        </p:nvCxnSpPr>
        <p:spPr>
          <a:xfrm>
            <a:off x="8326120" y="1493520"/>
            <a:ext cx="72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Прямое соединение 34"/>
          <p:cNvCxnSpPr/>
          <p:nvPr/>
        </p:nvCxnSpPr>
        <p:spPr>
          <a:xfrm>
            <a:off x="8381365" y="1498600"/>
            <a:ext cx="6350" cy="7848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Прямое соединение 36"/>
          <p:cNvCxnSpPr/>
          <p:nvPr/>
        </p:nvCxnSpPr>
        <p:spPr>
          <a:xfrm>
            <a:off x="1548130" y="3056255"/>
            <a:ext cx="0" cy="972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Прямое соединение 37"/>
          <p:cNvCxnSpPr/>
          <p:nvPr/>
        </p:nvCxnSpPr>
        <p:spPr>
          <a:xfrm>
            <a:off x="1682115" y="4302125"/>
            <a:ext cx="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Прямое соединение 38"/>
          <p:cNvCxnSpPr/>
          <p:nvPr/>
        </p:nvCxnSpPr>
        <p:spPr>
          <a:xfrm flipV="1">
            <a:off x="1537970" y="4013835"/>
            <a:ext cx="6282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Прямое соединение 39"/>
          <p:cNvCxnSpPr/>
          <p:nvPr/>
        </p:nvCxnSpPr>
        <p:spPr>
          <a:xfrm>
            <a:off x="4137660" y="3560445"/>
            <a:ext cx="6350" cy="468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19592438" name="Пятно 1 73"/>
          <p:cNvSpPr/>
          <p:nvPr/>
        </p:nvSpPr>
        <p:spPr>
          <a:xfrm>
            <a:off x="683895" y="2933700"/>
            <a:ext cx="280035" cy="24066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ea typeface="Times New Roman" panose="02020603050405020304"/>
                <a:cs typeface="Times New Roman" panose="02020603050405020304"/>
              </a:rPr>
              <a:t>1</a:t>
            </a:r>
            <a:endParaRPr lang="ru-RU" sz="500" b="1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48" name="Пятно 1 73"/>
          <p:cNvSpPr/>
          <p:nvPr/>
        </p:nvSpPr>
        <p:spPr>
          <a:xfrm>
            <a:off x="1614170" y="1709420"/>
            <a:ext cx="277495" cy="22288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53" name="Пятно 1 73"/>
          <p:cNvSpPr/>
          <p:nvPr/>
        </p:nvSpPr>
        <p:spPr>
          <a:xfrm>
            <a:off x="2176780" y="192532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54" name="Пятно 1 73"/>
          <p:cNvSpPr/>
          <p:nvPr/>
        </p:nvSpPr>
        <p:spPr>
          <a:xfrm>
            <a:off x="3051810" y="170942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74" name="Пятно 1 73"/>
          <p:cNvSpPr/>
          <p:nvPr/>
        </p:nvSpPr>
        <p:spPr>
          <a:xfrm>
            <a:off x="3465830" y="192532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78" name="Пятно 1 73"/>
          <p:cNvSpPr/>
          <p:nvPr/>
        </p:nvSpPr>
        <p:spPr>
          <a:xfrm>
            <a:off x="3994150" y="195897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79" name="Пятно 1 73"/>
          <p:cNvSpPr/>
          <p:nvPr/>
        </p:nvSpPr>
        <p:spPr>
          <a:xfrm>
            <a:off x="4356100" y="176657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80" name="Пятно 1 73"/>
          <p:cNvSpPr/>
          <p:nvPr/>
        </p:nvSpPr>
        <p:spPr>
          <a:xfrm>
            <a:off x="4860290" y="1766570"/>
            <a:ext cx="189865" cy="215900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5</a:t>
            </a:r>
          </a:p>
        </p:txBody>
      </p:sp>
      <p:sp>
        <p:nvSpPr>
          <p:cNvPr id="81" name="Пятно 1 73"/>
          <p:cNvSpPr/>
          <p:nvPr/>
        </p:nvSpPr>
        <p:spPr>
          <a:xfrm>
            <a:off x="5243830" y="1735455"/>
            <a:ext cx="254000" cy="196850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</a:t>
            </a:r>
          </a:p>
        </p:txBody>
      </p:sp>
      <p:sp>
        <p:nvSpPr>
          <p:cNvPr id="83" name="Пятно 1 73"/>
          <p:cNvSpPr/>
          <p:nvPr/>
        </p:nvSpPr>
        <p:spPr>
          <a:xfrm>
            <a:off x="5751830" y="322199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</a:t>
            </a:r>
          </a:p>
        </p:txBody>
      </p:sp>
      <p:sp>
        <p:nvSpPr>
          <p:cNvPr id="84" name="Пятно 1 73"/>
          <p:cNvSpPr/>
          <p:nvPr/>
        </p:nvSpPr>
        <p:spPr>
          <a:xfrm>
            <a:off x="6228080" y="324548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7</a:t>
            </a:r>
          </a:p>
        </p:txBody>
      </p:sp>
      <p:sp>
        <p:nvSpPr>
          <p:cNvPr id="85" name="Пятно 1 73"/>
          <p:cNvSpPr/>
          <p:nvPr/>
        </p:nvSpPr>
        <p:spPr>
          <a:xfrm>
            <a:off x="6156325" y="171386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8</a:t>
            </a:r>
          </a:p>
        </p:txBody>
      </p:sp>
      <p:sp>
        <p:nvSpPr>
          <p:cNvPr id="86" name="Пятно 1 73"/>
          <p:cNvSpPr/>
          <p:nvPr/>
        </p:nvSpPr>
        <p:spPr>
          <a:xfrm>
            <a:off x="6692900" y="171386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87" name="Пятно 1 73"/>
          <p:cNvSpPr/>
          <p:nvPr/>
        </p:nvSpPr>
        <p:spPr>
          <a:xfrm>
            <a:off x="7092315" y="178181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8</a:t>
            </a:r>
          </a:p>
        </p:txBody>
      </p:sp>
      <p:sp>
        <p:nvSpPr>
          <p:cNvPr id="88" name="Пятно 1 73"/>
          <p:cNvSpPr/>
          <p:nvPr/>
        </p:nvSpPr>
        <p:spPr>
          <a:xfrm>
            <a:off x="7380605" y="176657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89" name="Пятно 1 73"/>
          <p:cNvSpPr/>
          <p:nvPr/>
        </p:nvSpPr>
        <p:spPr>
          <a:xfrm>
            <a:off x="7887970" y="192532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90" name="Пятно 1 73"/>
          <p:cNvSpPr/>
          <p:nvPr/>
        </p:nvSpPr>
        <p:spPr>
          <a:xfrm>
            <a:off x="2048510" y="343789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91" name="Пятно 1 73"/>
          <p:cNvSpPr/>
          <p:nvPr/>
        </p:nvSpPr>
        <p:spPr>
          <a:xfrm>
            <a:off x="4349750" y="346456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92" name="Пятно 1 73"/>
          <p:cNvSpPr/>
          <p:nvPr/>
        </p:nvSpPr>
        <p:spPr>
          <a:xfrm>
            <a:off x="2934970" y="346456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935015496" name="Прямоугольник 935015495"/>
          <p:cNvSpPr/>
          <p:nvPr/>
        </p:nvSpPr>
        <p:spPr>
          <a:xfrm>
            <a:off x="3051818" y="4229859"/>
            <a:ext cx="3324708" cy="370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ВПП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min 140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max 30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</a:p>
        </p:txBody>
      </p:sp>
      <p:sp>
        <p:nvSpPr>
          <p:cNvPr id="93" name="Пятно 1 73"/>
          <p:cNvSpPr/>
          <p:nvPr/>
        </p:nvSpPr>
        <p:spPr>
          <a:xfrm>
            <a:off x="5751830" y="1754505"/>
            <a:ext cx="223520" cy="261620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3</a:t>
            </a:r>
          </a:p>
        </p:txBody>
      </p:sp>
      <p:sp>
        <p:nvSpPr>
          <p:cNvPr id="94" name="Пятно 1 73"/>
          <p:cNvSpPr/>
          <p:nvPr/>
        </p:nvSpPr>
        <p:spPr>
          <a:xfrm>
            <a:off x="1614170" y="2924810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</a:t>
            </a:r>
          </a:p>
        </p:txBody>
      </p:sp>
      <p:cxnSp>
        <p:nvCxnSpPr>
          <p:cNvPr id="95" name="Прямое соединение 94"/>
          <p:cNvCxnSpPr/>
          <p:nvPr/>
        </p:nvCxnSpPr>
        <p:spPr>
          <a:xfrm>
            <a:off x="6568440" y="773430"/>
            <a:ext cx="1270" cy="10541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6" name="Прямое соединение 95"/>
          <p:cNvCxnSpPr/>
          <p:nvPr/>
        </p:nvCxnSpPr>
        <p:spPr>
          <a:xfrm flipV="1">
            <a:off x="6569710" y="773430"/>
            <a:ext cx="1440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7" name="Прямое соединение 96"/>
          <p:cNvCxnSpPr/>
          <p:nvPr/>
        </p:nvCxnSpPr>
        <p:spPr>
          <a:xfrm>
            <a:off x="7997190" y="773430"/>
            <a:ext cx="6350" cy="126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Пятно 1 73"/>
          <p:cNvSpPr/>
          <p:nvPr/>
        </p:nvSpPr>
        <p:spPr>
          <a:xfrm>
            <a:off x="2602865" y="1932305"/>
            <a:ext cx="307340" cy="249555"/>
          </a:xfrm>
          <a:prstGeom prst="irregularSeal1">
            <a:avLst/>
          </a:prstGeom>
          <a:solidFill>
            <a:schemeClr val="bg1"/>
          </a:solidFill>
          <a:ln w="254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ru-RU" sz="5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>
          <a:xfrm>
            <a:off x="539749" y="761999"/>
            <a:ext cx="8118382" cy="4255886"/>
          </a:xfrm>
        </p:spPr>
        <p:txBody>
          <a:bodyPr vertOverflow="overflow" horzOverflow="clip" vert="horz" wrap="square" lIns="0" tIns="0" rIns="0" bIns="0" numCol="1" spcCol="0" rtlCol="0" fromWordArt="0" anchor="ctr" anchorCtr="0" forceAA="0" compatLnSpc="0"/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1. Нестабильная работа сайта ЗФКР, неактуальные данные на сайте ЗФКР.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2. Потери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времени, связанные с подготовкой, согласованием и подписанием документов.</a:t>
            </a:r>
            <a:endParaRPr lang="ru-RU" sz="16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3. Длительный срок получения ответа на запрос, наличие несоответствия сведений, представленных ЗФКР, сведениям, имеющимся в распоряжении Инспекции 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4. Сложность поиска ответственного исполнителя со стороны ЗФКР.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5.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Длительное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ожидание ответа от ЗФКР в ходе проведения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КНМ.</a:t>
            </a:r>
            <a:endParaRPr lang="ru-RU" sz="16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6. Отсутствие у инспекторов полномочий по подписанию документов усиленной ЭЦП в системе СЭД-Дело.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7. Отсутствие свободных транспортных средств.</a:t>
            </a:r>
          </a:p>
          <a:p>
            <a:pPr algn="just">
              <a:lnSpc>
                <a:spcPct val="107000"/>
              </a:lnSpc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8.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Длительный срок подготовки документов, имеющих отношение к проверочным мероприятиям (актов проверок, предписаний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т.д.)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Текущие проблемы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23394" y="423275"/>
            <a:ext cx="283682" cy="33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23851" y="341765"/>
            <a:ext cx="5642441" cy="458184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j-lt"/>
                <a:cs typeface="Times New Roman" panose="02020603050405020304"/>
              </a:rPr>
              <a:t>Идеальная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05902" y="711374"/>
            <a:ext cx="283682" cy="338725"/>
          </a:xfrm>
          <a:prstGeom prst="rect">
            <a:avLst/>
          </a:prstGeom>
        </p:spPr>
      </p:pic>
      <p:sp>
        <p:nvSpPr>
          <p:cNvPr id="10" name="Полилиния: фигура 106"/>
          <p:cNvSpPr/>
          <p:nvPr/>
        </p:nvSpPr>
        <p:spPr>
          <a:xfrm>
            <a:off x="1166495" y="2096135"/>
            <a:ext cx="553085" cy="15430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1" name="Прямоугольник 10"/>
          <p:cNvSpPr/>
          <p:nvPr/>
        </p:nvSpPr>
        <p:spPr>
          <a:xfrm>
            <a:off x="1138555" y="2250440"/>
            <a:ext cx="581025" cy="128333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проведению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</a:t>
            </a:r>
          </a:p>
        </p:txBody>
      </p:sp>
      <p:cxnSp>
        <p:nvCxnSpPr>
          <p:cNvPr id="51" name="Прямое соединение 50"/>
          <p:cNvCxnSpPr/>
          <p:nvPr/>
        </p:nvCxnSpPr>
        <p:spPr>
          <a:xfrm>
            <a:off x="1715135" y="2963545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786890" y="2404110"/>
            <a:ext cx="55054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786890" y="2603500"/>
            <a:ext cx="54546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доводов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обращении</a:t>
            </a:r>
          </a:p>
        </p:txBody>
      </p:sp>
      <p:cxnSp>
        <p:nvCxnSpPr>
          <p:cNvPr id="52" name="Прямое соединение 51"/>
          <p:cNvCxnSpPr/>
          <p:nvPr/>
        </p:nvCxnSpPr>
        <p:spPr>
          <a:xfrm>
            <a:off x="2332355" y="2983230"/>
            <a:ext cx="1080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219325" y="1186180"/>
            <a:ext cx="5873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214880" y="1379855"/>
            <a:ext cx="591185" cy="8864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</a:p>
        </p:txBody>
      </p:sp>
      <p:sp>
        <p:nvSpPr>
          <p:cNvPr id="75" name="Стрелка углом 74"/>
          <p:cNvSpPr/>
          <p:nvPr/>
        </p:nvSpPr>
        <p:spPr bwMode="auto">
          <a:xfrm>
            <a:off x="2035810" y="1450975"/>
            <a:ext cx="179070" cy="953135"/>
          </a:xfrm>
          <a:prstGeom prst="ben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7" name="Прямое соединение 36"/>
          <p:cNvCxnSpPr/>
          <p:nvPr/>
        </p:nvCxnSpPr>
        <p:spPr>
          <a:xfrm>
            <a:off x="2035810" y="3380105"/>
            <a:ext cx="0" cy="972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Прямое соединение 38"/>
          <p:cNvCxnSpPr/>
          <p:nvPr/>
        </p:nvCxnSpPr>
        <p:spPr>
          <a:xfrm flipV="1">
            <a:off x="2025650" y="4337685"/>
            <a:ext cx="47304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440305" y="2409825"/>
            <a:ext cx="79311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ru-RU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440305" y="2609215"/>
            <a:ext cx="802005" cy="10179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ФКР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</a:p>
        </p:txBody>
      </p:sp>
      <p:cxnSp>
        <p:nvCxnSpPr>
          <p:cNvPr id="8" name="Прямое соединение 7"/>
          <p:cNvCxnSpPr/>
          <p:nvPr/>
        </p:nvCxnSpPr>
        <p:spPr>
          <a:xfrm flipV="1">
            <a:off x="2806065" y="1729740"/>
            <a:ext cx="684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Прямое соединение 8"/>
          <p:cNvCxnSpPr/>
          <p:nvPr/>
        </p:nvCxnSpPr>
        <p:spPr>
          <a:xfrm>
            <a:off x="3491865" y="1523365"/>
            <a:ext cx="0" cy="972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Прямое соединение 14"/>
          <p:cNvCxnSpPr/>
          <p:nvPr/>
        </p:nvCxnSpPr>
        <p:spPr>
          <a:xfrm flipV="1">
            <a:off x="3493770" y="1523365"/>
            <a:ext cx="684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182110" y="1042035"/>
            <a:ext cx="67881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60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177665" y="1235710"/>
            <a:ext cx="68262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видеофиксацией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определяющего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</a:t>
            </a:r>
          </a:p>
        </p:txBody>
      </p:sp>
      <p:cxnSp>
        <p:nvCxnSpPr>
          <p:cNvPr id="18" name="Прямое соединение 17"/>
          <p:cNvCxnSpPr/>
          <p:nvPr/>
        </p:nvCxnSpPr>
        <p:spPr>
          <a:xfrm flipV="1">
            <a:off x="3489960" y="2495550"/>
            <a:ext cx="684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163060" y="2301875"/>
            <a:ext cx="82867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15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max 60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4163060" y="2495550"/>
            <a:ext cx="825500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отправкой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175885" y="1042035"/>
            <a:ext cx="678815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max 1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5171440" y="1235710"/>
            <a:ext cx="682625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дроном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предписания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отправкой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ЗФКР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инспектору</a:t>
            </a:r>
          </a:p>
        </p:txBody>
      </p:sp>
      <p:cxnSp>
        <p:nvCxnSpPr>
          <p:cNvPr id="23" name="Прямое соединение 22"/>
          <p:cNvCxnSpPr/>
          <p:nvPr/>
        </p:nvCxnSpPr>
        <p:spPr>
          <a:xfrm flipV="1">
            <a:off x="4860290" y="1595755"/>
            <a:ext cx="324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Прямое соединение 23"/>
          <p:cNvCxnSpPr/>
          <p:nvPr/>
        </p:nvCxnSpPr>
        <p:spPr>
          <a:xfrm flipV="1">
            <a:off x="5854700" y="1523365"/>
            <a:ext cx="684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Прямое соединение 24"/>
          <p:cNvCxnSpPr/>
          <p:nvPr/>
        </p:nvCxnSpPr>
        <p:spPr>
          <a:xfrm>
            <a:off x="6528435" y="1523365"/>
            <a:ext cx="0" cy="756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6130290" y="2296795"/>
            <a:ext cx="802640" cy="193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10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60 </a:t>
            </a:r>
            <a:r>
              <a:rPr lang="en-US" alt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6130290" y="2490470"/>
            <a:ext cx="825500" cy="770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заявителю</a:t>
            </a:r>
          </a:p>
        </p:txBody>
      </p:sp>
      <p:cxnSp>
        <p:nvCxnSpPr>
          <p:cNvPr id="28" name="Прямое соединение 27"/>
          <p:cNvCxnSpPr/>
          <p:nvPr/>
        </p:nvCxnSpPr>
        <p:spPr>
          <a:xfrm flipV="1">
            <a:off x="4991735" y="2824480"/>
            <a:ext cx="1152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Прямое соединение 28"/>
          <p:cNvCxnSpPr/>
          <p:nvPr/>
        </p:nvCxnSpPr>
        <p:spPr>
          <a:xfrm>
            <a:off x="2794635" y="3611880"/>
            <a:ext cx="0" cy="360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Прямое соединение 29"/>
          <p:cNvCxnSpPr/>
          <p:nvPr/>
        </p:nvCxnSpPr>
        <p:spPr>
          <a:xfrm flipV="1">
            <a:off x="2794635" y="3970020"/>
            <a:ext cx="345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Прямое соединение 30"/>
          <p:cNvCxnSpPr/>
          <p:nvPr/>
        </p:nvCxnSpPr>
        <p:spPr>
          <a:xfrm>
            <a:off x="6252210" y="3263900"/>
            <a:ext cx="0" cy="720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Прямое соединение 31"/>
          <p:cNvCxnSpPr/>
          <p:nvPr/>
        </p:nvCxnSpPr>
        <p:spPr>
          <a:xfrm>
            <a:off x="6741795" y="3251835"/>
            <a:ext cx="0" cy="108000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Полилиния: фигура 106"/>
          <p:cNvSpPr/>
          <p:nvPr/>
        </p:nvSpPr>
        <p:spPr>
          <a:xfrm>
            <a:off x="7631430" y="2085340"/>
            <a:ext cx="614045" cy="15430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46" name="Прямоугольник 45"/>
          <p:cNvSpPr/>
          <p:nvPr/>
        </p:nvSpPr>
        <p:spPr>
          <a:xfrm>
            <a:off x="7595235" y="2250440"/>
            <a:ext cx="650240" cy="12693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нарушенных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  <a:r>
              <a:rPr lang="en-US" alt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заявителю</a:t>
            </a:r>
          </a:p>
        </p:txBody>
      </p:sp>
      <p:cxnSp>
        <p:nvCxnSpPr>
          <p:cNvPr id="33" name="Прямое соединение 32"/>
          <p:cNvCxnSpPr/>
          <p:nvPr/>
        </p:nvCxnSpPr>
        <p:spPr>
          <a:xfrm flipV="1">
            <a:off x="6947535" y="2891790"/>
            <a:ext cx="648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35015496" name="Прямоугольник 935015495"/>
          <p:cNvSpPr/>
          <p:nvPr/>
        </p:nvSpPr>
        <p:spPr>
          <a:xfrm>
            <a:off x="2927358" y="4600064"/>
            <a:ext cx="3324708" cy="370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ВПП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min 15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max 140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78717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2000" b="1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/>
              </a:rPr>
              <a:t>Выявление коренных причин методом «5 Почему?»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445182" y="69386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>
                <a:ln w="0"/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Проблема</a:t>
            </a:r>
          </a:p>
        </p:txBody>
      </p:sp>
      <p:sp>
        <p:nvSpPr>
          <p:cNvPr id="9" name="Прямоугольник: скругленные углы 8"/>
          <p:cNvSpPr/>
          <p:nvPr/>
        </p:nvSpPr>
        <p:spPr bwMode="auto">
          <a:xfrm>
            <a:off x="252662" y="931661"/>
            <a:ext cx="8457499" cy="39848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50" b="1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Длительный срок проведения контрольно-надзорных и профилактических мероприятий в отношении ЗФКР</a:t>
            </a:r>
          </a:p>
        </p:txBody>
      </p:sp>
      <p:sp>
        <p:nvSpPr>
          <p:cNvPr id="13" name="Стрелка: вниз 12"/>
          <p:cNvSpPr/>
          <p:nvPr/>
        </p:nvSpPr>
        <p:spPr bwMode="auto">
          <a:xfrm>
            <a:off x="413215" y="1386216"/>
            <a:ext cx="2099667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b="1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Почему?</a:t>
            </a:r>
          </a:p>
        </p:txBody>
      </p:sp>
      <p:sp>
        <p:nvSpPr>
          <p:cNvPr id="14" name="Стрелка: вниз 13"/>
          <p:cNvSpPr/>
          <p:nvPr/>
        </p:nvSpPr>
        <p:spPr bwMode="auto">
          <a:xfrm>
            <a:off x="6610493" y="1386216"/>
            <a:ext cx="2099667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800">
              <a:defRPr/>
            </a:pPr>
            <a:r>
              <a:rPr lang="ru-RU" sz="1800" b="1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Почему</a:t>
            </a:r>
            <a:r>
              <a:rPr lang="ru-RU" sz="1400" b="1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?</a:t>
            </a:r>
          </a:p>
        </p:txBody>
      </p:sp>
      <p:sp>
        <p:nvSpPr>
          <p:cNvPr id="16" name="Стрелка: вниз 15"/>
          <p:cNvSpPr/>
          <p:nvPr/>
        </p:nvSpPr>
        <p:spPr bwMode="auto">
          <a:xfrm>
            <a:off x="3614688" y="1386216"/>
            <a:ext cx="2099667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b="1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Почему?</a:t>
            </a:r>
          </a:p>
        </p:txBody>
      </p:sp>
      <p:sp>
        <p:nvSpPr>
          <p:cNvPr id="17" name="Прямоугольник: скругленные углы 16"/>
          <p:cNvSpPr/>
          <p:nvPr/>
        </p:nvSpPr>
        <p:spPr bwMode="auto">
          <a:xfrm>
            <a:off x="67365" y="1946892"/>
            <a:ext cx="2791369" cy="56610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Длительный срок </a:t>
            </a:r>
            <a:br>
              <a:rPr lang="ru-RU" sz="1200" b="1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</a:br>
            <a:r>
              <a:rPr lang="ru-RU" sz="1200" b="1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получения информации и документов от ЗФКР</a:t>
            </a:r>
          </a:p>
        </p:txBody>
      </p:sp>
      <p:sp>
        <p:nvSpPr>
          <p:cNvPr id="20" name="Прямоугольник: скругленные углы 19"/>
          <p:cNvSpPr/>
          <p:nvPr/>
        </p:nvSpPr>
        <p:spPr bwMode="auto">
          <a:xfrm>
            <a:off x="6475822" y="1946892"/>
            <a:ext cx="2544017" cy="55375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Длительный срок согласования и подписания документов</a:t>
            </a:r>
          </a:p>
        </p:txBody>
      </p:sp>
      <p:sp>
        <p:nvSpPr>
          <p:cNvPr id="32" name="Прямоугольник: скругленные углы 31"/>
          <p:cNvSpPr/>
          <p:nvPr/>
        </p:nvSpPr>
        <p:spPr bwMode="auto">
          <a:xfrm>
            <a:off x="345478" y="3025931"/>
            <a:ext cx="2318308" cy="1027794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Использование деловой переписки в качестве единственного способа обмена документами и информацией</a:t>
            </a:r>
            <a:endParaRPr sz="1200" b="1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4" name="Прямоугольник: скругленные углы 33"/>
          <p:cNvSpPr/>
          <p:nvPr/>
        </p:nvSpPr>
        <p:spPr bwMode="auto">
          <a:xfrm>
            <a:off x="6475822" y="2828316"/>
            <a:ext cx="2544017" cy="39522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Подготовка документов на бумажном носителе</a:t>
            </a: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6770133" y="2513001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>
                <a:ln w="0"/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Коренная причина</a:t>
            </a:r>
          </a:p>
        </p:txBody>
      </p:sp>
      <p:sp>
        <p:nvSpPr>
          <p:cNvPr id="1309510109" name="Прямоугольник 45"/>
          <p:cNvSpPr/>
          <p:nvPr/>
        </p:nvSpPr>
        <p:spPr bwMode="auto">
          <a:xfrm>
            <a:off x="413215" y="2638758"/>
            <a:ext cx="2099702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>
                <a:ln w="0"/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Коренная причина</a:t>
            </a:r>
          </a:p>
        </p:txBody>
      </p:sp>
      <p:sp>
        <p:nvSpPr>
          <p:cNvPr id="210145221" name="Стрелка: вниз 13"/>
          <p:cNvSpPr/>
          <p:nvPr/>
        </p:nvSpPr>
        <p:spPr bwMode="auto">
          <a:xfrm>
            <a:off x="3666780" y="2735266"/>
            <a:ext cx="2099666" cy="43898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800">
              <a:defRPr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Почему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?</a:t>
            </a:r>
            <a:endParaRPr dirty="0"/>
          </a:p>
        </p:txBody>
      </p:sp>
      <p:sp>
        <p:nvSpPr>
          <p:cNvPr id="704018757" name="Прямоугольник: скругленные углы 33"/>
          <p:cNvSpPr/>
          <p:nvPr/>
        </p:nvSpPr>
        <p:spPr bwMode="auto">
          <a:xfrm>
            <a:off x="2944437" y="4300799"/>
            <a:ext cx="3388006" cy="766576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Большой объем НПА, содержащих требования к качеству проводимых работ по капитальному ремонту</a:t>
            </a:r>
          </a:p>
        </p:txBody>
      </p:sp>
      <p:sp>
        <p:nvSpPr>
          <p:cNvPr id="799680369" name="Прямоугольник 45"/>
          <p:cNvSpPr/>
          <p:nvPr/>
        </p:nvSpPr>
        <p:spPr bwMode="auto">
          <a:xfrm>
            <a:off x="3667047" y="4053726"/>
            <a:ext cx="2099702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 dirty="0">
                <a:ln w="0"/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Коренная причина</a:t>
            </a:r>
            <a:endParaRPr dirty="0"/>
          </a:p>
        </p:txBody>
      </p:sp>
      <p:sp>
        <p:nvSpPr>
          <p:cNvPr id="19" name="Прямоугольник: скругленные углы 40"/>
          <p:cNvSpPr/>
          <p:nvPr/>
        </p:nvSpPr>
        <p:spPr bwMode="auto">
          <a:xfrm>
            <a:off x="2996599" y="3217401"/>
            <a:ext cx="3335844" cy="77937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Длительный анализ представленных документов, установление соответствия выполненных работ проектной документации, а также требованиям законодательства</a:t>
            </a:r>
          </a:p>
        </p:txBody>
      </p:sp>
      <p:sp>
        <p:nvSpPr>
          <p:cNvPr id="21" name="Прямоугольник: скругленные углы 40"/>
          <p:cNvSpPr/>
          <p:nvPr/>
        </p:nvSpPr>
        <p:spPr bwMode="auto">
          <a:xfrm>
            <a:off x="2996599" y="1829012"/>
            <a:ext cx="3335844" cy="77937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Длительный срок подготовки документов, имеющих отношение к проверочным мероприятиям (актов проверок, предписаний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и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т.д.)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03*164"/>
  <p:tag name="TABLE_ENDDRAG_RECT" val="108*101*503*164"/>
</p:tagLst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1835</Words>
  <Application>Microsoft Office PowerPoint</Application>
  <PresentationFormat>Произвольный</PresentationFormat>
  <Paragraphs>390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Заключительный слайд</vt:lpstr>
      <vt:lpstr>Государственная инспекция Забайкальского края</vt:lpstr>
      <vt:lpstr>«Оптимизация процесса осуществления государственного контроля (надзора) за деятельностью Забайкальского фонда капитального ремонта многоквартирных домов»</vt:lpstr>
      <vt:lpstr>Организационно-распорядительные документы</vt:lpstr>
      <vt:lpstr>Команда проекта</vt:lpstr>
      <vt:lpstr>Паспорт проекта </vt:lpstr>
      <vt:lpstr>Текущая карта процесса</vt:lpstr>
      <vt:lpstr>Текущие проблемы</vt:lpstr>
      <vt:lpstr>Идеальная карта процесса</vt:lpstr>
      <vt:lpstr>Презентация PowerPoint</vt:lpstr>
      <vt:lpstr>Пирамида проблем</vt:lpstr>
      <vt:lpstr>Презентация PowerPoint</vt:lpstr>
      <vt:lpstr>Презентация PowerPoint</vt:lpstr>
      <vt:lpstr>Целевая карта процесса</vt:lpstr>
      <vt:lpstr>План мероприятий по реализации проекта </vt:lpstr>
      <vt:lpstr>Реализация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Сычев А.В.</dc:creator>
  <cp:lastModifiedBy>Людмила Олеговна Зеликова</cp:lastModifiedBy>
  <cp:revision>327</cp:revision>
  <cp:lastPrinted>2024-10-02T05:07:00Z</cp:lastPrinted>
  <dcterms:created xsi:type="dcterms:W3CDTF">2025-07-18T01:36:00Z</dcterms:created>
  <dcterms:modified xsi:type="dcterms:W3CDTF">2025-07-22T01:31:17Z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52A9DDB31ABF43549EDAB69E3A9191B5_12</vt:lpwstr>
  </property>
  <property fmtid="{D5CDD505-2E9C-101B-9397-08002B2CF9AE}" pid="3" name="KSOProductBuildVer">
    <vt:lpwstr>1049-12.2.0.21931</vt:lpwstr>
  </property>
</Properties>
</file>