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2" r:id="rId3"/>
    <p:sldMasterId id="2147483655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300" r:id="rId10"/>
    <p:sldId id="262" r:id="rId11"/>
    <p:sldId id="302" r:id="rId12"/>
    <p:sldId id="287" r:id="rId13"/>
    <p:sldId id="283" r:id="rId14"/>
    <p:sldId id="284" r:id="rId15"/>
    <p:sldId id="286" r:id="rId16"/>
    <p:sldId id="285" r:id="rId17"/>
    <p:sldId id="301" r:id="rId18"/>
    <p:sldId id="267" r:id="rId19"/>
    <p:sldId id="292" r:id="rId20"/>
    <p:sldId id="296" r:id="rId21"/>
    <p:sldId id="294" r:id="rId22"/>
    <p:sldId id="295" r:id="rId23"/>
    <p:sldId id="303" r:id="rId24"/>
    <p:sldId id="298" r:id="rId25"/>
    <p:sldId id="299" r:id="rId26"/>
    <p:sldId id="268" r:id="rId27"/>
  </p:sldIdLst>
  <p:sldSz cx="9144000" cy="5148263"/>
  <p:notesSz cx="9144000" cy="5148263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69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338293001737811E-2"/>
          <c:y val="3.8993112671948521E-2"/>
          <c:w val="0.82709740070033366"/>
          <c:h val="0.801121296246595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Услуга: выдача УТМ через ЕПГУ</c:v>
                </c:pt>
              </c:strCache>
            </c:strRef>
          </c:tx>
          <c:explosion val="25"/>
          <c:dPt>
            <c:idx val="0"/>
            <c:bubble3D val="0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0-381E-40BD-9601-453AA4F1559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Всего подано через ЕПГУ</c:v>
                </c:pt>
                <c:pt idx="1">
                  <c:v>Колличество отказов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940</c:v>
                </c:pt>
                <c:pt idx="1">
                  <c:v>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1E-40BD-9601-453AA4F1559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5552203601309"/>
          <c:y val="0.14081366614899274"/>
          <c:w val="0.87040435678087047"/>
          <c:h val="0.66838035538093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текущее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16-4267-B081-972D3F3D29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16-4267-B081-972D3F3D291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фактическое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16-4267-B081-972D3F3D2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393992"/>
        <c:axId val="522394384"/>
      </c:barChart>
      <c:catAx>
        <c:axId val="52239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2394384"/>
        <c:crosses val="autoZero"/>
        <c:auto val="1"/>
        <c:lblAlgn val="ctr"/>
        <c:lblOffset val="100"/>
        <c:noMultiLvlLbl val="0"/>
      </c:catAx>
      <c:valAx>
        <c:axId val="52239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2393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DBD1B-A33E-41C9-ABFB-EF64134AE54F}" type="datetimeFigureOut">
              <a:rPr lang="ru-RU" smtClean="0"/>
              <a:pPr/>
              <a:t>15.07.2025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30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4750"/>
            <a:ext cx="7315200" cy="231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950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950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DF2D0-7416-4843-9DE1-BBE97F5DC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1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F2D0-7416-4843-9DE1-BBE97F5DC4B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7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9088" y="385763"/>
            <a:ext cx="3425825" cy="1930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>
                <a:solidFill>
                  <a:prstClr val="black"/>
                </a:solidFill>
              </a:rPr>
              <a:pPr/>
              <a:t>13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8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pPr algn="r">
                <a:defRPr/>
              </a:p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2DB00539-76DD-4291-9C68-45997AB8432E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1DB53087-2C50-47AC-ACD0-434C56EF5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7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2142083"/>
            <a:ext cx="6480523" cy="1189037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Государственная инспекция Забайкальского края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  <a:cs typeface="Arial"/>
              </a:rPr>
              <a:t>Промежуточное совещание/</a:t>
            </a:r>
            <a:r>
              <a:rPr lang="en-US" dirty="0">
                <a:latin typeface="Bahnschrift SemiBold Condensed" pitchFamily="34" charset="0"/>
                <a:cs typeface="Arial"/>
              </a:rPr>
              <a:t> Kick-off</a:t>
            </a:r>
            <a:endParaRPr lang="ru-RU" dirty="0">
              <a:latin typeface="Bahnschrift SemiBold Condensed" pitchFamily="34" charset="0"/>
              <a:cs typeface="Arial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Дашибалов</a:t>
            </a:r>
            <a:r>
              <a:rPr lang="ru-RU" b="1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Баясхалан</a:t>
            </a:r>
            <a:r>
              <a:rPr lang="ru-RU" b="1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 Александрович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Начальник Государственной инспекции Забайкальского края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52120" y="439113"/>
            <a:ext cx="707934" cy="8418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24" y="682171"/>
            <a:ext cx="9144000" cy="129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23325413"/>
              </p:ext>
            </p:extLst>
          </p:nvPr>
        </p:nvGraphicFramePr>
        <p:xfrm>
          <a:off x="1475656" y="2087628"/>
          <a:ext cx="5832648" cy="2839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15507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9" y="303779"/>
            <a:ext cx="228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Пирамида проблем</a:t>
            </a:r>
          </a:p>
        </p:txBody>
      </p:sp>
      <p:grpSp>
        <p:nvGrpSpPr>
          <p:cNvPr id="3" name="Схема 5"/>
          <p:cNvGrpSpPr/>
          <p:nvPr/>
        </p:nvGrpSpPr>
        <p:grpSpPr bwMode="auto">
          <a:xfrm>
            <a:off x="1253436" y="1493011"/>
            <a:ext cx="5590960" cy="3079685"/>
            <a:chOff x="1214955" y="898208"/>
            <a:chExt cx="5590960" cy="3720451"/>
          </a:xfrm>
          <a:solidFill>
            <a:schemeClr val="accent5">
              <a:lumMod val="60000"/>
              <a:lumOff val="40000"/>
              <a:alpha val="59000"/>
            </a:schemeClr>
          </a:solidFill>
        </p:grpSpPr>
        <p:sp>
          <p:nvSpPr>
            <p:cNvPr id="4" name="Равнобедренный треугольник 4294967295"/>
            <p:cNvSpPr/>
            <p:nvPr/>
          </p:nvSpPr>
          <p:spPr bwMode="auto">
            <a:xfrm>
              <a:off x="1214955" y="898208"/>
              <a:ext cx="4640072" cy="3720451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" name="Скругленный прямоугольник 4294967295"/>
            <p:cNvSpPr/>
            <p:nvPr/>
          </p:nvSpPr>
          <p:spPr bwMode="auto">
            <a:xfrm>
              <a:off x="4346096" y="1101224"/>
              <a:ext cx="2418293" cy="880700"/>
            </a:xfrm>
            <a:prstGeom prst="roundRect">
              <a:avLst>
                <a:gd name="adj" fmla="val 16667"/>
              </a:avLst>
            </a:prstGeom>
            <a:grpFill/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>
                  <a:latin typeface="Bahnschrift SemiBold Condensed" pitchFamily="34" charset="0"/>
                </a:rPr>
                <a:t>Федеральный уровень</a:t>
              </a:r>
              <a:endParaRPr dirty="0">
                <a:latin typeface="Bahnschrift SemiBold Condensed" pitchFamily="34" charset="0"/>
              </a:endParaRPr>
            </a:p>
          </p:txBody>
        </p:sp>
        <p:sp>
          <p:nvSpPr>
            <p:cNvPr id="6" name="Скругленный прямоугольник 4294967295"/>
            <p:cNvSpPr/>
            <p:nvPr/>
          </p:nvSpPr>
          <p:spPr bwMode="auto">
            <a:xfrm>
              <a:off x="4357234" y="2209907"/>
              <a:ext cx="2418293" cy="880700"/>
            </a:xfrm>
            <a:prstGeom prst="roundRect">
              <a:avLst>
                <a:gd name="adj" fmla="val 16667"/>
              </a:avLst>
            </a:prstGeom>
            <a:grpFill/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>
                  <a:latin typeface="Bahnschrift SemiBold Condensed" pitchFamily="34" charset="0"/>
                </a:rPr>
                <a:t>Региональный уровень</a:t>
              </a:r>
              <a:endParaRPr dirty="0">
                <a:latin typeface="Bahnschrift SemiBold Condensed" pitchFamily="34" charset="0"/>
              </a:endParaRPr>
            </a:p>
          </p:txBody>
        </p:sp>
        <p:sp>
          <p:nvSpPr>
            <p:cNvPr id="7" name="Скругленный прямоугольник 4294967295"/>
            <p:cNvSpPr/>
            <p:nvPr/>
          </p:nvSpPr>
          <p:spPr bwMode="auto">
            <a:xfrm>
              <a:off x="4387622" y="3261524"/>
              <a:ext cx="2418293" cy="880700"/>
            </a:xfrm>
            <a:prstGeom prst="roundRect">
              <a:avLst>
                <a:gd name="adj" fmla="val 16667"/>
              </a:avLst>
            </a:prstGeom>
            <a:grpFill/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>
                  <a:latin typeface="Bahnschrift SemiBold Condensed" pitchFamily="34" charset="0"/>
                </a:rPr>
                <a:t>Уровень организации</a:t>
              </a:r>
              <a:endParaRPr dirty="0">
                <a:latin typeface="Bahnschrift SemiBold Condensed" pitchFamily="34" charset="0"/>
              </a:endParaRPr>
            </a:p>
          </p:txBody>
        </p:sp>
      </p:grpSp>
      <p:sp>
        <p:nvSpPr>
          <p:cNvPr id="8" name="Шестиугольник 7"/>
          <p:cNvSpPr/>
          <p:nvPr/>
        </p:nvSpPr>
        <p:spPr bwMode="auto">
          <a:xfrm>
            <a:off x="3291497" y="3726259"/>
            <a:ext cx="563951" cy="323362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9" name="Шестиугольник 8"/>
          <p:cNvSpPr/>
          <p:nvPr/>
        </p:nvSpPr>
        <p:spPr bwMode="auto">
          <a:xfrm>
            <a:off x="2320026" y="3728342"/>
            <a:ext cx="563951" cy="323362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2</a:t>
            </a:r>
          </a:p>
        </p:txBody>
      </p:sp>
      <p:sp>
        <p:nvSpPr>
          <p:cNvPr id="11" name="Шестиугольник 10"/>
          <p:cNvSpPr/>
          <p:nvPr/>
        </p:nvSpPr>
        <p:spPr bwMode="auto">
          <a:xfrm>
            <a:off x="3756931" y="4141422"/>
            <a:ext cx="563951" cy="323362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3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23728" y="3510235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43809" y="2502123"/>
            <a:ext cx="14401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Шестиугольник 14"/>
          <p:cNvSpPr/>
          <p:nvPr/>
        </p:nvSpPr>
        <p:spPr bwMode="auto">
          <a:xfrm>
            <a:off x="3194768" y="2016580"/>
            <a:ext cx="563951" cy="323362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90394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467544" y="269876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>
                <a:latin typeface="Bahnschrift SemiBold Condensed" pitchFamily="34" charset="0"/>
              </a:rPr>
              <a:t>Вклад в цель проекта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093839"/>
              </p:ext>
            </p:extLst>
          </p:nvPr>
        </p:nvGraphicFramePr>
        <p:xfrm>
          <a:off x="323528" y="1061963"/>
          <a:ext cx="8136904" cy="266084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09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5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5359">
                  <a:extLst>
                    <a:ext uri="{9D8B030D-6E8A-4147-A177-3AD203B41FA5}">
                      <a16:colId xmlns:a16="http://schemas.microsoft.com/office/drawing/2014/main" xmlns="" val="3423097419"/>
                    </a:ext>
                  </a:extLst>
                </a:gridCol>
                <a:gridCol w="20562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8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24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Коренная причина</a:t>
                      </a: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ПРЕДЛАГАЕМОЕ РЕШЕНИЕ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ВКЛАД В ДОСТИЖЕНИЕ ЦЕЛИ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14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800" b="0" dirty="0">
                          <a:latin typeface="Times New Roman" pitchFamily="18" charset="0"/>
                          <a:cs typeface="Times New Roman" pitchFamily="18" charset="0"/>
                        </a:rPr>
                        <a:t>           Большой % отказов</a:t>
                      </a:r>
                    </a:p>
                    <a:p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buFont typeface="Arial"/>
                        <a:buNone/>
                        <a:defRPr/>
                      </a:pPr>
                      <a:endParaRPr lang="ru-RU" sz="8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buFont typeface="Arial"/>
                        <a:buNone/>
                        <a:defRPr/>
                      </a:pPr>
                      <a:r>
                        <a:rPr lang="ru-RU" sz="8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Неполный пакет документов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buFont typeface="Arial"/>
                        <a:buNone/>
                        <a:defRPr/>
                      </a:pPr>
                      <a:endParaRPr lang="ru-RU" sz="8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Использование автоматизированных информационных систем </a:t>
                      </a: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удовлетворенности граждан </a:t>
                      </a: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687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defRPr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0" dirty="0">
                          <a:latin typeface="Times New Roman" pitchFamily="18" charset="0"/>
                          <a:cs typeface="Times New Roman" pitchFamily="18" charset="0"/>
                        </a:rPr>
                        <a:t> Длительное предоставление услуги 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автоматизированной обработки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заявлений,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подачи запросов в смежные ведомства посредством СМЭВ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Использование автоматизированных информационных систем </a:t>
                      </a: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Повышение удовлетворенности граждан 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 Сокращение ВПП 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Экономия бумаги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Предотвращение коррупционных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рисков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01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Длительный процесс сдачи экзаменов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Сдача теоретического экзамена на бумажном носителе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Использование автоматизированных информационных систем 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модуля «Прием экзаменов </a:t>
                      </a:r>
                      <a:r>
                        <a:rPr 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Web.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Гостехнадзор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latin typeface="Bahnschrift SemiBold Condensed" pitchFamily="34" charset="0"/>
                          <a:cs typeface="Times New Roman" pitchFamily="18" charset="0"/>
                        </a:rPr>
                        <a:t>Сокращение ВПП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26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58818" y="176199"/>
            <a:ext cx="7714908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300" dirty="0">
                <a:solidFill>
                  <a:schemeClr val="bg2">
                    <a:lumMod val="25000"/>
                  </a:schemeClr>
                </a:solidFill>
                <a:latin typeface="Bahnschrift SemiBold Condensed" pitchFamily="34" charset="0"/>
              </a:rPr>
              <a:t>Подготовка к плану действий</a:t>
            </a: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9855"/>
              </p:ext>
            </p:extLst>
          </p:nvPr>
        </p:nvGraphicFramePr>
        <p:xfrm>
          <a:off x="603861" y="1637801"/>
          <a:ext cx="7776864" cy="2305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77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847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Решить полностью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Решить частично 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 не планируется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Другое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663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Большой % отказов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Длительное предоставление услуги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Длительный процесс сдачи экзамена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87329" y="249999"/>
            <a:ext cx="319073" cy="3794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8089" y="655856"/>
            <a:ext cx="828092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1400" dirty="0">
              <a:solidFill>
                <a:prstClr val="black"/>
              </a:solidFill>
              <a:latin typeface="Bahnschrift SemiBold Condensed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Bahnschrift SemiBold Condensed" pitchFamily="34" charset="0"/>
              </a:rPr>
              <a:t>Как мы хотим повлиять на выявленные при картировании текущего состояния проблемы в рамках текущего проекта? </a:t>
            </a:r>
            <a:endParaRPr lang="ru-RU" sz="1400" dirty="0">
              <a:solidFill>
                <a:srgbClr val="414142"/>
              </a:solidFill>
              <a:latin typeface="Bahnschrift SemiBold Condens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58107"/>
            <a:ext cx="244475" cy="1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16" y="2608829"/>
            <a:ext cx="244475" cy="1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04" y="2878996"/>
            <a:ext cx="244475" cy="1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631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17375" y="599826"/>
            <a:ext cx="687640" cy="784279"/>
            <a:chOff x="355968" y="815661"/>
            <a:chExt cx="687640" cy="78427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5968" y="1167492"/>
              <a:ext cx="687640" cy="43244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Подача заявления</a:t>
              </a:r>
            </a:p>
          </p:txBody>
        </p:sp>
        <p:sp>
          <p:nvSpPr>
            <p:cNvPr id="5" name="Полилиния: фигура 2">
              <a:extLst>
                <a:ext uri="{FF2B5EF4-FFF2-40B4-BE49-F238E27FC236}">
                  <a16:creationId xmlns:a16="http://schemas.microsoft.com/office/drawing/2014/main" xmlns="" id="{01F29F22-1406-422F-A37D-54C641F57897}"/>
                </a:ext>
              </a:extLst>
            </p:cNvPr>
            <p:cNvSpPr/>
            <p:nvPr/>
          </p:nvSpPr>
          <p:spPr>
            <a:xfrm>
              <a:off x="355968" y="815661"/>
              <a:ext cx="687640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lvl="0">
                <a:defRPr lang="ru-RU"/>
              </a:defPPr>
              <a:lvl1pPr marL="0" lvl="0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84986" y="344525"/>
            <a:ext cx="518112" cy="255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ЕГПУ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4986" y="673083"/>
            <a:ext cx="518112" cy="255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МФЦ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65056" y="993846"/>
            <a:ext cx="518112" cy="301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 в ГТН</a:t>
            </a:r>
          </a:p>
        </p:txBody>
      </p:sp>
      <p:cxnSp>
        <p:nvCxnSpPr>
          <p:cNvPr id="11" name="Прямая со стрелкой 10"/>
          <p:cNvCxnSpPr>
            <a:endCxn id="7" idx="1"/>
          </p:cNvCxnSpPr>
          <p:nvPr/>
        </p:nvCxnSpPr>
        <p:spPr>
          <a:xfrm flipV="1">
            <a:off x="824946" y="472176"/>
            <a:ext cx="360040" cy="448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75662" y="749162"/>
            <a:ext cx="379971" cy="367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1"/>
          </p:cNvCxnSpPr>
          <p:nvPr/>
        </p:nvCxnSpPr>
        <p:spPr>
          <a:xfrm>
            <a:off x="782447" y="1113287"/>
            <a:ext cx="382609" cy="31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3"/>
          </p:cNvCxnSpPr>
          <p:nvPr/>
        </p:nvCxnSpPr>
        <p:spPr>
          <a:xfrm flipV="1">
            <a:off x="1703098" y="472175"/>
            <a:ext cx="20196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891276" y="472175"/>
            <a:ext cx="12227" cy="521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1698763" y="792524"/>
            <a:ext cx="201968" cy="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122085" y="739638"/>
            <a:ext cx="841527" cy="490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Автоматизированная проверка комплектности заявления и документов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514940" y="1113287"/>
            <a:ext cx="607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698763" y="993846"/>
            <a:ext cx="201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182194" y="739639"/>
            <a:ext cx="669726" cy="490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Регистрация заявления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963612" y="1144769"/>
            <a:ext cx="218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079459" y="749162"/>
            <a:ext cx="800477" cy="49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Автоматизированное формирование запроса недостающих </a:t>
            </a:r>
            <a:r>
              <a:rPr lang="ru-RU" sz="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документов</a:t>
            </a:r>
            <a:endParaRPr lang="ru-RU" sz="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3851920" y="1144769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152058" y="743877"/>
            <a:ext cx="695868" cy="49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заявления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4860031" y="1144769"/>
            <a:ext cx="216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987949" y="728549"/>
            <a:ext cx="744291" cy="501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решения о предоставлении услуги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5771924" y="1144769"/>
            <a:ext cx="216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860820" y="2815959"/>
            <a:ext cx="733716" cy="368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Сдача экзаменов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59261" y="3423593"/>
            <a:ext cx="733716" cy="368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Пересдача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997056" y="2778068"/>
            <a:ext cx="774743" cy="518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документов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05015" y="1817886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Автоматизированное информирование </a:t>
            </a:r>
            <a:r>
              <a:rPr lang="ru-RU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заявителя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2627015" y="1614430"/>
            <a:ext cx="748714" cy="718141"/>
            <a:chOff x="870959" y="4152621"/>
            <a:chExt cx="748714" cy="71814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Услуга оказана</a:t>
              </a:r>
              <a:endParaRPr lang="ru-RU" sz="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олилиния: фигура 2">
              <a:extLst>
                <a:ext uri="{FF2B5EF4-FFF2-40B4-BE49-F238E27FC236}">
                  <a16:creationId xmlns:a16="http://schemas.microsoft.com/office/drawing/2014/main" xmlns="" id="{01F29F22-1406-422F-A37D-54C641F57897}"/>
                </a:ext>
              </a:extLst>
            </p:cNvPr>
            <p:cNvSpPr/>
            <p:nvPr/>
          </p:nvSpPr>
          <p:spPr>
            <a:xfrm>
              <a:off x="871128" y="4152621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3" name="Прямая со стрелкой 62"/>
          <p:cNvCxnSpPr/>
          <p:nvPr/>
        </p:nvCxnSpPr>
        <p:spPr>
          <a:xfrm>
            <a:off x="6732240" y="95749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117375" y="2128360"/>
            <a:ext cx="61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111"/>
          <p:cNvGrpSpPr/>
          <p:nvPr/>
        </p:nvGrpSpPr>
        <p:grpSpPr>
          <a:xfrm>
            <a:off x="632287" y="2920453"/>
            <a:ext cx="216024" cy="672056"/>
            <a:chOff x="3707904" y="1544314"/>
            <a:chExt cx="216024" cy="672056"/>
          </a:xfrm>
        </p:grpSpPr>
        <p:cxnSp>
          <p:nvCxnSpPr>
            <p:cNvPr id="97" name="Прямая соединительная линия 96"/>
            <p:cNvCxnSpPr/>
            <p:nvPr/>
          </p:nvCxnSpPr>
          <p:spPr>
            <a:xfrm flipH="1">
              <a:off x="3707904" y="1544314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3707904" y="1544314"/>
              <a:ext cx="0" cy="672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/>
            <p:cNvCxnSpPr/>
            <p:nvPr/>
          </p:nvCxnSpPr>
          <p:spPr>
            <a:xfrm>
              <a:off x="3707904" y="221637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Прямая со стрелкой 114"/>
          <p:cNvCxnSpPr>
            <a:stCxn id="54" idx="0"/>
            <a:endCxn id="53" idx="2"/>
          </p:cNvCxnSpPr>
          <p:nvPr/>
        </p:nvCxnSpPr>
        <p:spPr>
          <a:xfrm flipV="1">
            <a:off x="1226119" y="3183980"/>
            <a:ext cx="1559" cy="239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>
            <a:off x="1615923" y="307357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3015689" y="2782251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Автоматизированное информирование заявителя</a:t>
            </a:r>
          </a:p>
        </p:txBody>
      </p:sp>
      <p:grpSp>
        <p:nvGrpSpPr>
          <p:cNvPr id="126" name="Группа 125"/>
          <p:cNvGrpSpPr/>
          <p:nvPr/>
        </p:nvGrpSpPr>
        <p:grpSpPr>
          <a:xfrm>
            <a:off x="4812810" y="2578860"/>
            <a:ext cx="748714" cy="718141"/>
            <a:chOff x="870959" y="4152621"/>
            <a:chExt cx="748714" cy="718141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Услуга оказана</a:t>
              </a:r>
            </a:p>
          </p:txBody>
        </p:sp>
        <p:sp>
          <p:nvSpPr>
            <p:cNvPr id="128" name="Полилиния: фигура 2">
              <a:extLst>
                <a:ext uri="{FF2B5EF4-FFF2-40B4-BE49-F238E27FC236}">
                  <a16:creationId xmlns:a16="http://schemas.microsoft.com/office/drawing/2014/main" xmlns="" id="{01F29F22-1406-422F-A37D-54C641F57897}"/>
                </a:ext>
              </a:extLst>
            </p:cNvPr>
            <p:cNvSpPr/>
            <p:nvPr/>
          </p:nvSpPr>
          <p:spPr>
            <a:xfrm>
              <a:off x="871128" y="4152621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9" name="Прямая со стрелкой 128"/>
          <p:cNvCxnSpPr/>
          <p:nvPr/>
        </p:nvCxnSpPr>
        <p:spPr>
          <a:xfrm>
            <a:off x="2717201" y="3041718"/>
            <a:ext cx="251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746149" y="4366768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Автоматизированное информирование заявителя</a:t>
            </a:r>
          </a:p>
        </p:txBody>
      </p:sp>
      <p:grpSp>
        <p:nvGrpSpPr>
          <p:cNvPr id="138" name="Группа 137"/>
          <p:cNvGrpSpPr/>
          <p:nvPr/>
        </p:nvGrpSpPr>
        <p:grpSpPr>
          <a:xfrm>
            <a:off x="1622317" y="4132093"/>
            <a:ext cx="748563" cy="719368"/>
            <a:chOff x="870959" y="4151394"/>
            <a:chExt cx="748563" cy="719368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Отказ в выдаче УТМ</a:t>
              </a:r>
              <a:endParaRPr lang="ru-RU" sz="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Полилиния: фигура 2">
              <a:extLst>
                <a:ext uri="{FF2B5EF4-FFF2-40B4-BE49-F238E27FC236}">
                  <a16:creationId xmlns:a16="http://schemas.microsoft.com/office/drawing/2014/main" xmlns="" id="{01F29F22-1406-422F-A37D-54C641F57897}"/>
                </a:ext>
              </a:extLst>
            </p:cNvPr>
            <p:cNvSpPr/>
            <p:nvPr/>
          </p:nvSpPr>
          <p:spPr>
            <a:xfrm>
              <a:off x="870977" y="4151394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45" name="Прямая со стрелкой 144"/>
          <p:cNvCxnSpPr/>
          <p:nvPr/>
        </p:nvCxnSpPr>
        <p:spPr>
          <a:xfrm>
            <a:off x="18143" y="3280813"/>
            <a:ext cx="61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>
            <a:off x="117375" y="4584655"/>
            <a:ext cx="61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18143" y="1953656"/>
            <a:ext cx="6751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УТМ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 flipH="1">
            <a:off x="-58688" y="2999969"/>
            <a:ext cx="841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Первоначальная выдача УТМ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-3746" y="4302913"/>
            <a:ext cx="684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выдаче УТМ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Пятно 1 150"/>
          <p:cNvSpPr/>
          <p:nvPr/>
        </p:nvSpPr>
        <p:spPr>
          <a:xfrm>
            <a:off x="1919288" y="1161393"/>
            <a:ext cx="432048" cy="252215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1127954" y="89450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1 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2225552" y="470205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3197110" y="45827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842961" y="-7504"/>
            <a:ext cx="270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карта процесса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4208032" y="470205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076056" y="487111"/>
            <a:ext cx="73909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1440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6010269" y="481570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845108" y="156723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1719120" y="1816758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Выдача УТМ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1763688" y="156723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6" name="Прямая со стрелкой 175"/>
          <p:cNvCxnSpPr/>
          <p:nvPr/>
        </p:nvCxnSpPr>
        <p:spPr>
          <a:xfrm>
            <a:off x="1451599" y="2076225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Прямоугольник 176"/>
          <p:cNvSpPr/>
          <p:nvPr/>
        </p:nvSpPr>
        <p:spPr>
          <a:xfrm>
            <a:off x="3979659" y="2776174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Выдача УТМ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4024227" y="2526647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9" name="Прямая со стрелкой 178"/>
          <p:cNvCxnSpPr/>
          <p:nvPr/>
        </p:nvCxnSpPr>
        <p:spPr>
          <a:xfrm>
            <a:off x="3712138" y="3035641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Прямоугольник 179"/>
          <p:cNvSpPr/>
          <p:nvPr/>
        </p:nvSpPr>
        <p:spPr>
          <a:xfrm>
            <a:off x="883221" y="2555992"/>
            <a:ext cx="70975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139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2048704" y="2546083"/>
            <a:ext cx="70975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60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3055613" y="2521620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784218" y="4127174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98"/>
          <p:cNvSpPr txBox="1"/>
          <p:nvPr/>
        </p:nvSpPr>
        <p:spPr>
          <a:xfrm>
            <a:off x="7416880" y="4042786"/>
            <a:ext cx="127111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lvl="0">
              <a:defRPr lang="ru-RU"/>
            </a:defPPr>
            <a:lvl1pPr marL="0" lv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ВПП</a:t>
            </a:r>
          </a:p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19 мин.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1729 мин.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0" name="Прямая со стрелкой 89"/>
          <p:cNvCxnSpPr/>
          <p:nvPr/>
        </p:nvCxnSpPr>
        <p:spPr>
          <a:xfrm flipV="1">
            <a:off x="7125007" y="757356"/>
            <a:ext cx="256134" cy="13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7126550" y="93576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7125007" y="1026795"/>
            <a:ext cx="288032" cy="8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935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44730" y="734362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itchFamily="34" charset="0"/>
              </a:rPr>
              <a:t>План мероприятий по реализации проекта</a:t>
            </a:r>
            <a:endParaRPr lang="ru-RU" sz="2000" dirty="0">
              <a:latin typeface="Bahnschrift SemiBold Condensed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39127"/>
              </p:ext>
            </p:extLst>
          </p:nvPr>
        </p:nvGraphicFramePr>
        <p:xfrm>
          <a:off x="971600" y="1081494"/>
          <a:ext cx="7056784" cy="3865036"/>
        </p:xfrm>
        <a:graphic>
          <a:graphicData uri="http://schemas.openxmlformats.org/drawingml/2006/table">
            <a:tbl>
              <a:tblPr/>
              <a:tblGrid>
                <a:gridCol w="288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5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0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4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0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Мероприятия</a:t>
                      </a: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Ответственные </a:t>
                      </a:r>
                      <a:endParaRPr lang="ru-RU" sz="1000" dirty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Срок</a:t>
                      </a:r>
                      <a:endParaRPr lang="ru-RU" sz="1000" dirty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9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Приобретение и установка Модуля «Прием экзаменов </a:t>
                      </a:r>
                      <a:r>
                        <a:rPr lang="en-US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Web. </a:t>
                      </a:r>
                      <a:r>
                        <a:rPr lang="ru-RU" sz="1000" baseline="0" dirty="0" err="1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Гостехнадзор</a:t>
                      </a:r>
                      <a:r>
                        <a:rPr lang="ru-RU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Сокращение ВПП, сокращение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 расхода бумаги</a:t>
                      </a: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Илькив В.В.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01.02.2024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9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Bahnschrift SemiBold Condensed" pitchFamily="34" charset="0"/>
                          <a:ea typeface="Arial"/>
                          <a:cs typeface="Times New Roman" pitchFamily="18" charset="0"/>
                        </a:rPr>
                        <a:t>Включение Государственной инспекции Забайкальского края</a:t>
                      </a:r>
                      <a:r>
                        <a:rPr lang="ru-RU" sz="1000" baseline="0" dirty="0">
                          <a:latin typeface="Bahnschrift SemiBold Condensed" pitchFamily="34" charset="0"/>
                          <a:ea typeface="Arial"/>
                          <a:cs typeface="Times New Roman" pitchFamily="18" charset="0"/>
                        </a:rPr>
                        <a:t>  в программу </a:t>
                      </a:r>
                      <a:r>
                        <a:rPr lang="ru-RU" sz="1000" baseline="0" dirty="0" err="1">
                          <a:latin typeface="Bahnschrift SemiBold Condensed" pitchFamily="34" charset="0"/>
                          <a:ea typeface="Arial"/>
                          <a:cs typeface="Times New Roman" pitchFamily="18" charset="0"/>
                        </a:rPr>
                        <a:t>цифровизации</a:t>
                      </a:r>
                      <a:r>
                        <a:rPr lang="ru-RU" sz="1000" baseline="0" dirty="0">
                          <a:latin typeface="Bahnschrift SemiBold Condensed" pitchFamily="34" charset="0"/>
                          <a:ea typeface="Arial"/>
                          <a:cs typeface="Times New Roman" pitchFamily="18" charset="0"/>
                        </a:rPr>
                        <a:t> государственных органов</a:t>
                      </a: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Илькив В.В.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До 02.09.2024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</a:p>
                    <a:p>
                      <a:endParaRPr lang="ru-RU" sz="1000" dirty="0"/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3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Закупка автоматизированных</a:t>
                      </a:r>
                      <a:r>
                        <a:rPr lang="ru-RU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 рабочих мест с необходимым программным обеспечением</a:t>
                      </a:r>
                      <a:endParaRPr lang="ru-RU" sz="1000" dirty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Илькив</a:t>
                      </a:r>
                      <a:r>
                        <a:rPr lang="ru-RU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 В.В</a:t>
                      </a:r>
                      <a:r>
                        <a:rPr lang="ru-RU" sz="100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До 27.12.2024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1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Приобретение полного</a:t>
                      </a:r>
                      <a:r>
                        <a:rPr lang="ru-RU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 комплекта модулей АИС «</a:t>
                      </a:r>
                      <a:r>
                        <a:rPr lang="ru-RU" sz="1000" baseline="0" dirty="0" err="1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Гостехнадзор</a:t>
                      </a:r>
                      <a:r>
                        <a:rPr lang="ru-RU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 Эксперт»</a:t>
                      </a:r>
                      <a:endParaRPr lang="ru-RU" sz="1000" dirty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Илькив В.В.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До 27.12.2024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66205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612331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0267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Закупка модуля «Прием экзаменов </a:t>
            </a:r>
            <a:r>
              <a:rPr lang="en-US" dirty="0"/>
              <a:t>Wed. </a:t>
            </a:r>
            <a:r>
              <a:rPr lang="ru-RU" dirty="0" err="1"/>
              <a:t>Гостехнадзор</a:t>
            </a:r>
            <a:r>
              <a:rPr lang="ru-RU" dirty="0"/>
              <a:t>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266562"/>
              </p:ext>
            </p:extLst>
          </p:nvPr>
        </p:nvGraphicFramePr>
        <p:xfrm>
          <a:off x="323528" y="1277987"/>
          <a:ext cx="4176464" cy="2224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6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97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391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Franklin Gothic Medium Cond" pitchFamily="34" charset="0"/>
                        </a:rPr>
                        <a:t>Проблема: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Franklin Gothic Medium Cond" pitchFamily="34" charset="0"/>
                        </a:rPr>
                        <a:t>Решение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Franklin Gothic Medium Cond" pitchFamily="34" charset="0"/>
                        </a:rPr>
                        <a:t>Эффект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829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Длительный процесс сдачи экзамена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Bahnschrift SemiBold Condensed" pitchFamily="34" charset="0"/>
                        </a:rPr>
                        <a:t>Закупка модуля «Прием экзаменов </a:t>
                      </a:r>
                      <a:r>
                        <a:rPr lang="en-US" sz="1000" dirty="0">
                          <a:latin typeface="Bahnschrift SemiBold Condensed" pitchFamily="34" charset="0"/>
                        </a:rPr>
                        <a:t>Web.</a:t>
                      </a:r>
                      <a:r>
                        <a:rPr lang="ru-RU" sz="1000" dirty="0" err="1">
                          <a:latin typeface="Bahnschrift SemiBold Condensed" pitchFamily="34" charset="0"/>
                        </a:rPr>
                        <a:t>Гостехнадзор</a:t>
                      </a:r>
                      <a:r>
                        <a:rPr lang="ru-RU" sz="1000" dirty="0">
                          <a:latin typeface="Bahnschrift SemiBold Condensed" pitchFamily="34" charset="0"/>
                        </a:rPr>
                        <a:t>»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Bahnschrift SemiBold Condensed" pitchFamily="34" charset="0"/>
                        </a:rPr>
                        <a:t>Автоматизированное проведение теоретического экзамена и подсчет его результата</a:t>
                      </a:r>
                      <a:r>
                        <a:rPr lang="ru-RU" sz="1000" baseline="0" dirty="0">
                          <a:latin typeface="Bahnschrift SemiBold Condensed" pitchFamily="34" charset="0"/>
                        </a:rPr>
                        <a:t> в электронном виде</a:t>
                      </a:r>
                      <a:endParaRPr lang="ru-RU" sz="1000" dirty="0">
                        <a:latin typeface="Bahnschrift SemiBold Condensed" pitchFamily="34" charset="0"/>
                      </a:endParaRP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Bahnschrift SemiBold Condensed" pitchFamily="34" charset="0"/>
                        </a:rPr>
                        <a:t>Минимальное время на теоретический экзамен </a:t>
                      </a:r>
                      <a:r>
                        <a:rPr lang="ru-RU" sz="1000" dirty="0" smtClean="0">
                          <a:latin typeface="Bahnschrift SemiBold Condensed" pitchFamily="34" charset="0"/>
                        </a:rPr>
                        <a:t>1 </a:t>
                      </a:r>
                      <a:r>
                        <a:rPr lang="ru-RU" sz="1000" dirty="0">
                          <a:latin typeface="Bahnschrift SemiBold Condensed" pitchFamily="34" charset="0"/>
                        </a:rPr>
                        <a:t>мин</a:t>
                      </a:r>
                    </a:p>
                    <a:p>
                      <a:pPr algn="ctr"/>
                      <a:r>
                        <a:rPr lang="ru-RU" sz="1000" dirty="0">
                          <a:latin typeface="Bahnschrift SemiBold Condensed" pitchFamily="34" charset="0"/>
                        </a:rPr>
                        <a:t>Максимальный 139 мин (Все категории)</a:t>
                      </a: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72004"/>
            <a:ext cx="3358896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97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t="3166" r="16011"/>
          <a:stretch/>
        </p:blipFill>
        <p:spPr bwMode="auto">
          <a:xfrm>
            <a:off x="4211960" y="917947"/>
            <a:ext cx="439707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03165"/>
              </p:ext>
            </p:extLst>
          </p:nvPr>
        </p:nvGraphicFramePr>
        <p:xfrm>
          <a:off x="395536" y="1082068"/>
          <a:ext cx="3096344" cy="160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97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Franklin Gothic Medium Cond" pitchFamily="34" charset="0"/>
                        </a:rPr>
                        <a:t>Проблема: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Franklin Gothic Medium Cond" pitchFamily="34" charset="0"/>
                        </a:rPr>
                        <a:t>Решение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Franklin Gothic Medium Cond" pitchFamily="34" charset="0"/>
                        </a:rPr>
                        <a:t>Эффект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03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Использование большого количества бумаги</a:t>
                      </a:r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Проведение теоретических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экзаменов в электронном формате</a:t>
                      </a:r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Сокращение траты бумаги </a:t>
                      </a:r>
                      <a:endParaRPr lang="ru-RU" sz="1000" dirty="0">
                        <a:latin typeface="Bahnschrift SemiBold Condensed" pitchFamily="34" charset="0"/>
                      </a:endParaRP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790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8" t="351" r="16190" b="-351"/>
          <a:stretch/>
        </p:blipFill>
        <p:spPr bwMode="auto">
          <a:xfrm>
            <a:off x="3883858" y="773931"/>
            <a:ext cx="485917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64288" y="2646139"/>
            <a:ext cx="28803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832486"/>
              </p:ext>
            </p:extLst>
          </p:nvPr>
        </p:nvGraphicFramePr>
        <p:xfrm>
          <a:off x="323528" y="1046064"/>
          <a:ext cx="3384375" cy="1744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0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0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311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Franklin Gothic Medium Cond" pitchFamily="34" charset="0"/>
                        </a:rPr>
                        <a:t>Проблема: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Franklin Gothic Medium Cond" pitchFamily="34" charset="0"/>
                        </a:rPr>
                        <a:t>Решение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Franklin Gothic Medium Cond" pitchFamily="34" charset="0"/>
                        </a:rPr>
                        <a:t>Эффект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09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Трата времени инспекторов на проверку билетов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теоретических экзаменов</a:t>
                      </a:r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Проведение теоретических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экзаменов в электронном формате</a:t>
                      </a:r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Автоматизированный подсчет результата</a:t>
                      </a:r>
                      <a:endParaRPr lang="ru-RU" sz="1000" dirty="0">
                        <a:latin typeface="Bahnschrift SemiBold Condensed" pitchFamily="34" charset="0"/>
                      </a:endParaRP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09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2862163"/>
            <a:ext cx="6805130" cy="1565790"/>
          </a:xfrm>
        </p:spPr>
        <p:txBody>
          <a:bodyPr/>
          <a:lstStyle/>
          <a:p>
            <a:pPr>
              <a:defRPr/>
            </a:pPr>
            <a:r>
              <a:rPr lang="ru-RU" sz="3200" b="0" dirty="0">
                <a:latin typeface="Bahnschrift SemiBold Condensed" pitchFamily="34" charset="0"/>
              </a:rPr>
              <a:t>Оптимизация услуги по выдаче удостоверения тракториста- машиниста (тракториста)</a:t>
            </a:r>
            <a:endParaRPr sz="3200" b="0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395536" y="845939"/>
            <a:ext cx="5508152" cy="576064"/>
          </a:xfrm>
        </p:spPr>
        <p:txBody>
          <a:bodyPr/>
          <a:lstStyle/>
          <a:p>
            <a:pPr>
              <a:defRPr/>
            </a:pPr>
            <a:endParaRPr lang="ru-RU" dirty="0">
              <a:latin typeface="Bahnschrift SemiBold Condensed" pitchFamily="34" charset="0"/>
            </a:endParaRPr>
          </a:p>
          <a:p>
            <a:pPr>
              <a:defRPr/>
            </a:pPr>
            <a:r>
              <a:rPr lang="ru-RU" sz="4800" dirty="0">
                <a:latin typeface="Bahnschrift SemiBold Condensed" pitchFamily="34" charset="0"/>
              </a:rPr>
              <a:t>Проект:</a:t>
            </a:r>
            <a:endParaRPr sz="4800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photo171702615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6"/>
          <a:stretch/>
        </p:blipFill>
        <p:spPr bwMode="auto">
          <a:xfrm>
            <a:off x="6137468" y="917947"/>
            <a:ext cx="28578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cuments\photo1717026152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02600"/>
            <a:ext cx="2664296" cy="373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cuments\photo1717026152 (2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2600"/>
            <a:ext cx="2807296" cy="374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720" y="269875"/>
            <a:ext cx="273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Было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12368" y="280670"/>
            <a:ext cx="273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693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1880" y="197867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SemiBold Condensed" pitchFamily="34" charset="0"/>
              </a:rPr>
              <a:t>Мониторинг устойчивости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030601"/>
              </p:ext>
            </p:extLst>
          </p:nvPr>
        </p:nvGraphicFramePr>
        <p:xfrm>
          <a:off x="251520" y="125859"/>
          <a:ext cx="2161728" cy="3874707"/>
        </p:xfrm>
        <a:graphic>
          <a:graphicData uri="http://schemas.openxmlformats.org/drawingml/2006/table">
            <a:tbl>
              <a:tblPr firstCol="1"/>
              <a:tblGrid>
                <a:gridCol w="574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7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Студент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Время экзамена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Расход бумаги  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3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36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4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5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32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6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7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8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9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10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11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12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13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14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15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16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32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17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18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19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20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МИН: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6 минут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Среднее время теоретического экзамена 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 Расход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 бумаги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893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МАКС: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36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 мин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17,8 мин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Bold SemiConden" pitchFamily="34" charset="0"/>
                        </a:rPr>
                        <a:t>Сокращен на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ahnschrift SemiBold SemiConden" pitchFamily="34" charset="0"/>
                        </a:rPr>
                        <a:t>89 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Bold SemiConden" pitchFamily="34" charset="0"/>
                        </a:rPr>
                        <a:t>листов ( формат А4)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ahnschrift SemiBold SemiConden" pitchFamily="34" charset="0"/>
                        </a:rPr>
                        <a:t>69 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Bold SemiConden" pitchFamily="34" charset="0"/>
                        </a:rPr>
                        <a:t>% 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89367"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A3A2C4CF-1099-4C48-8ADA-C99FAD2CA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872657"/>
              </p:ext>
            </p:extLst>
          </p:nvPr>
        </p:nvGraphicFramePr>
        <p:xfrm>
          <a:off x="3563888" y="989955"/>
          <a:ext cx="4680520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4158307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Распечатывается только протокол экзаменуемого и экзаменационный лист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5439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987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Bahnschrift SemiBold Condensed" pitchFamily="34" charset="0"/>
              </a:rPr>
              <a:t>Достижение показателей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4014291"/>
            <a:ext cx="2539217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Эффективность</a:t>
            </a:r>
            <a:r>
              <a:rPr lang="ru-RU" sz="1000" b="1" dirty="0">
                <a:latin typeface="Bahnschrift SemiBold Condensed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по проекту – </a:t>
            </a:r>
            <a:r>
              <a:rPr lang="ru-RU" sz="1000" b="1" dirty="0" smtClean="0">
                <a:solidFill>
                  <a:schemeClr val="tx1"/>
                </a:solidFill>
                <a:latin typeface="Bahnschrift SemiBold Condensed" pitchFamily="34" charset="0"/>
              </a:rPr>
              <a:t>100%</a:t>
            </a:r>
            <a:endParaRPr lang="ru-RU" sz="1000" b="1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63" y="4014291"/>
            <a:ext cx="2523744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Выполнение плана мероприятий </a:t>
            </a:r>
            <a:r>
              <a:rPr lang="ru-RU" sz="1000" b="1" smtClean="0">
                <a:solidFill>
                  <a:schemeClr val="tx1"/>
                </a:solidFill>
                <a:latin typeface="Bahnschrift SemiBold Condensed" pitchFamily="34" charset="0"/>
              </a:rPr>
              <a:t>составило 50</a:t>
            </a:r>
            <a:r>
              <a:rPr lang="ru-RU" sz="1000" b="1" dirty="0" smtClean="0">
                <a:solidFill>
                  <a:schemeClr val="tx1"/>
                </a:solidFill>
                <a:latin typeface="Bahnschrift SemiBold Condensed" pitchFamily="34" charset="0"/>
              </a:rPr>
              <a:t>%</a:t>
            </a:r>
            <a:endParaRPr lang="ru-RU" sz="1000" b="1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graphicFrame>
        <p:nvGraphicFramePr>
          <p:cNvPr id="8" name="Таблица 15256470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785221"/>
              </p:ext>
            </p:extLst>
          </p:nvPr>
        </p:nvGraphicFramePr>
        <p:xfrm>
          <a:off x="323528" y="1061963"/>
          <a:ext cx="8423677" cy="1887749"/>
        </p:xfrm>
        <a:graphic>
          <a:graphicData uri="http://schemas.openxmlformats.org/drawingml/2006/table">
            <a:tbl>
              <a:tblPr firstRow="1" bandRow="1"/>
              <a:tblGrid>
                <a:gridCol w="2160000"/>
                <a:gridCol w="1209472"/>
                <a:gridCol w="1684735"/>
                <a:gridCol w="1684735"/>
                <a:gridCol w="1684735"/>
              </a:tblGrid>
              <a:tr h="6568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Текущий, </a:t>
                      </a:r>
                      <a:b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</a:b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Целевой, </a:t>
                      </a: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</a:b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Фактический, </a:t>
                      </a: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</a:b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Эффективность,</a:t>
                      </a:r>
                      <a:b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</a:b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%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545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приема теоретического экзамена, мин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120-240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1-139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6-36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1545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расходов бумаги (на 1 экзамен), л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9803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Спасибо</a:t>
            </a:r>
            <a:endParaRPr dirty="0">
              <a:latin typeface="Bahnschrift SemiBold Condensed" pitchFamily="34" charset="0"/>
            </a:endParaRPr>
          </a:p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за внимание!</a:t>
            </a:r>
            <a:endParaRPr dirty="0">
              <a:latin typeface="Bahnschrift SemiBold Condensed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 bwMode="auto">
          <a:xfrm>
            <a:off x="539748" y="2689111"/>
            <a:ext cx="4860925" cy="227920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Вершинин Артём Сергеевич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 bwMode="auto">
          <a:xfrm>
            <a:off x="539552" y="3074933"/>
            <a:ext cx="5400600" cy="243135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Консультант отдела государственного технического надзора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547664" y="382569"/>
            <a:ext cx="6561138" cy="486148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Организационно-распорядительные документы</a:t>
            </a:r>
            <a:endParaRPr lang="ru-RU" dirty="0">
              <a:solidFill>
                <a:srgbClr val="FF0000"/>
              </a:solidFill>
              <a:latin typeface="Bahnschrift SemiBold Condensed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5073"/>
            <a:ext cx="3168352" cy="404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40435"/>
            <a:ext cx="3456384" cy="399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431799"/>
            <a:ext cx="7597752" cy="54838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>
                <a:latin typeface="Bahnschrift SemiBold Condensed" pitchFamily="34" charset="0"/>
              </a:rPr>
              <a:t>Команда проекта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>
                <a:latin typeface="Bahnschrift SemiBold Condensed" pitchFamily="34" charset="0"/>
              </a:rPr>
              <a:t>Владелец процесса: 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 Заместитель начальника Инспекции – Илькив Владимир Васильевич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b="0" dirty="0">
                <a:latin typeface="Bahnschrift SemiBold Condensed" pitchFamily="34" charset="0"/>
              </a:rPr>
              <a:t/>
            </a:r>
            <a:br>
              <a:rPr lang="ru-RU" sz="1600" b="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Руководитель проекта: 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Начальник отдела государственного технического надзора Размахнин Александр Николаевич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Bahnschrift SemiBold Condensed" pitchFamily="34" charset="0"/>
              </a:rPr>
              <a:t>Команда проекта: 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Консультант отдела государственного технического надзора Вершинин Артём Сергеевич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Инженер отдела государственного технического надзора  Баннова Татьяна Алексеевна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0" y="1422003"/>
            <a:ext cx="23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0" y="2070075"/>
            <a:ext cx="23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0" y="2934171"/>
            <a:ext cx="23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611560" y="382569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/>
              <a:t>Паспорт проекта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2" name="Picture 2" descr="C:\Users\Admin\Downloads\2024-05-30_09-07-41_winscan_to_pdf.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9"/>
          <a:stretch/>
        </p:blipFill>
        <p:spPr bwMode="auto">
          <a:xfrm>
            <a:off x="611560" y="793343"/>
            <a:ext cx="7416824" cy="43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17375" y="599826"/>
            <a:ext cx="687640" cy="784279"/>
            <a:chOff x="355968" y="815661"/>
            <a:chExt cx="687640" cy="78427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5968" y="1167492"/>
              <a:ext cx="687640" cy="43244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Подача заявления</a:t>
              </a:r>
            </a:p>
          </p:txBody>
        </p:sp>
        <p:sp>
          <p:nvSpPr>
            <p:cNvPr id="5" name="Полилиния: фигура 2">
              <a:extLst>
                <a:ext uri="{FF2B5EF4-FFF2-40B4-BE49-F238E27FC236}">
                  <a16:creationId xmlns:a16="http://schemas.microsoft.com/office/drawing/2014/main" xmlns="" id="{01F29F22-1406-422F-A37D-54C641F57897}"/>
                </a:ext>
              </a:extLst>
            </p:cNvPr>
            <p:cNvSpPr/>
            <p:nvPr/>
          </p:nvSpPr>
          <p:spPr>
            <a:xfrm>
              <a:off x="355968" y="815661"/>
              <a:ext cx="687640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lvl="0">
                <a:defRPr lang="ru-RU"/>
              </a:defPPr>
              <a:lvl1pPr marL="0" lvl="0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84986" y="344525"/>
            <a:ext cx="518112" cy="255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ЕГПУ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4986" y="673083"/>
            <a:ext cx="518112" cy="255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МФЦ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65056" y="993846"/>
            <a:ext cx="518112" cy="301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 в ГТН</a:t>
            </a:r>
          </a:p>
        </p:txBody>
      </p:sp>
      <p:cxnSp>
        <p:nvCxnSpPr>
          <p:cNvPr id="11" name="Прямая со стрелкой 10"/>
          <p:cNvCxnSpPr>
            <a:endCxn id="7" idx="1"/>
          </p:cNvCxnSpPr>
          <p:nvPr/>
        </p:nvCxnSpPr>
        <p:spPr>
          <a:xfrm flipV="1">
            <a:off x="824946" y="472176"/>
            <a:ext cx="360040" cy="448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75662" y="749162"/>
            <a:ext cx="379971" cy="367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1"/>
          </p:cNvCxnSpPr>
          <p:nvPr/>
        </p:nvCxnSpPr>
        <p:spPr>
          <a:xfrm>
            <a:off x="782447" y="1113287"/>
            <a:ext cx="382609" cy="31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3"/>
          </p:cNvCxnSpPr>
          <p:nvPr/>
        </p:nvCxnSpPr>
        <p:spPr>
          <a:xfrm flipV="1">
            <a:off x="1703098" y="472175"/>
            <a:ext cx="20196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891276" y="472175"/>
            <a:ext cx="12227" cy="521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1698763" y="792524"/>
            <a:ext cx="201968" cy="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122085" y="739638"/>
            <a:ext cx="841527" cy="490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комплектности 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и документов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514940" y="1113287"/>
            <a:ext cx="607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698763" y="993846"/>
            <a:ext cx="201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182194" y="739639"/>
            <a:ext cx="669726" cy="490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Регистрация заявления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963612" y="1144769"/>
            <a:ext cx="218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079459" y="749162"/>
            <a:ext cx="720079" cy="49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запроса недостающих документов</a:t>
            </a:r>
            <a:endParaRPr lang="ru-RU" sz="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3851920" y="1144769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152058" y="743877"/>
            <a:ext cx="695868" cy="49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заявления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4860031" y="1144769"/>
            <a:ext cx="216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987949" y="728549"/>
            <a:ext cx="744291" cy="501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решения о предоставлении услуги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5771924" y="1144769"/>
            <a:ext cx="216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860820" y="2815959"/>
            <a:ext cx="733716" cy="368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Сдача экзаменов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59261" y="3423593"/>
            <a:ext cx="733716" cy="368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Пересдача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997056" y="2778068"/>
            <a:ext cx="774743" cy="518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документов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05015" y="1817886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заявителя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2627015" y="1614430"/>
            <a:ext cx="748714" cy="718141"/>
            <a:chOff x="870959" y="4152621"/>
            <a:chExt cx="748714" cy="71814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Услуга оказана</a:t>
              </a:r>
              <a:endParaRPr lang="ru-RU" sz="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олилиния: фигура 2">
              <a:extLst>
                <a:ext uri="{FF2B5EF4-FFF2-40B4-BE49-F238E27FC236}">
                  <a16:creationId xmlns:a16="http://schemas.microsoft.com/office/drawing/2014/main" xmlns="" id="{01F29F22-1406-422F-A37D-54C641F57897}"/>
                </a:ext>
              </a:extLst>
            </p:cNvPr>
            <p:cNvSpPr/>
            <p:nvPr/>
          </p:nvSpPr>
          <p:spPr>
            <a:xfrm>
              <a:off x="871128" y="4152621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3" name="Прямая со стрелкой 62"/>
          <p:cNvCxnSpPr/>
          <p:nvPr/>
        </p:nvCxnSpPr>
        <p:spPr>
          <a:xfrm>
            <a:off x="6732240" y="95749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117375" y="2128360"/>
            <a:ext cx="61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111"/>
          <p:cNvGrpSpPr/>
          <p:nvPr/>
        </p:nvGrpSpPr>
        <p:grpSpPr>
          <a:xfrm>
            <a:off x="632287" y="2920453"/>
            <a:ext cx="216024" cy="672056"/>
            <a:chOff x="3707904" y="1544314"/>
            <a:chExt cx="216024" cy="672056"/>
          </a:xfrm>
        </p:grpSpPr>
        <p:cxnSp>
          <p:nvCxnSpPr>
            <p:cNvPr id="97" name="Прямая соединительная линия 96"/>
            <p:cNvCxnSpPr/>
            <p:nvPr/>
          </p:nvCxnSpPr>
          <p:spPr>
            <a:xfrm flipH="1">
              <a:off x="3707904" y="1544314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3707904" y="1544314"/>
              <a:ext cx="0" cy="672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/>
            <p:cNvCxnSpPr/>
            <p:nvPr/>
          </p:nvCxnSpPr>
          <p:spPr>
            <a:xfrm>
              <a:off x="3707904" y="221637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Прямая со стрелкой 114"/>
          <p:cNvCxnSpPr>
            <a:stCxn id="54" idx="0"/>
            <a:endCxn id="53" idx="2"/>
          </p:cNvCxnSpPr>
          <p:nvPr/>
        </p:nvCxnSpPr>
        <p:spPr>
          <a:xfrm flipV="1">
            <a:off x="1226119" y="3183980"/>
            <a:ext cx="1559" cy="239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>
            <a:off x="1615923" y="307357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3015689" y="2782251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заявителя</a:t>
            </a:r>
          </a:p>
        </p:txBody>
      </p:sp>
      <p:grpSp>
        <p:nvGrpSpPr>
          <p:cNvPr id="126" name="Группа 125"/>
          <p:cNvGrpSpPr/>
          <p:nvPr/>
        </p:nvGrpSpPr>
        <p:grpSpPr>
          <a:xfrm>
            <a:off x="4812810" y="2578860"/>
            <a:ext cx="748714" cy="718141"/>
            <a:chOff x="870959" y="4152621"/>
            <a:chExt cx="748714" cy="718141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Услуга оказана</a:t>
              </a:r>
            </a:p>
          </p:txBody>
        </p:sp>
        <p:sp>
          <p:nvSpPr>
            <p:cNvPr id="128" name="Полилиния: фигура 2">
              <a:extLst>
                <a:ext uri="{FF2B5EF4-FFF2-40B4-BE49-F238E27FC236}">
                  <a16:creationId xmlns:a16="http://schemas.microsoft.com/office/drawing/2014/main" xmlns="" id="{01F29F22-1406-422F-A37D-54C641F57897}"/>
                </a:ext>
              </a:extLst>
            </p:cNvPr>
            <p:cNvSpPr/>
            <p:nvPr/>
          </p:nvSpPr>
          <p:spPr>
            <a:xfrm>
              <a:off x="871128" y="4152621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9" name="Прямая со стрелкой 128"/>
          <p:cNvCxnSpPr/>
          <p:nvPr/>
        </p:nvCxnSpPr>
        <p:spPr>
          <a:xfrm>
            <a:off x="2717201" y="3041718"/>
            <a:ext cx="251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731519" y="4359453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заявителя</a:t>
            </a:r>
          </a:p>
        </p:txBody>
      </p:sp>
      <p:grpSp>
        <p:nvGrpSpPr>
          <p:cNvPr id="138" name="Группа 137"/>
          <p:cNvGrpSpPr/>
          <p:nvPr/>
        </p:nvGrpSpPr>
        <p:grpSpPr>
          <a:xfrm>
            <a:off x="1622317" y="4132093"/>
            <a:ext cx="748563" cy="719368"/>
            <a:chOff x="870959" y="4151394"/>
            <a:chExt cx="748563" cy="719368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Отказ в выдаче УТМ</a:t>
              </a:r>
              <a:endParaRPr lang="ru-RU" sz="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Полилиния: фигура 2">
              <a:extLst>
                <a:ext uri="{FF2B5EF4-FFF2-40B4-BE49-F238E27FC236}">
                  <a16:creationId xmlns:a16="http://schemas.microsoft.com/office/drawing/2014/main" xmlns="" id="{01F29F22-1406-422F-A37D-54C641F57897}"/>
                </a:ext>
              </a:extLst>
            </p:cNvPr>
            <p:cNvSpPr/>
            <p:nvPr/>
          </p:nvSpPr>
          <p:spPr>
            <a:xfrm>
              <a:off x="870977" y="4151394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45" name="Прямая со стрелкой 144"/>
          <p:cNvCxnSpPr/>
          <p:nvPr/>
        </p:nvCxnSpPr>
        <p:spPr>
          <a:xfrm>
            <a:off x="18143" y="3280813"/>
            <a:ext cx="61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>
            <a:off x="117375" y="4584655"/>
            <a:ext cx="61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18143" y="1953656"/>
            <a:ext cx="6751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УТМ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 flipH="1">
            <a:off x="-58688" y="2999969"/>
            <a:ext cx="841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Первоначальная выдача УТМ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-3746" y="4302913"/>
            <a:ext cx="684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выдаче УТМ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Пятно 1 150"/>
          <p:cNvSpPr/>
          <p:nvPr/>
        </p:nvSpPr>
        <p:spPr>
          <a:xfrm>
            <a:off x="1918515" y="1162905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2" name="Пятно 1 151"/>
          <p:cNvSpPr/>
          <p:nvPr/>
        </p:nvSpPr>
        <p:spPr>
          <a:xfrm>
            <a:off x="5815047" y="1169584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3" name="Пятно 1 152"/>
          <p:cNvSpPr/>
          <p:nvPr/>
        </p:nvSpPr>
        <p:spPr>
          <a:xfrm>
            <a:off x="2976438" y="1169584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Пятно 1 153"/>
          <p:cNvSpPr/>
          <p:nvPr/>
        </p:nvSpPr>
        <p:spPr>
          <a:xfrm>
            <a:off x="4010916" y="1200673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Пятно 1 154"/>
          <p:cNvSpPr/>
          <p:nvPr/>
        </p:nvSpPr>
        <p:spPr>
          <a:xfrm>
            <a:off x="4897854" y="1207628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Пятно 1 157"/>
          <p:cNvSpPr/>
          <p:nvPr/>
        </p:nvSpPr>
        <p:spPr>
          <a:xfrm>
            <a:off x="695906" y="3114376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Пятно 1 158"/>
          <p:cNvSpPr/>
          <p:nvPr/>
        </p:nvSpPr>
        <p:spPr>
          <a:xfrm>
            <a:off x="695906" y="3702979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Пятно 1 159"/>
          <p:cNvSpPr/>
          <p:nvPr/>
        </p:nvSpPr>
        <p:spPr>
          <a:xfrm>
            <a:off x="1304203" y="3709016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Пятно 1 160"/>
          <p:cNvSpPr/>
          <p:nvPr/>
        </p:nvSpPr>
        <p:spPr>
          <a:xfrm>
            <a:off x="1335800" y="3124417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1127954" y="89450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1 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2225552" y="470205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3197110" y="45827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104344" y="-35615"/>
            <a:ext cx="270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процесса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4208032" y="470205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076056" y="487111"/>
            <a:ext cx="73909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480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14400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6010269" y="481570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845108" y="156723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1719120" y="1816758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Выдача УТМ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1763688" y="156723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6" name="Прямая со стрелкой 175"/>
          <p:cNvCxnSpPr/>
          <p:nvPr/>
        </p:nvCxnSpPr>
        <p:spPr>
          <a:xfrm>
            <a:off x="1451599" y="2076225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Прямоугольник 176"/>
          <p:cNvSpPr/>
          <p:nvPr/>
        </p:nvSpPr>
        <p:spPr>
          <a:xfrm>
            <a:off x="3979659" y="2776174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Выдача УТМ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4024227" y="2526647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9" name="Прямая со стрелкой 178"/>
          <p:cNvCxnSpPr/>
          <p:nvPr/>
        </p:nvCxnSpPr>
        <p:spPr>
          <a:xfrm>
            <a:off x="3712138" y="3035641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Прямоугольник 179"/>
          <p:cNvSpPr/>
          <p:nvPr/>
        </p:nvSpPr>
        <p:spPr>
          <a:xfrm>
            <a:off x="883221" y="2555992"/>
            <a:ext cx="70975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240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2048704" y="2546083"/>
            <a:ext cx="70975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60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3055613" y="2521620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784218" y="4127174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98"/>
          <p:cNvSpPr txBox="1"/>
          <p:nvPr/>
        </p:nvSpPr>
        <p:spPr>
          <a:xfrm>
            <a:off x="7416880" y="4042786"/>
            <a:ext cx="127111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lvl="0">
              <a:defRPr lang="ru-RU"/>
            </a:defPPr>
            <a:lvl1pPr marL="0" lv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ВПП</a:t>
            </a:r>
          </a:p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496 мин.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14820 мин.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 flipV="1">
            <a:off x="7128848" y="792524"/>
            <a:ext cx="256134" cy="13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7130391" y="97093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7128848" y="1061963"/>
            <a:ext cx="288032" cy="8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40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341883"/>
            <a:ext cx="6561138" cy="420116"/>
          </a:xfrm>
        </p:spPr>
        <p:txBody>
          <a:bodyPr/>
          <a:lstStyle/>
          <a:p>
            <a:pPr>
              <a:defRPr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проблемы: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02605" y="701923"/>
            <a:ext cx="8341575" cy="153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endParaRPr lang="ru-RU" b="1" dirty="0">
              <a:solidFill>
                <a:srgbClr val="000000"/>
              </a:solidFill>
              <a:latin typeface="Bahnschrift SemiBold Condensed" pitchFamily="34" charset="0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Перечень проблем, выявленных в ходе составления карты текущего состояния процесса выдачи УТМ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endParaRPr lang="ru-RU" dirty="0">
              <a:latin typeface="Bahnschrift SemiBold Condensed" pitchFamily="34" charset="0"/>
              <a:ea typeface="Times New Roman"/>
              <a:cs typeface="Times New Roman"/>
            </a:endParaRPr>
          </a:p>
          <a:p>
            <a:pPr marL="217793" indent="-217793">
              <a:lnSpc>
                <a:spcPct val="107000"/>
              </a:lnSpc>
              <a:buFont typeface="Arial"/>
              <a:buAutoNum type="arabicPeriod"/>
              <a:defRPr/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3555" y="1998067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Большой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процент отказов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Длительное предоставление услуги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Длительный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процесс сдачи экзаменов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8787" y="474412"/>
            <a:ext cx="687640" cy="784279"/>
            <a:chOff x="355968" y="815661"/>
            <a:chExt cx="687640" cy="78427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5968" y="1167492"/>
              <a:ext cx="687640" cy="43244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Подача заявления</a:t>
              </a:r>
            </a:p>
          </p:txBody>
        </p:sp>
        <p:sp>
          <p:nvSpPr>
            <p:cNvPr id="5" name="Полилиния: фигура 2">
              <a:extLst>
                <a:ext uri="{FF2B5EF4-FFF2-40B4-BE49-F238E27FC236}">
                  <a16:creationId xmlns:a16="http://schemas.microsoft.com/office/drawing/2014/main" xmlns="" id="{01F29F22-1406-422F-A37D-54C641F57897}"/>
                </a:ext>
              </a:extLst>
            </p:cNvPr>
            <p:cNvSpPr/>
            <p:nvPr/>
          </p:nvSpPr>
          <p:spPr>
            <a:xfrm>
              <a:off x="355968" y="815661"/>
              <a:ext cx="687640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lvl="0">
                <a:defRPr lang="ru-RU"/>
              </a:defPPr>
              <a:lvl1pPr marL="0" lvl="0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972369" y="994543"/>
            <a:ext cx="518112" cy="255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ЕГПУ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22085" y="739638"/>
            <a:ext cx="841527" cy="490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Автоматизированная проверка комплектности заявления и документов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514940" y="1113287"/>
            <a:ext cx="607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182194" y="739639"/>
            <a:ext cx="669726" cy="490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Регистрация заявления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963612" y="1144769"/>
            <a:ext cx="218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079459" y="749162"/>
            <a:ext cx="800477" cy="49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Автоматизированное формирование запроса недостающих документов</a:t>
            </a: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3851920" y="1144769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152058" y="743877"/>
            <a:ext cx="695868" cy="49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заявления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4860031" y="1144769"/>
            <a:ext cx="216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987949" y="728549"/>
            <a:ext cx="744291" cy="501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решения о предоставлении услуги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5771924" y="1144769"/>
            <a:ext cx="216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860820" y="2815959"/>
            <a:ext cx="733716" cy="368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Сдача экзаменов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59261" y="3423593"/>
            <a:ext cx="733716" cy="368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Пересдача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997056" y="2778068"/>
            <a:ext cx="774743" cy="518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документов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05015" y="1817886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Автоматизированное информирование </a:t>
            </a:r>
            <a:r>
              <a:rPr lang="ru-RU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заявителя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2627015" y="1614430"/>
            <a:ext cx="748714" cy="718141"/>
            <a:chOff x="870959" y="4152621"/>
            <a:chExt cx="748714" cy="71814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Услуга оказана</a:t>
              </a:r>
              <a:endParaRPr lang="ru-RU" sz="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олилиния: фигура 2">
              <a:extLst>
                <a:ext uri="{FF2B5EF4-FFF2-40B4-BE49-F238E27FC236}">
                  <a16:creationId xmlns:a16="http://schemas.microsoft.com/office/drawing/2014/main" xmlns="" id="{01F29F22-1406-422F-A37D-54C641F57897}"/>
                </a:ext>
              </a:extLst>
            </p:cNvPr>
            <p:cNvSpPr/>
            <p:nvPr/>
          </p:nvSpPr>
          <p:spPr>
            <a:xfrm>
              <a:off x="871128" y="4152621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3" name="Прямая со стрелкой 62"/>
          <p:cNvCxnSpPr/>
          <p:nvPr/>
        </p:nvCxnSpPr>
        <p:spPr>
          <a:xfrm>
            <a:off x="6732240" y="95749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117375" y="2128360"/>
            <a:ext cx="61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111"/>
          <p:cNvGrpSpPr/>
          <p:nvPr/>
        </p:nvGrpSpPr>
        <p:grpSpPr>
          <a:xfrm>
            <a:off x="632287" y="2920453"/>
            <a:ext cx="216024" cy="672056"/>
            <a:chOff x="3707904" y="1544314"/>
            <a:chExt cx="216024" cy="672056"/>
          </a:xfrm>
        </p:grpSpPr>
        <p:cxnSp>
          <p:nvCxnSpPr>
            <p:cNvPr id="97" name="Прямая соединительная линия 96"/>
            <p:cNvCxnSpPr/>
            <p:nvPr/>
          </p:nvCxnSpPr>
          <p:spPr>
            <a:xfrm flipH="1">
              <a:off x="3707904" y="1544314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3707904" y="1544314"/>
              <a:ext cx="0" cy="672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/>
            <p:cNvCxnSpPr/>
            <p:nvPr/>
          </p:nvCxnSpPr>
          <p:spPr>
            <a:xfrm>
              <a:off x="3707904" y="221637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Прямая со стрелкой 114"/>
          <p:cNvCxnSpPr>
            <a:stCxn id="54" idx="0"/>
            <a:endCxn id="53" idx="2"/>
          </p:cNvCxnSpPr>
          <p:nvPr/>
        </p:nvCxnSpPr>
        <p:spPr>
          <a:xfrm flipV="1">
            <a:off x="1226119" y="3183980"/>
            <a:ext cx="1559" cy="239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>
            <a:off x="1615923" y="307357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3015689" y="2782251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Автоматизированное информирование заявителя</a:t>
            </a:r>
          </a:p>
        </p:txBody>
      </p:sp>
      <p:grpSp>
        <p:nvGrpSpPr>
          <p:cNvPr id="126" name="Группа 125"/>
          <p:cNvGrpSpPr/>
          <p:nvPr/>
        </p:nvGrpSpPr>
        <p:grpSpPr>
          <a:xfrm>
            <a:off x="4812810" y="2578860"/>
            <a:ext cx="748714" cy="718141"/>
            <a:chOff x="870959" y="4152621"/>
            <a:chExt cx="748714" cy="718141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Услуга оказана</a:t>
              </a:r>
            </a:p>
          </p:txBody>
        </p:sp>
        <p:sp>
          <p:nvSpPr>
            <p:cNvPr id="128" name="Полилиния: фигура 2">
              <a:extLst>
                <a:ext uri="{FF2B5EF4-FFF2-40B4-BE49-F238E27FC236}">
                  <a16:creationId xmlns:a16="http://schemas.microsoft.com/office/drawing/2014/main" xmlns="" id="{01F29F22-1406-422F-A37D-54C641F57897}"/>
                </a:ext>
              </a:extLst>
            </p:cNvPr>
            <p:cNvSpPr/>
            <p:nvPr/>
          </p:nvSpPr>
          <p:spPr>
            <a:xfrm>
              <a:off x="871128" y="4152621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9" name="Прямая со стрелкой 128"/>
          <p:cNvCxnSpPr/>
          <p:nvPr/>
        </p:nvCxnSpPr>
        <p:spPr>
          <a:xfrm>
            <a:off x="2717201" y="3041718"/>
            <a:ext cx="251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746149" y="4366768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Автоматизированное информирование заявителя</a:t>
            </a:r>
          </a:p>
        </p:txBody>
      </p:sp>
      <p:grpSp>
        <p:nvGrpSpPr>
          <p:cNvPr id="138" name="Группа 137"/>
          <p:cNvGrpSpPr/>
          <p:nvPr/>
        </p:nvGrpSpPr>
        <p:grpSpPr>
          <a:xfrm>
            <a:off x="1622317" y="4132093"/>
            <a:ext cx="748563" cy="719368"/>
            <a:chOff x="870959" y="4151394"/>
            <a:chExt cx="748563" cy="719368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Отказ в выдаче УТМ</a:t>
              </a:r>
              <a:endParaRPr lang="ru-RU" sz="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Полилиния: фигура 2">
              <a:extLst>
                <a:ext uri="{FF2B5EF4-FFF2-40B4-BE49-F238E27FC236}">
                  <a16:creationId xmlns:a16="http://schemas.microsoft.com/office/drawing/2014/main" xmlns="" id="{01F29F22-1406-422F-A37D-54C641F57897}"/>
                </a:ext>
              </a:extLst>
            </p:cNvPr>
            <p:cNvSpPr/>
            <p:nvPr/>
          </p:nvSpPr>
          <p:spPr>
            <a:xfrm>
              <a:off x="870977" y="4151394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45" name="Прямая со стрелкой 144"/>
          <p:cNvCxnSpPr/>
          <p:nvPr/>
        </p:nvCxnSpPr>
        <p:spPr>
          <a:xfrm>
            <a:off x="18143" y="3280813"/>
            <a:ext cx="61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>
            <a:off x="117375" y="4584655"/>
            <a:ext cx="61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18143" y="1953656"/>
            <a:ext cx="6751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УТМ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 flipH="1">
            <a:off x="-58688" y="2999969"/>
            <a:ext cx="841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Первоначальная выдача УТМ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-3746" y="4302913"/>
            <a:ext cx="684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выдаче УТМ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915337" y="739468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1 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2225552" y="470205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3197110" y="45827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842960" y="-7504"/>
            <a:ext cx="309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Идеальная карта процесса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4208032" y="470205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076056" y="487111"/>
            <a:ext cx="73909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1440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6010269" y="481570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845108" y="156723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1719120" y="1816758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Выдача УТМ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1763688" y="156723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6" name="Прямая со стрелкой 175"/>
          <p:cNvCxnSpPr/>
          <p:nvPr/>
        </p:nvCxnSpPr>
        <p:spPr>
          <a:xfrm>
            <a:off x="1451599" y="2076225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Прямоугольник 176"/>
          <p:cNvSpPr/>
          <p:nvPr/>
        </p:nvSpPr>
        <p:spPr>
          <a:xfrm>
            <a:off x="3979659" y="2776174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Выдача УТМ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4024227" y="2526647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9" name="Прямая со стрелкой 178"/>
          <p:cNvCxnSpPr/>
          <p:nvPr/>
        </p:nvCxnSpPr>
        <p:spPr>
          <a:xfrm>
            <a:off x="3712138" y="3035641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Прямоугольник 179"/>
          <p:cNvSpPr/>
          <p:nvPr/>
        </p:nvSpPr>
        <p:spPr>
          <a:xfrm>
            <a:off x="883221" y="2555992"/>
            <a:ext cx="70975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139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2048704" y="2546083"/>
            <a:ext cx="70975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60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3055613" y="2521620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784218" y="4127174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98"/>
          <p:cNvSpPr txBox="1"/>
          <p:nvPr/>
        </p:nvSpPr>
        <p:spPr>
          <a:xfrm>
            <a:off x="7416880" y="4042786"/>
            <a:ext cx="127111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lvl="0">
              <a:defRPr lang="ru-RU"/>
            </a:defPPr>
            <a:lvl1pPr marL="0" lv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ВПП</a:t>
            </a:r>
          </a:p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19 мин.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1729 мин.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V="1">
            <a:off x="7128848" y="792524"/>
            <a:ext cx="256134" cy="13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7130391" y="97093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7128848" y="1061963"/>
            <a:ext cx="288032" cy="8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0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5CA5572-46EA-4D41-B4D3-D094FE775F99}"/>
              </a:ext>
            </a:extLst>
          </p:cNvPr>
          <p:cNvSpPr/>
          <p:nvPr/>
        </p:nvSpPr>
        <p:spPr>
          <a:xfrm>
            <a:off x="150721" y="140081"/>
            <a:ext cx="6871944" cy="807932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3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1882252" y="880504"/>
            <a:ext cx="1186982" cy="3567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7" name="Прямоугольник: скругленные углы 31">
            <a:extLst>
              <a:ext uri="{FF2B5EF4-FFF2-40B4-BE49-F238E27FC236}">
                <a16:creationId xmlns:a16="http://schemas.microsoft.com/office/drawing/2014/main" xmlns="" id="{7794A345-0853-4A20-8635-875C6BDD7F42}"/>
              </a:ext>
            </a:extLst>
          </p:cNvPr>
          <p:cNvSpPr/>
          <p:nvPr/>
        </p:nvSpPr>
        <p:spPr>
          <a:xfrm>
            <a:off x="1763688" y="602582"/>
            <a:ext cx="1424110" cy="255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Большой % отказов</a:t>
            </a:r>
          </a:p>
        </p:txBody>
      </p:sp>
      <p:sp>
        <p:nvSpPr>
          <p:cNvPr id="31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1882252" y="1659900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3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1882252" y="2375421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46" name="Прямоугольник: скругленные углы 8">
            <a:extLst>
              <a:ext uri="{FF2B5EF4-FFF2-40B4-BE49-F238E27FC236}">
                <a16:creationId xmlns:a16="http://schemas.microsoft.com/office/drawing/2014/main" xmlns="" id="{E50A87BD-F685-4B94-AB8D-17A0F412D906}"/>
              </a:ext>
            </a:extLst>
          </p:cNvPr>
          <p:cNvSpPr/>
          <p:nvPr/>
        </p:nvSpPr>
        <p:spPr>
          <a:xfrm>
            <a:off x="3438581" y="1944967"/>
            <a:ext cx="142411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объем заявлений</a:t>
            </a:r>
          </a:p>
        </p:txBody>
      </p:sp>
      <p:sp>
        <p:nvSpPr>
          <p:cNvPr id="47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3538436" y="880504"/>
            <a:ext cx="1186982" cy="3567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48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3438581" y="2635959"/>
            <a:ext cx="142411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получить данные с других ведомств</a:t>
            </a:r>
          </a:p>
        </p:txBody>
      </p:sp>
      <p:sp>
        <p:nvSpPr>
          <p:cNvPr id="49" name="Прямоугольник: скругленные углы 31">
            <a:extLst>
              <a:ext uri="{FF2B5EF4-FFF2-40B4-BE49-F238E27FC236}">
                <a16:creationId xmlns:a16="http://schemas.microsoft.com/office/drawing/2014/main" xmlns="" id="{7794A345-0853-4A20-8635-875C6BDD7F42}"/>
              </a:ext>
            </a:extLst>
          </p:cNvPr>
          <p:cNvSpPr/>
          <p:nvPr/>
        </p:nvSpPr>
        <p:spPr>
          <a:xfrm>
            <a:off x="3419872" y="594956"/>
            <a:ext cx="1424110" cy="255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предоставление услуги</a:t>
            </a:r>
          </a:p>
        </p:txBody>
      </p:sp>
      <p:sp>
        <p:nvSpPr>
          <p:cNvPr id="50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3586693" y="1615965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51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3577316" y="2286750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54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3438581" y="1271222"/>
            <a:ext cx="142411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Загруженность инспекторов</a:t>
            </a:r>
          </a:p>
        </p:txBody>
      </p:sp>
      <p:sp>
        <p:nvSpPr>
          <p:cNvPr id="58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5427377" y="895518"/>
            <a:ext cx="1186982" cy="3567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59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1773221" y="2727604"/>
            <a:ext cx="142411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получить данные с других ведомств</a:t>
            </a:r>
          </a:p>
        </p:txBody>
      </p:sp>
      <p:sp>
        <p:nvSpPr>
          <p:cNvPr id="60" name="Прямоугольник: скругленные углы 31">
            <a:extLst>
              <a:ext uri="{FF2B5EF4-FFF2-40B4-BE49-F238E27FC236}">
                <a16:creationId xmlns:a16="http://schemas.microsoft.com/office/drawing/2014/main" xmlns="" id="{7794A345-0853-4A20-8635-875C6BDD7F42}"/>
              </a:ext>
            </a:extLst>
          </p:cNvPr>
          <p:cNvSpPr/>
          <p:nvPr/>
        </p:nvSpPr>
        <p:spPr>
          <a:xfrm>
            <a:off x="5276672" y="602582"/>
            <a:ext cx="1424110" cy="255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процесс сдачи экзамена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5456925" y="1628158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68" name="Прямоугольник: скругленные углы 8">
            <a:extLst>
              <a:ext uri="{FF2B5EF4-FFF2-40B4-BE49-F238E27FC236}">
                <a16:creationId xmlns:a16="http://schemas.microsoft.com/office/drawing/2014/main" xmlns="" id="{E50A87BD-F685-4B94-AB8D-17A0F412D906}"/>
              </a:ext>
            </a:extLst>
          </p:cNvPr>
          <p:cNvSpPr/>
          <p:nvPr/>
        </p:nvSpPr>
        <p:spPr>
          <a:xfrm>
            <a:off x="5348322" y="1271222"/>
            <a:ext cx="142411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Сдача теории на бумажном носителе</a:t>
            </a:r>
          </a:p>
        </p:txBody>
      </p:sp>
      <p:sp>
        <p:nvSpPr>
          <p:cNvPr id="80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3438581" y="3343327"/>
            <a:ext cx="1424110" cy="3615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автоматизированной обработки заявлений</a:t>
            </a:r>
          </a:p>
        </p:txBody>
      </p:sp>
      <p:sp>
        <p:nvSpPr>
          <p:cNvPr id="83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5348322" y="1981542"/>
            <a:ext cx="1424110" cy="3615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Коррупциогенный фактор</a:t>
            </a:r>
          </a:p>
        </p:txBody>
      </p:sp>
      <p:sp>
        <p:nvSpPr>
          <p:cNvPr id="87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5339152" y="2581002"/>
            <a:ext cx="1424110" cy="4600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автоматизированной сдачи теоретического экзамена</a:t>
            </a:r>
          </a:p>
        </p:txBody>
      </p:sp>
      <p:sp>
        <p:nvSpPr>
          <p:cNvPr id="70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1733346" y="1252312"/>
            <a:ext cx="1424110" cy="3915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Предоставлены недействительные документы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1773221" y="2018310"/>
            <a:ext cx="142411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содержат исправления, подчистки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1882252" y="3078187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82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1734140" y="4147901"/>
            <a:ext cx="1424110" cy="3615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Неполный пакет документов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1733346" y="3410968"/>
            <a:ext cx="1424110" cy="3615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автоматизированной обработки заявлений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3238" y="3837101"/>
            <a:ext cx="12843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20876" y="3024292"/>
            <a:ext cx="12843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91603" y="2328140"/>
            <a:ext cx="12843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95986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5594</TotalTime>
  <Words>1195</Words>
  <Application>Microsoft Office PowerPoint</Application>
  <DocSecurity>0</DocSecurity>
  <PresentationFormat>Произвольный</PresentationFormat>
  <Paragraphs>447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Arial</vt:lpstr>
      <vt:lpstr>Bahnschrift SemiBold Condensed</vt:lpstr>
      <vt:lpstr>Bahnschrift SemiBold SemiConden</vt:lpstr>
      <vt:lpstr>Calibri</vt:lpstr>
      <vt:lpstr>Franklin Gothic Medium Cond</vt:lpstr>
      <vt:lpstr>Rosatom Light</vt:lpstr>
      <vt:lpstr>Times New Roman</vt:lpstr>
      <vt:lpstr>Wingdings</vt:lpstr>
      <vt:lpstr>Титульный слайд</vt:lpstr>
      <vt:lpstr>Перебивочный слайд</vt:lpstr>
      <vt:lpstr>Текст картинка</vt:lpstr>
      <vt:lpstr>Заключительный слайд</vt:lpstr>
      <vt:lpstr>Государственная инспекция Забайкальского края</vt:lpstr>
      <vt:lpstr>Оптимизация услуги по выдаче удостоверения тракториста- машиниста (тракториста)</vt:lpstr>
      <vt:lpstr>Организационно-распорядительные документы</vt:lpstr>
      <vt:lpstr>Команда проекта:   Владелец процесса:   Заместитель начальника Инспекции – Илькив Владимир Васильевич  Руководитель проекта:  Начальник отдела государственного технического надзора Размахнин Александр Николаевич  Команда проекта:  Консультант отдела государственного технического надзора Вершинин Артём Сергеевич Инженер отдела государственного технического надзора  Баннова Татьяна Алексеевна </vt:lpstr>
      <vt:lpstr>Паспорт проекта</vt:lpstr>
      <vt:lpstr>Презентация PowerPoint</vt:lpstr>
      <vt:lpstr>Текущие проблемы: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мероприятий по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Просникова Александра Владиславовна</dc:creator>
  <cp:lastModifiedBy>Людмила Олеговна Зеликова</cp:lastModifiedBy>
  <cp:revision>290</cp:revision>
  <cp:lastPrinted>2024-05-29T22:43:20Z</cp:lastPrinted>
  <dcterms:modified xsi:type="dcterms:W3CDTF">2025-07-15T06:26:28Z</dcterms:modified>
  <dc:identifier/>
  <dc:language/>
  <cp:version/>
</cp:coreProperties>
</file>