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34"/>
  </p:notesMasterIdLst>
  <p:sldIdLst>
    <p:sldId id="256" r:id="rId8"/>
    <p:sldId id="296" r:id="rId9"/>
    <p:sldId id="264" r:id="rId10"/>
    <p:sldId id="349" r:id="rId11"/>
    <p:sldId id="298" r:id="rId12"/>
    <p:sldId id="301" r:id="rId13"/>
    <p:sldId id="351" r:id="rId14"/>
    <p:sldId id="314" r:id="rId15"/>
    <p:sldId id="304" r:id="rId16"/>
    <p:sldId id="310" r:id="rId17"/>
    <p:sldId id="308" r:id="rId18"/>
    <p:sldId id="350" r:id="rId19"/>
    <p:sldId id="312" r:id="rId20"/>
    <p:sldId id="316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2" r:id="rId30"/>
    <p:sldId id="363" r:id="rId31"/>
    <p:sldId id="364" r:id="rId32"/>
    <p:sldId id="361" r:id="rId33"/>
  </p:sldIdLst>
  <p:sldSz cx="9144000" cy="5148263"/>
  <p:notesSz cx="6797675" cy="9928225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EC"/>
    <a:srgbClr val="00CC00"/>
    <a:srgbClr val="5DB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0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Доля ошибок </a:t>
            </a:r>
            <a:r>
              <a:rPr lang="ru-RU" sz="1100" dirty="0" smtClean="0"/>
              <a:t>при подготовке документов сотрудником (</a:t>
            </a:r>
            <a:r>
              <a:rPr lang="ru-RU" sz="1100" b="1" dirty="0" smtClean="0"/>
              <a:t>февраль-апрель</a:t>
            </a:r>
            <a:r>
              <a:rPr lang="ru-RU" sz="1100" dirty="0" smtClean="0"/>
              <a:t>)</a:t>
            </a:r>
            <a:endParaRPr lang="ru-RU" sz="1100" dirty="0"/>
          </a:p>
        </c:rich>
      </c:tx>
      <c:layout>
        <c:manualLayout>
          <c:xMode val="edge"/>
          <c:yMode val="edge"/>
          <c:x val="0.15073574069836751"/>
          <c:y val="3.004665512118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ошибок при заполнении документов (до реадизации проекта)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Корректное заполнение</c:v>
                </c:pt>
                <c:pt idx="1">
                  <c:v>Допущено ошибок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0" i="0" u="none" strike="noStrike" baseline="0" dirty="0" smtClean="0">
                <a:effectLst/>
              </a:rPr>
              <a:t>Доля ошибок при подготовке документов сотрудником</a:t>
            </a:r>
            <a:r>
              <a:rPr lang="ru-RU" sz="1100" dirty="0" smtClean="0"/>
              <a:t> (</a:t>
            </a:r>
            <a:r>
              <a:rPr lang="ru-RU" sz="1100" b="1" dirty="0" smtClean="0"/>
              <a:t>май-июль</a:t>
            </a:r>
            <a:r>
              <a:rPr lang="ru-RU" sz="1100" dirty="0" smtClean="0"/>
              <a:t>)</a:t>
            </a:r>
            <a:endParaRPr lang="ru-RU" sz="1100" dirty="0"/>
          </a:p>
        </c:rich>
      </c:tx>
      <c:layout>
        <c:manualLayout>
          <c:xMode val="edge"/>
          <c:yMode val="edge"/>
          <c:x val="0.15073574069836751"/>
          <c:y val="3.004665512118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ошибок при заполнении документов (до реадизации проекта)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Корректное заполнение</c:v>
                </c:pt>
                <c:pt idx="1">
                  <c:v>Допущено ошибок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92D05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Сокращение срока обучения молодых кадров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083908618303346"/>
          <c:y val="0.22400677702477503"/>
          <c:w val="0.81542635789757956"/>
          <c:h val="0.57600433285190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опорных материалов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применением схем-инструкций и памяток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 formatCode="0%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156416"/>
        <c:axId val="225154064"/>
      </c:barChart>
      <c:catAx>
        <c:axId val="2251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154064"/>
        <c:crosses val="autoZero"/>
        <c:auto val="1"/>
        <c:lblAlgn val="ctr"/>
        <c:lblOffset val="100"/>
        <c:noMultiLvlLbl val="0"/>
      </c:catAx>
      <c:valAx>
        <c:axId val="22515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1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5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 smtClean="0"/>
            <a:t>Уровень организации</a:t>
          </a:r>
          <a:endParaRPr lang="ru-RU" dirty="0"/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91" custLinFactNeighborY="-1234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NeighborX="37396" custLinFactNeighborY="-37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8531ED21-C39B-4001-B982-E6BD9E99F734}" type="presOf" srcId="{B26F7618-C915-462A-BFAF-8F1E5C379A4B}" destId="{8AB727E3-2AAC-4333-BE67-DDCC2DBAF903}" srcOrd="0" destOrd="0" presId="urn:microsoft.com/office/officeart/2005/8/layout/pyramid2"/>
    <dgm:cxn modelId="{8F39B344-41DD-41D0-B5A8-7A1492FF71FA}" type="presOf" srcId="{CCD4CE0A-9387-4751-B631-756FA8B3A1B1}" destId="{F9F5084D-E7E2-4934-B9CC-4E50C1F41F90}" srcOrd="0" destOrd="0" presId="urn:microsoft.com/office/officeart/2005/8/layout/pyramid2"/>
    <dgm:cxn modelId="{6E96393C-D5D1-4DEC-8260-5F8D3B44A519}" type="presOf" srcId="{F2516AA0-42D0-4E9A-904E-E056068D8ADE}" destId="{4E388B56-311A-46E5-9570-0E5542DBCD84}" srcOrd="0" destOrd="0" presId="urn:microsoft.com/office/officeart/2005/8/layout/pyramid2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C3A637E0-D6EC-45B0-911B-EBA6F98212BF}" type="presOf" srcId="{3FF748B2-CC95-451B-8143-C5A03F1EB111}" destId="{500CF7D1-1636-4DEB-8CDC-2F7C02C42901}" srcOrd="0" destOrd="0" presId="urn:microsoft.com/office/officeart/2005/8/layout/pyramid2"/>
    <dgm:cxn modelId="{4AAC21B1-0DED-4C93-AE01-A438F4552DE4}" type="presParOf" srcId="{4E388B56-311A-46E5-9570-0E5542DBCD84}" destId="{B5D2158A-EB40-4D24-8CC8-B2BFED5A76F0}" srcOrd="0" destOrd="0" presId="urn:microsoft.com/office/officeart/2005/8/layout/pyramid2"/>
    <dgm:cxn modelId="{F0CB87D2-AFED-43C5-91E0-165DAE26E9B6}" type="presParOf" srcId="{4E388B56-311A-46E5-9570-0E5542DBCD84}" destId="{9EAEA455-5A6E-410E-B4B7-AC856197C3E4}" srcOrd="1" destOrd="0" presId="urn:microsoft.com/office/officeart/2005/8/layout/pyramid2"/>
    <dgm:cxn modelId="{765E298C-E077-4C19-9AD0-F7F5437C3587}" type="presParOf" srcId="{9EAEA455-5A6E-410E-B4B7-AC856197C3E4}" destId="{500CF7D1-1636-4DEB-8CDC-2F7C02C42901}" srcOrd="0" destOrd="0" presId="urn:microsoft.com/office/officeart/2005/8/layout/pyramid2"/>
    <dgm:cxn modelId="{123E28F1-B53A-4212-8892-45CE34A52DB3}" type="presParOf" srcId="{9EAEA455-5A6E-410E-B4B7-AC856197C3E4}" destId="{A32BACF9-1EBF-4380-93A2-375886B886CF}" srcOrd="1" destOrd="0" presId="urn:microsoft.com/office/officeart/2005/8/layout/pyramid2"/>
    <dgm:cxn modelId="{E2DE6707-9BF5-430F-9F54-949BA7D9709A}" type="presParOf" srcId="{9EAEA455-5A6E-410E-B4B7-AC856197C3E4}" destId="{8AB727E3-2AAC-4333-BE67-DDCC2DBAF903}" srcOrd="2" destOrd="0" presId="urn:microsoft.com/office/officeart/2005/8/layout/pyramid2"/>
    <dgm:cxn modelId="{20310C54-10B4-462F-800C-33FA7B9220C8}" type="presParOf" srcId="{9EAEA455-5A6E-410E-B4B7-AC856197C3E4}" destId="{29539D37-E751-4F81-B040-B9AF8800B9C2}" srcOrd="3" destOrd="0" presId="urn:microsoft.com/office/officeart/2005/8/layout/pyramid2"/>
    <dgm:cxn modelId="{D1FE8E8B-8029-4EA9-B5AE-6986B0DFB7CE}" type="presParOf" srcId="{9EAEA455-5A6E-410E-B4B7-AC856197C3E4}" destId="{F9F5084D-E7E2-4934-B9CC-4E50C1F41F90}" srcOrd="4" destOrd="0" presId="urn:microsoft.com/office/officeart/2005/8/layout/pyramid2"/>
    <dgm:cxn modelId="{5E5C2361-04F5-4450-9977-73645EB638A0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1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8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0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07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100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8FBF33F2-D734-4E0E-BDA5-EDE33D0BC625}" type="datetime1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0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10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34FC33DD-F939-4B29-B382-FA46CF9BFAA7}" type="datetime1">
              <a:rPr lang="ru-RU" smtClean="0"/>
              <a:t>23.07.2025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0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xmlns="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6" r:id="rId2"/>
    <p:sldLayoutId id="2147483827" r:id="rId3"/>
    <p:sldLayoutId id="2147483828" r:id="rId4"/>
    <p:sldLayoutId id="214748382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23" r:id="rId2"/>
    <p:sldLayoutId id="2147483824" r:id="rId3"/>
    <p:sldLayoutId id="2147483825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62768" y="2073325"/>
            <a:ext cx="6794906" cy="118903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Государственная инспекция Забайкальского края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Голубенко Ирина Геннадьевна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о. начальника Государственной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инспекции Забайкальского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94647488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3302365" y="2754872"/>
            <a:ext cx="511375" cy="458544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</a:t>
            </a:r>
          </a:p>
        </p:txBody>
      </p:sp>
      <p:sp>
        <p:nvSpPr>
          <p:cNvPr id="11" name="Пятно 1 10"/>
          <p:cNvSpPr/>
          <p:nvPr/>
        </p:nvSpPr>
        <p:spPr>
          <a:xfrm>
            <a:off x="2694263" y="3547083"/>
            <a:ext cx="630430" cy="499555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2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3306331" y="3750402"/>
            <a:ext cx="605431" cy="558690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3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3870028" y="3547083"/>
            <a:ext cx="513479" cy="497483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4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3143045" y="1741355"/>
            <a:ext cx="461681" cy="502630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2004059" y="3631661"/>
            <a:ext cx="661999" cy="545567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</a:t>
            </a:r>
          </a:p>
        </p:txBody>
      </p:sp>
      <p:sp>
        <p:nvSpPr>
          <p:cNvPr id="16" name="Пятно 1 15"/>
          <p:cNvSpPr/>
          <p:nvPr/>
        </p:nvSpPr>
        <p:spPr>
          <a:xfrm>
            <a:off x="1930543" y="4248120"/>
            <a:ext cx="404515" cy="510887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5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2600433" y="4165034"/>
            <a:ext cx="539299" cy="550869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6</a:t>
            </a:r>
          </a:p>
        </p:txBody>
      </p:sp>
      <p:sp>
        <p:nvSpPr>
          <p:cNvPr id="18" name="Пятно 1 17"/>
          <p:cNvSpPr/>
          <p:nvPr/>
        </p:nvSpPr>
        <p:spPr>
          <a:xfrm>
            <a:off x="3420092" y="4254821"/>
            <a:ext cx="513479" cy="497483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7</a:t>
            </a:r>
          </a:p>
        </p:txBody>
      </p:sp>
      <p:sp>
        <p:nvSpPr>
          <p:cNvPr id="21" name="Пятно 1 20"/>
          <p:cNvSpPr/>
          <p:nvPr/>
        </p:nvSpPr>
        <p:spPr>
          <a:xfrm>
            <a:off x="4119809" y="4271375"/>
            <a:ext cx="513479" cy="497483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8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028938"/>
              </p:ext>
            </p:extLst>
          </p:nvPr>
        </p:nvGraphicFramePr>
        <p:xfrm>
          <a:off x="284656" y="1056282"/>
          <a:ext cx="8395421" cy="275709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3059"/>
                <a:gridCol w="2096274"/>
                <a:gridCol w="1730946"/>
                <a:gridCol w="1943100"/>
                <a:gridCol w="2212042"/>
              </a:tblGrid>
              <a:tr h="235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100" b="1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причина</a:t>
                      </a:r>
                      <a:endParaRPr lang="ru-RU" sz="1000" b="1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000" b="1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цель</a:t>
                      </a:r>
                      <a:endParaRPr lang="ru-RU" sz="1000" b="1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4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обучающих материалов для молодых кадров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Большая загруженность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текущей работой инспекторов</a:t>
                      </a:r>
                      <a:endParaRPr lang="ru-R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памяток для молодого специалиста (инспектора)</a:t>
                      </a:r>
                      <a:endParaRPr lang="ru-RU" sz="900" b="0" i="0" u="none" strike="noStrike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ВПП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времени адаптации специалиста (инспектора) к работе, сокращение времени на работу с первыми документами по проверкам,</a:t>
                      </a:r>
                      <a:r>
                        <a:rPr lang="ru-RU" sz="9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 возвратов и ошибок</a:t>
                      </a:r>
                      <a:r>
                        <a:rPr lang="ru-RU" sz="9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допускаемых в работе</a:t>
                      </a:r>
                      <a:endParaRPr lang="ru-RU" sz="9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781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Трудности выбора основания для проведения КНМ (ожидание извещения, или наступление события, указанного в программе проверок)</a:t>
                      </a:r>
                    </a:p>
                  </a:txBody>
                  <a:tcPr marL="5060" marR="5060" marT="506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 понятный алгоритм действий (информация «разбросана» по НПА). </a:t>
                      </a:r>
                      <a:endParaRPr lang="ru-R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информативных схем-инструкций для удобства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работе на каждом этапе</a:t>
                      </a:r>
                      <a:endParaRPr lang="ru-RU" sz="900" b="0" i="0" u="none" strike="noStrike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781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Трудности в оформлении результатов КНМ (необходимость пояснения порядка действий и перечня документов, подготавливаемых в случае наличия нарушений)</a:t>
                      </a: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базы</a:t>
                      </a:r>
                      <a:r>
                        <a:rPr lang="en-US" sz="9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 проверок с разными результатами, с приложением документов для оформления нарушений</a:t>
                      </a:r>
                      <a:endParaRPr lang="ru-RU" sz="900" b="0" i="0" u="none" strike="noStrike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449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Большое количество ошибок при оформлении результатов КНМ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 доступный  образец для оформления документов</a:t>
                      </a:r>
                      <a:endParaRPr lang="ru-RU" sz="900" b="0" i="0" u="none" strike="noStrike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образцов документов для оформления результатов КНМ</a:t>
                      </a: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26593" y="181820"/>
            <a:ext cx="6561138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плану действий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 повлиять на выявленные при картировании текущего </a:t>
            </a:r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</a:p>
          <a:p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1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текущего проекта? </a:t>
            </a: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03098"/>
              </p:ext>
            </p:extLst>
          </p:nvPr>
        </p:nvGraphicFramePr>
        <p:xfrm>
          <a:off x="179512" y="768016"/>
          <a:ext cx="8784976" cy="425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0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2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21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814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Решить полностью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Решить частично 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планируется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Другое</a:t>
                      </a:r>
                    </a:p>
                  </a:txBody>
                  <a:tcPr marT="34322" marB="3432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8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Большой объем узкоспециализированной информации</a:t>
                      </a: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обучающих материалов для молодых кадров</a:t>
                      </a: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Трудности выбора основания для проведения КНМ (ожидание извещения, или наступление события, указанного в программе проверок)</a:t>
                      </a: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Неуверенность и страх перед первым контрольно-надзорным мероприятием</a:t>
                      </a:r>
                    </a:p>
                  </a:txBody>
                  <a:tcPr marT="34322" marB="34322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мере получения опыта проведения КНМ страх и неуверенность сотрудника исчезнут</a:t>
                      </a:r>
                      <a:endParaRPr lang="ru-RU" sz="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теоретического и практического опыта</a:t>
                      </a: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мере получения опыта </a:t>
                      </a: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Трудности в оформлении результатов КНМ (необходимость пояснения порядка действий и перечня документов, подготавливаемых в случае наличия нарушений)</a:t>
                      </a: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Большое количество ошибок при оформлении результатов КНМ</a:t>
                      </a: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Человеческий фактор</a:t>
                      </a:r>
                      <a:endParaRPr lang="ru-RU" sz="8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опыта о внесению результатов контрольно-надзорных мероприятий в информационные системы</a:t>
                      </a: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47" y="1329386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75" y="1704347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62" y="2179597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74" y="2725320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74" y="3100281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74" y="3673555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47" y="4214778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61" y="4642372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467544" y="218598"/>
            <a:ext cx="4176464" cy="18025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402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63910"/>
            <a:ext cx="6750997" cy="330200"/>
          </a:xfrm>
        </p:spPr>
        <p:txBody>
          <a:bodyPr/>
          <a:lstStyle/>
          <a:p>
            <a:pPr lvl="0"/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План мероприятий по реализации проекта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94394" y="849826"/>
            <a:ext cx="65747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«Совершенствование процесса подготовки молодых кадров Государственной инспекции Забайкальского края»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061907"/>
              </p:ext>
            </p:extLst>
          </p:nvPr>
        </p:nvGraphicFramePr>
        <p:xfrm>
          <a:off x="615493" y="1414361"/>
          <a:ext cx="7886701" cy="310558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0227"/>
                <a:gridCol w="3189763"/>
                <a:gridCol w="1459480"/>
                <a:gridCol w="1108653"/>
                <a:gridCol w="692643"/>
                <a:gridCol w="1095935"/>
              </a:tblGrid>
              <a:tr h="440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120" marR="2120" marT="21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 marL="2120" marR="2120" marT="21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Ожидаемый результат</a:t>
                      </a:r>
                    </a:p>
                  </a:txBody>
                  <a:tcPr marL="2120" marR="2120" marT="21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Ответственные </a:t>
                      </a:r>
                    </a:p>
                  </a:txBody>
                  <a:tcPr marL="2120" marR="2120" marT="21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Срок</a:t>
                      </a:r>
                    </a:p>
                  </a:txBody>
                  <a:tcPr marL="2120" marR="2120" marT="212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2120" marR="2120" marT="2120" marB="0" anchor="b"/>
                </a:tc>
              </a:tr>
              <a:tr h="5156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Создание памяток для молодого специалиста (инспектора)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Сокращение </a:t>
                      </a: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ВПП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Шайковская Н.В.</a:t>
                      </a: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15.04.2025 - 05.06.2025</a:t>
                      </a:r>
                      <a:r>
                        <a:rPr lang="ru-RU" sz="105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</a:tr>
              <a:tr h="4868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Создание информативных схем-инструкций для удобства в работе на каждом этапе</a:t>
                      </a: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Сокращение ВПП</a:t>
                      </a: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Шайковская Н.В.</a:t>
                      </a: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15.04.2025 - 05.06.2025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</a:tr>
              <a:tr h="2654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Создание базы актов проверок с разными результатами, с приложением документов для оформления нарушений</a:t>
                      </a: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Сокращение ВПП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Шайковская Н.В.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15.04.2025 - 05.06.2025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</a:tr>
              <a:tr h="2654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Создание образцов</a:t>
                      </a:r>
                      <a:r>
                        <a:rPr lang="ru-RU" sz="105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документов для оформления результатов КНМ</a:t>
                      </a:r>
                      <a:endParaRPr lang="ru-RU" sz="105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Сокращение ВПП, повышение качества подготавливаемых документов </a:t>
                      </a: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Макарова Ю.Ю.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15.04.2025 - 05.06.2025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</a:tr>
              <a:tr h="2654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Получение навыков работы в информационных</a:t>
                      </a:r>
                      <a:r>
                        <a:rPr lang="ru-RU" sz="105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системах</a:t>
                      </a:r>
                      <a:endParaRPr lang="ru-RU" sz="105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Сокращение ВПП</a:t>
                      </a: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Макарова Ю.Ю.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15.04.2025 - 05.06.2025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05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5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214091"/>
            <a:ext cx="6561138" cy="3302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04250" y="126986"/>
            <a:ext cx="6561138" cy="330200"/>
          </a:xfrm>
        </p:spPr>
        <p:txBody>
          <a:bodyPr/>
          <a:lstStyle/>
          <a:p>
            <a:r>
              <a:rPr lang="ru-RU" sz="1400" b="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Сотрудниками отдела </a:t>
            </a:r>
            <a:r>
              <a:rPr lang="ru-RU" sz="1400" b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созданы памятки </a:t>
            </a:r>
            <a:r>
              <a:rPr lang="ru-RU" sz="1400" b="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удобства </a:t>
            </a:r>
            <a:r>
              <a:rPr lang="ru-RU" sz="1400" b="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работе.</a:t>
            </a:r>
            <a:endParaRPr lang="ru-RU" sz="14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670">
            <a:off x="610517" y="669337"/>
            <a:ext cx="3258308" cy="4113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035">
            <a:off x="4640892" y="728522"/>
            <a:ext cx="3536500" cy="419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5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04250" y="151304"/>
            <a:ext cx="6561138" cy="305882"/>
          </a:xfrm>
        </p:spPr>
        <p:txBody>
          <a:bodyPr/>
          <a:lstStyle/>
          <a:p>
            <a:r>
              <a:rPr lang="ru-RU" sz="1400" b="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Созданы информационные схемы-инструкции.</a:t>
            </a:r>
            <a:endParaRPr lang="ru-RU" sz="14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0" y="382568"/>
            <a:ext cx="6242066" cy="4464563"/>
          </a:xfrm>
          <a:prstGeom prst="rect">
            <a:avLst/>
          </a:prstGeom>
        </p:spPr>
      </p:pic>
      <p:sp>
        <p:nvSpPr>
          <p:cNvPr id="8" name="Текст 3"/>
          <p:cNvSpPr>
            <a:spLocks noGrp="1"/>
          </p:cNvSpPr>
          <p:nvPr>
            <p:ph type="body" sz="quarter" idx="10"/>
          </p:nvPr>
        </p:nvSpPr>
        <p:spPr>
          <a:xfrm>
            <a:off x="204250" y="4281190"/>
            <a:ext cx="1025757" cy="171040"/>
          </a:xfr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Схема №1.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71358" y="126985"/>
            <a:ext cx="6561138" cy="330200"/>
          </a:xfrm>
        </p:spPr>
        <p:txBody>
          <a:bodyPr/>
          <a:lstStyle/>
          <a:p>
            <a:r>
              <a:rPr lang="ru-RU" sz="1400" b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Созданы информационные схемы-инструкции.</a:t>
            </a:r>
            <a:endParaRPr lang="ru-RU" sz="14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18" y="472969"/>
            <a:ext cx="3355431" cy="2260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49" y="2733744"/>
            <a:ext cx="3558519" cy="2271469"/>
          </a:xfrm>
          <a:prstGeom prst="rect">
            <a:avLst/>
          </a:prstGeom>
        </p:spPr>
      </p:pic>
      <p:sp>
        <p:nvSpPr>
          <p:cNvPr id="9" name="Текст 3"/>
          <p:cNvSpPr>
            <a:spLocks noGrp="1"/>
          </p:cNvSpPr>
          <p:nvPr>
            <p:ph type="body" sz="quarter" idx="10"/>
          </p:nvPr>
        </p:nvSpPr>
        <p:spPr>
          <a:xfrm>
            <a:off x="204250" y="4281190"/>
            <a:ext cx="1025757" cy="171040"/>
          </a:xfr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Схема №2.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71358" y="126985"/>
            <a:ext cx="6561138" cy="330200"/>
          </a:xfrm>
        </p:spPr>
        <p:txBody>
          <a:bodyPr/>
          <a:lstStyle/>
          <a:p>
            <a:r>
              <a:rPr lang="ru-RU" sz="1400" b="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База актов проверок с разными результатами и образцов документов для оформления результатов КНМ.</a:t>
            </a:r>
            <a:endParaRPr lang="ru-RU" sz="14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4" y="707831"/>
            <a:ext cx="7894101" cy="4440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298615"/>
            <a:ext cx="6332998" cy="101291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Rosatom Light"/>
                <a:cs typeface="Times New Roman" panose="02020603050405020304" pitchFamily="18" charset="0"/>
              </a:rPr>
              <a:t>«Оптимизация процесса обучения новых сотрудников отдела по строительному надзору на примере проведения КНМ»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ea typeface="Rosatom Light"/>
                <a:cs typeface="Times New Roman" panose="02020603050405020304" pitchFamily="18" charset="0"/>
              </a:rPr>
              <a:t>Проект:</a:t>
            </a: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539748" y="4048449"/>
            <a:ext cx="5711825" cy="2184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Шайковская Надежда Вячеславовна</a:t>
            </a: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539748" y="4264449"/>
            <a:ext cx="5711825" cy="2846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отдела по строительному надзору</a:t>
            </a:r>
          </a:p>
        </p:txBody>
      </p:sp>
    </p:spTree>
    <p:extLst>
      <p:ext uri="{BB962C8B-B14F-4D97-AF65-F5344CB8AC3E}">
        <p14:creationId xmlns:p14="http://schemas.microsoft.com/office/powerpoint/2010/main" val="28940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71358" y="126985"/>
            <a:ext cx="6561138" cy="330200"/>
          </a:xfrm>
        </p:spPr>
        <p:txBody>
          <a:bodyPr/>
          <a:lstStyle/>
          <a:p>
            <a:r>
              <a:rPr lang="ru-RU" sz="1400" b="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Пошаговый алгоритм работы в информационных системах.</a:t>
            </a:r>
            <a:endParaRPr lang="ru-RU" sz="14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5" y="668856"/>
            <a:ext cx="7584915" cy="42665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7030" y="668856"/>
            <a:ext cx="2236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5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58201" y="251975"/>
            <a:ext cx="6561138" cy="330200"/>
          </a:xfrm>
        </p:spPr>
        <p:txBody>
          <a:bodyPr/>
          <a:lstStyle/>
          <a:p>
            <a:r>
              <a:rPr lang="ru-RU" sz="1400" b="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Проведение инструктажа по использованию схем и памяток в работе.</a:t>
            </a:r>
            <a:endParaRPr lang="ru-RU" sz="14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186">
            <a:off x="715606" y="939782"/>
            <a:ext cx="4805252" cy="3603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  <p:sp>
        <p:nvSpPr>
          <p:cNvPr id="9" name="Текст 3"/>
          <p:cNvSpPr>
            <a:spLocks noGrp="1"/>
          </p:cNvSpPr>
          <p:nvPr>
            <p:ph type="body" sz="quarter" idx="10"/>
          </p:nvPr>
        </p:nvSpPr>
        <p:spPr>
          <a:xfrm>
            <a:off x="6078263" y="1557725"/>
            <a:ext cx="2322376" cy="882868"/>
          </a:xfr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Разбор основных моментов и важных пунктов в схемах-инструкциях и памятках облегчает их применение в работе «новичкам».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9085">
            <a:off x="712459" y="989314"/>
            <a:ext cx="4017093" cy="3524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15816" y="341883"/>
            <a:ext cx="300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устойчивости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  <p:sp>
        <p:nvSpPr>
          <p:cNvPr id="8" name="Текст 3"/>
          <p:cNvSpPr>
            <a:spLocks noGrp="1"/>
          </p:cNvSpPr>
          <p:nvPr>
            <p:ph type="body" sz="quarter" idx="10"/>
          </p:nvPr>
        </p:nvSpPr>
        <p:spPr>
          <a:xfrm>
            <a:off x="5737639" y="1168831"/>
            <a:ext cx="2736106" cy="3205816"/>
          </a:xfr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Для определения эффективности мероприятий по реализации проекта проведено анкетирование молодых кадров Государственной инспекции Забайкальского края на предмет доступности информации, содержащейся в памятках и схемах-инструкциях.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анкету также включены вопросы для определения правильности применения полученных знаний, а не только для оценки проделанной работы по созданию вспомогательных материалов.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Анкетирование сотрудников проводилось спустя 15 </a:t>
            </a:r>
            <a:r>
              <a:rPr lang="ru-RU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дн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с момента их поступления на работу.</a:t>
            </a:r>
          </a:p>
          <a:p>
            <a:pPr algn="ctr"/>
            <a:endParaRPr lang="ru-RU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58201" y="251975"/>
            <a:ext cx="6561138" cy="330200"/>
          </a:xfrm>
        </p:spPr>
        <p:txBody>
          <a:bodyPr/>
          <a:lstStyle/>
          <a:p>
            <a:r>
              <a:rPr lang="ru-RU" sz="1400" b="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Результаты анкетирования и достижение сокращение срока обучения, а также количества, допускаемых ошибок сотрудником.</a:t>
            </a:r>
            <a:endParaRPr lang="ru-RU" sz="14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079">
            <a:off x="418729" y="991868"/>
            <a:ext cx="3820058" cy="1781424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1644604" y="2914237"/>
            <a:ext cx="1368310" cy="585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0"/>
          </p:nvPr>
        </p:nvSpPr>
        <p:spPr>
          <a:xfrm>
            <a:off x="3446616" y="2765541"/>
            <a:ext cx="2322376" cy="1951183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Неправильные ответы позволяют определить наличие слабых мест и недоработок памяток и схем-инструкций.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Совместный разбор результатов анкетирования позволил включить в схемы-инструкции и памятки дополнительную информацию для разъяснения вопросов, с которыми сталкивается «новичок».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0"/>
          </p:nvPr>
        </p:nvSpPr>
        <p:spPr>
          <a:xfrm>
            <a:off x="6104576" y="1025754"/>
            <a:ext cx="2506572" cy="1000399"/>
          </a:xfr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Средний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показатель правильности заполнения результатов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анкетирования: 92,5 %.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Срок подготовки к анкетированию – 15 </a:t>
            </a:r>
            <a:r>
              <a:rPr lang="ru-RU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дн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3268229"/>
              </p:ext>
            </p:extLst>
          </p:nvPr>
        </p:nvGraphicFramePr>
        <p:xfrm>
          <a:off x="3890094" y="813046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2396243"/>
              </p:ext>
            </p:extLst>
          </p:nvPr>
        </p:nvGraphicFramePr>
        <p:xfrm>
          <a:off x="6266358" y="1671629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2724865"/>
              </p:ext>
            </p:extLst>
          </p:nvPr>
        </p:nvGraphicFramePr>
        <p:xfrm>
          <a:off x="70235" y="615694"/>
          <a:ext cx="37917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27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9832" y="413891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показателей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264354"/>
              </p:ext>
            </p:extLst>
          </p:nvPr>
        </p:nvGraphicFramePr>
        <p:xfrm>
          <a:off x="251520" y="989955"/>
          <a:ext cx="8403135" cy="14483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6804">
                  <a:extLst>
                    <a:ext uri="{9D8B030D-6E8A-4147-A177-3AD203B41FA5}">
                      <a16:colId xmlns:a16="http://schemas.microsoft.com/office/drawing/2014/main" xmlns="" val="3483521618"/>
                    </a:ext>
                  </a:extLst>
                </a:gridCol>
                <a:gridCol w="1394961">
                  <a:extLst>
                    <a:ext uri="{9D8B030D-6E8A-4147-A177-3AD203B41FA5}">
                      <a16:colId xmlns:a16="http://schemas.microsoft.com/office/drawing/2014/main" xmlns="" val="3494378248"/>
                    </a:ext>
                  </a:extLst>
                </a:gridCol>
                <a:gridCol w="1314867">
                  <a:extLst>
                    <a:ext uri="{9D8B030D-6E8A-4147-A177-3AD203B41FA5}">
                      <a16:colId xmlns:a16="http://schemas.microsoft.com/office/drawing/2014/main" xmlns="" val="3156165601"/>
                    </a:ext>
                  </a:extLst>
                </a:gridCol>
                <a:gridCol w="1348240">
                  <a:extLst>
                    <a:ext uri="{9D8B030D-6E8A-4147-A177-3AD203B41FA5}">
                      <a16:colId xmlns:a16="http://schemas.microsoft.com/office/drawing/2014/main" xmlns="" val="3549743522"/>
                    </a:ext>
                  </a:extLst>
                </a:gridCol>
                <a:gridCol w="1368263">
                  <a:extLst>
                    <a:ext uri="{9D8B030D-6E8A-4147-A177-3AD203B41FA5}">
                      <a16:colId xmlns:a16="http://schemas.microsoft.com/office/drawing/2014/main" xmlns="" val="1737774298"/>
                    </a:ext>
                  </a:extLst>
                </a:gridCol>
              </a:tblGrid>
              <a:tr h="33451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Текущий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Фактический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Эффективность, 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226847"/>
                  </a:ext>
                </a:extLst>
              </a:tr>
              <a:tr h="556926"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срока обучения и изучения НПА, </a:t>
                      </a:r>
                      <a:r>
                        <a:rPr lang="ru-RU" sz="9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дн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53 - 78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20 -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- 20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107,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67262405"/>
                  </a:ext>
                </a:extLst>
              </a:tr>
              <a:tr h="556926"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Сокращение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доли ошибок при подготовке документов сотрудником, %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60 - 7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10 -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8 -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Текст 3"/>
          <p:cNvSpPr>
            <a:spLocks noGrp="1"/>
          </p:cNvSpPr>
          <p:nvPr>
            <p:ph type="body" sz="quarter" idx="10"/>
          </p:nvPr>
        </p:nvSpPr>
        <p:spPr>
          <a:xfrm>
            <a:off x="304147" y="2646139"/>
            <a:ext cx="3384376" cy="353619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Выполнение плана мероприятий: 100 %.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0"/>
          </p:nvPr>
        </p:nvSpPr>
        <p:spPr>
          <a:xfrm>
            <a:off x="5354832" y="2646139"/>
            <a:ext cx="3249616" cy="754903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Эффективность по проекту: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104,79%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39750" y="1205979"/>
            <a:ext cx="6912570" cy="648072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ru-RU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42852" y="1782050"/>
            <a:ext cx="72918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Владелец процесса: </a:t>
            </a:r>
            <a:b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о. начальника Инспекции Голубенко И.Г.</a:t>
            </a:r>
          </a:p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b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 по строительному надзору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Лацинник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sz="14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b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отдела по строительному надзору Шайковская Н.В.,</a:t>
            </a:r>
          </a:p>
          <a:p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инспектор отдела по строительному надзору Макарова Ю.Ю.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31800"/>
            <a:ext cx="6175682" cy="330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Организационно-распорядительные документы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2057" b="2790"/>
          <a:stretch/>
        </p:blipFill>
        <p:spPr>
          <a:xfrm>
            <a:off x="1012723" y="1140542"/>
            <a:ext cx="2699536" cy="3893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b="3093"/>
          <a:stretch/>
        </p:blipFill>
        <p:spPr>
          <a:xfrm>
            <a:off x="4729316" y="1140543"/>
            <a:ext cx="2721636" cy="3883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98087" y="1104474"/>
            <a:ext cx="72918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Владелец процесса: </a:t>
            </a:r>
            <a:b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о. начальника Инспекции Голубенко И.Г.</a:t>
            </a:r>
          </a:p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b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 по строительному надзору </a:t>
            </a:r>
            <a:r>
              <a:rPr lang="ru-RU" sz="140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Лацинник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sz="14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b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отдела по строительному надзору Шайковская Н.В.,</a:t>
            </a:r>
          </a:p>
          <a:p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инспектор отдела по строительному надзору Макарова Ю.Ю.</a:t>
            </a:r>
          </a:p>
        </p:txBody>
      </p:sp>
      <p:sp>
        <p:nvSpPr>
          <p:cNvPr id="7" name="Крест 6"/>
          <p:cNvSpPr/>
          <p:nvPr/>
        </p:nvSpPr>
        <p:spPr>
          <a:xfrm>
            <a:off x="412955" y="1238865"/>
            <a:ext cx="196645" cy="176980"/>
          </a:xfrm>
          <a:prstGeom prst="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ест 7"/>
          <p:cNvSpPr/>
          <p:nvPr/>
        </p:nvSpPr>
        <p:spPr>
          <a:xfrm>
            <a:off x="408876" y="1833717"/>
            <a:ext cx="196645" cy="176980"/>
          </a:xfrm>
          <a:prstGeom prst="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/>
          <p:cNvSpPr/>
          <p:nvPr/>
        </p:nvSpPr>
        <p:spPr>
          <a:xfrm>
            <a:off x="412955" y="2487562"/>
            <a:ext cx="196645" cy="176980"/>
          </a:xfrm>
          <a:prstGeom prst="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830" y="401413"/>
            <a:ext cx="6047641" cy="3302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проекта: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37" b="13029"/>
          <a:stretch/>
        </p:blipFill>
        <p:spPr>
          <a:xfrm>
            <a:off x="313829" y="839646"/>
            <a:ext cx="6047642" cy="40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40"/>
          <p:cNvSpPr txBox="1"/>
          <p:nvPr/>
        </p:nvSpPr>
        <p:spPr>
          <a:xfrm>
            <a:off x="7967663" y="3892564"/>
            <a:ext cx="381000" cy="5000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268" y="294724"/>
            <a:ext cx="617408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Карта текущего состояния процесса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40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выявленных проблем: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76512" y="1081769"/>
            <a:ext cx="7677509" cy="3181572"/>
          </a:xfrm>
        </p:spPr>
        <p:txBody>
          <a:bodyPr/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Большой объем узкоспециализированной информации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Отсутствие обучающих материалов для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молодых кадров;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Трудности выбора основания для проведения КНМ (ожидание извещения, или наступление события, указанного в программе проверок);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Неуверенность и страх перед первым контрольно-надзорным мероприятием;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Отсутствие теоретического и практического опыта; 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Трудности в оформлении результатов КНМ (необходимость пояснения порядка действий и перечня документов, подготавливаемых в случае наличия нарушений);</a:t>
            </a:r>
          </a:p>
          <a:p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Большое количество ошибок при оформлении результатов КНМ;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Отсутствие опыта о внесению результатов контрольно-надзорных мероприятий в информационные системы.</a:t>
            </a:r>
          </a:p>
          <a:p>
            <a:endParaRPr lang="ru-RU" sz="14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405576" y="1038691"/>
            <a:ext cx="370936" cy="310551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405576" y="1350486"/>
            <a:ext cx="370936" cy="310551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2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405576" y="1681507"/>
            <a:ext cx="370936" cy="310551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3</a:t>
            </a:r>
          </a:p>
        </p:txBody>
      </p:sp>
      <p:sp>
        <p:nvSpPr>
          <p:cNvPr id="11" name="Пятно 1 10"/>
          <p:cNvSpPr/>
          <p:nvPr/>
        </p:nvSpPr>
        <p:spPr>
          <a:xfrm>
            <a:off x="409869" y="2179988"/>
            <a:ext cx="370936" cy="310551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4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405576" y="2517280"/>
            <a:ext cx="370936" cy="310551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5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405576" y="2832364"/>
            <a:ext cx="370936" cy="310551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6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405576" y="3335915"/>
            <a:ext cx="370936" cy="310551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7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405576" y="3660481"/>
            <a:ext cx="370936" cy="310551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8</a:t>
            </a:r>
            <a:endParaRPr lang="ru-RU" sz="1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540124" y="382569"/>
            <a:ext cx="4176464" cy="18025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идеального состояния процесса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28" y="1082281"/>
            <a:ext cx="9144000" cy="337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5CA5572-46EA-4D41-B4D3-D094FE775F99}"/>
              </a:ext>
            </a:extLst>
          </p:cNvPr>
          <p:cNvSpPr/>
          <p:nvPr/>
        </p:nvSpPr>
        <p:spPr>
          <a:xfrm>
            <a:off x="178717" y="267158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EDCE496-60D8-4715-9130-2088FE5428BC}"/>
              </a:ext>
            </a:extLst>
          </p:cNvPr>
          <p:cNvSpPr/>
          <p:nvPr/>
        </p:nvSpPr>
        <p:spPr>
          <a:xfrm>
            <a:off x="175211" y="874834"/>
            <a:ext cx="2099667" cy="28471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FCEC83E-A7E1-4F14-8D8A-9673C8EA81F0}"/>
              </a:ext>
            </a:extLst>
          </p:cNvPr>
          <p:cNvSpPr/>
          <p:nvPr/>
        </p:nvSpPr>
        <p:spPr>
          <a:xfrm>
            <a:off x="2406139" y="883655"/>
            <a:ext cx="2099667" cy="28471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BF7F2B4E-DE1E-498B-B029-C798C1C7E1BC}"/>
              </a:ext>
            </a:extLst>
          </p:cNvPr>
          <p:cNvSpPr/>
          <p:nvPr/>
        </p:nvSpPr>
        <p:spPr>
          <a:xfrm>
            <a:off x="2521819" y="1237933"/>
            <a:ext cx="2004159" cy="3206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fontAlgn="ctr"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выбора основания для проведения КНМ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xmlns="" id="{97F5AB72-A1FF-4C60-A951-388A04DC5BC8}"/>
              </a:ext>
            </a:extLst>
          </p:cNvPr>
          <p:cNvSpPr/>
          <p:nvPr/>
        </p:nvSpPr>
        <p:spPr>
          <a:xfrm>
            <a:off x="2589745" y="1759813"/>
            <a:ext cx="1868306" cy="4294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779C4175-9E14-4BAB-8A0A-8F9F00BD6D95}"/>
              </a:ext>
            </a:extLst>
          </p:cNvPr>
          <p:cNvSpPr/>
          <p:nvPr/>
        </p:nvSpPr>
        <p:spPr>
          <a:xfrm>
            <a:off x="272508" y="2481819"/>
            <a:ext cx="1854678" cy="447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загруженность текущей работой инспекторов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64EDBBFB-8733-4F42-8019-B0DD81D88961}"/>
              </a:ext>
            </a:extLst>
          </p:cNvPr>
          <p:cNvSpPr/>
          <p:nvPr/>
        </p:nvSpPr>
        <p:spPr>
          <a:xfrm>
            <a:off x="6897384" y="2481819"/>
            <a:ext cx="1973180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 доступный </a:t>
            </a: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образец для </a:t>
            </a:r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</a:t>
            </a: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КНМ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58E8632-B6CF-4194-B028-8BFFE31049AF}"/>
              </a:ext>
            </a:extLst>
          </p:cNvPr>
          <p:cNvSpPr/>
          <p:nvPr/>
        </p:nvSpPr>
        <p:spPr>
          <a:xfrm>
            <a:off x="2390649" y="3383877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7" name="Прямоугольник: скругленные углы 31">
            <a:extLst>
              <a:ext uri="{FF2B5EF4-FFF2-40B4-BE49-F238E27FC236}">
                <a16:creationId xmlns:a16="http://schemas.microsoft.com/office/drawing/2014/main" xmlns="" id="{7794A345-0853-4A20-8635-875C6BDD7F42}"/>
              </a:ext>
            </a:extLst>
          </p:cNvPr>
          <p:cNvSpPr/>
          <p:nvPr/>
        </p:nvSpPr>
        <p:spPr>
          <a:xfrm>
            <a:off x="283110" y="1237933"/>
            <a:ext cx="1833476" cy="4266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обучающих материалов для молодых кадров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1C304827-BE5A-49A7-8C66-6C6E8DB3AD9D}"/>
              </a:ext>
            </a:extLst>
          </p:cNvPr>
          <p:cNvSpPr/>
          <p:nvPr/>
        </p:nvSpPr>
        <p:spPr>
          <a:xfrm>
            <a:off x="417098" y="2199865"/>
            <a:ext cx="1565499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0" name="Прямоугольник: скругленные углы 17">
            <a:extLst>
              <a:ext uri="{FF2B5EF4-FFF2-40B4-BE49-F238E27FC236}">
                <a16:creationId xmlns:a16="http://schemas.microsoft.com/office/drawing/2014/main" xmlns="" id="{28460C02-B308-41BA-8D34-B44CDEFB161C}"/>
              </a:ext>
            </a:extLst>
          </p:cNvPr>
          <p:cNvSpPr/>
          <p:nvPr/>
        </p:nvSpPr>
        <p:spPr>
          <a:xfrm>
            <a:off x="2453893" y="2269388"/>
            <a:ext cx="1973180" cy="5696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 никогда не проводил такие  мероприятия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410A315-A20D-466F-8B05-A43200023AD5}"/>
              </a:ext>
            </a:extLst>
          </p:cNvPr>
          <p:cNvSpPr/>
          <p:nvPr/>
        </p:nvSpPr>
        <p:spPr>
          <a:xfrm>
            <a:off x="4596263" y="3383876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  <a:endParaRPr lang="ru-RU" sz="1200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E39FDB40-549C-408D-B8A9-9AA5CA5414F0}"/>
              </a:ext>
            </a:extLst>
          </p:cNvPr>
          <p:cNvSpPr/>
          <p:nvPr/>
        </p:nvSpPr>
        <p:spPr>
          <a:xfrm>
            <a:off x="4596263" y="879224"/>
            <a:ext cx="2099667" cy="28471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sz="14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: скругленные углы 24">
            <a:extLst>
              <a:ext uri="{FF2B5EF4-FFF2-40B4-BE49-F238E27FC236}">
                <a16:creationId xmlns:a16="http://schemas.microsoft.com/office/drawing/2014/main" xmlns="" id="{72E9EF83-FBB6-4C9A-B01E-58D3807359B0}"/>
              </a:ext>
            </a:extLst>
          </p:cNvPr>
          <p:cNvSpPr/>
          <p:nvPr/>
        </p:nvSpPr>
        <p:spPr>
          <a:xfrm>
            <a:off x="4679920" y="1238610"/>
            <a:ext cx="1973180" cy="399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fontAlgn="ctr"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оформлении результатов КНМ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366518" y="858251"/>
            <a:ext cx="9900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35" name="Прямоугольник: скругленные углы 24">
            <a:extLst>
              <a:ext uri="{FF2B5EF4-FFF2-40B4-BE49-F238E27FC236}">
                <a16:creationId xmlns:a16="http://schemas.microsoft.com/office/drawing/2014/main" xmlns="" id="{72E9EF83-FBB6-4C9A-B01E-58D3807359B0}"/>
              </a:ext>
            </a:extLst>
          </p:cNvPr>
          <p:cNvSpPr/>
          <p:nvPr/>
        </p:nvSpPr>
        <p:spPr>
          <a:xfrm>
            <a:off x="6874966" y="1230449"/>
            <a:ext cx="1973180" cy="470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fontAlgn="ctr">
              <a:defRPr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ошибок при оформлении результатов КНМ</a:t>
            </a:r>
          </a:p>
        </p:txBody>
      </p:sp>
      <p:sp>
        <p:nvSpPr>
          <p:cNvPr id="36" name="Стрелка: вниз 13">
            <a:extLst>
              <a:ext uri="{FF2B5EF4-FFF2-40B4-BE49-F238E27FC236}">
                <a16:creationId xmlns:a16="http://schemas.microsoft.com/office/drawing/2014/main" xmlns="" id="{E343DFEE-2486-46B1-A40C-EA00AD7A0F7A}"/>
              </a:ext>
            </a:extLst>
          </p:cNvPr>
          <p:cNvSpPr/>
          <p:nvPr/>
        </p:nvSpPr>
        <p:spPr>
          <a:xfrm>
            <a:off x="6834141" y="1759813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113435" y="2189295"/>
            <a:ext cx="14962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9" name="Прямоугольник: скругленные углы 17">
            <a:extLst>
              <a:ext uri="{FF2B5EF4-FFF2-40B4-BE49-F238E27FC236}">
                <a16:creationId xmlns:a16="http://schemas.microsoft.com/office/drawing/2014/main" xmlns="" id="{28460C02-B308-41BA-8D34-B44CDEFB161C}"/>
              </a:ext>
            </a:extLst>
          </p:cNvPr>
          <p:cNvSpPr/>
          <p:nvPr/>
        </p:nvSpPr>
        <p:spPr>
          <a:xfrm>
            <a:off x="4679920" y="2262145"/>
            <a:ext cx="1973180" cy="5696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9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времени уходит на поиск нужных пунктов в НПА, на расспросы более опытных коллег</a:t>
            </a:r>
          </a:p>
        </p:txBody>
      </p:sp>
      <p:sp>
        <p:nvSpPr>
          <p:cNvPr id="26" name="Стрелка: вниз 14">
            <a:extLst>
              <a:ext uri="{FF2B5EF4-FFF2-40B4-BE49-F238E27FC236}">
                <a16:creationId xmlns:a16="http://schemas.microsoft.com/office/drawing/2014/main" xmlns="" id="{97F5AB72-A1FF-4C60-A951-388A04DC5BC8}"/>
              </a:ext>
            </a:extLst>
          </p:cNvPr>
          <p:cNvSpPr/>
          <p:nvPr/>
        </p:nvSpPr>
        <p:spPr>
          <a:xfrm>
            <a:off x="248280" y="1759813"/>
            <a:ext cx="1868306" cy="4294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: скругленные углы 17">
            <a:extLst>
              <a:ext uri="{FF2B5EF4-FFF2-40B4-BE49-F238E27FC236}">
                <a16:creationId xmlns:a16="http://schemas.microsoft.com/office/drawing/2014/main" xmlns="" id="{28460C02-B308-41BA-8D34-B44CDEFB161C}"/>
              </a:ext>
            </a:extLst>
          </p:cNvPr>
          <p:cNvSpPr/>
          <p:nvPr/>
        </p:nvSpPr>
        <p:spPr>
          <a:xfrm>
            <a:off x="2717606" y="3716669"/>
            <a:ext cx="3576399" cy="5696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 понятный алгоритм действий (информация «разбросана» по НПА). </a:t>
            </a:r>
          </a:p>
        </p:txBody>
      </p:sp>
      <p:sp>
        <p:nvSpPr>
          <p:cNvPr id="40" name="Стрелка: вниз 14">
            <a:extLst>
              <a:ext uri="{FF2B5EF4-FFF2-40B4-BE49-F238E27FC236}">
                <a16:creationId xmlns:a16="http://schemas.microsoft.com/office/drawing/2014/main" xmlns="" id="{97F5AB72-A1FF-4C60-A951-388A04DC5BC8}"/>
              </a:ext>
            </a:extLst>
          </p:cNvPr>
          <p:cNvSpPr/>
          <p:nvPr/>
        </p:nvSpPr>
        <p:spPr>
          <a:xfrm>
            <a:off x="4732356" y="2946510"/>
            <a:ext cx="1868306" cy="4294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: вниз 14">
            <a:extLst>
              <a:ext uri="{FF2B5EF4-FFF2-40B4-BE49-F238E27FC236}">
                <a16:creationId xmlns:a16="http://schemas.microsoft.com/office/drawing/2014/main" xmlns="" id="{97F5AB72-A1FF-4C60-A951-388A04DC5BC8}"/>
              </a:ext>
            </a:extLst>
          </p:cNvPr>
          <p:cNvSpPr/>
          <p:nvPr/>
        </p:nvSpPr>
        <p:spPr>
          <a:xfrm>
            <a:off x="2521819" y="2946510"/>
            <a:ext cx="1868306" cy="4294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55896" y="382569"/>
            <a:ext cx="319072" cy="379431"/>
          </a:xfrm>
          <a:prstGeom prst="rect">
            <a:avLst/>
          </a:prstGeom>
        </p:spPr>
      </p:pic>
      <p:sp>
        <p:nvSpPr>
          <p:cNvPr id="43" name="Стрелка: вниз 14">
            <a:extLst>
              <a:ext uri="{FF2B5EF4-FFF2-40B4-BE49-F238E27FC236}">
                <a16:creationId xmlns:a16="http://schemas.microsoft.com/office/drawing/2014/main" xmlns="" id="{97F5AB72-A1FF-4C60-A951-388A04DC5BC8}"/>
              </a:ext>
            </a:extLst>
          </p:cNvPr>
          <p:cNvSpPr/>
          <p:nvPr/>
        </p:nvSpPr>
        <p:spPr>
          <a:xfrm>
            <a:off x="4711943" y="1759813"/>
            <a:ext cx="1868306" cy="42948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56597" y="4549898"/>
            <a:ext cx="2057400" cy="274097"/>
          </a:xfrm>
        </p:spPr>
        <p:txBody>
          <a:bodyPr/>
          <a:lstStyle/>
          <a:p>
            <a:fld id="{1DB53087-2C50-47AC-ACD0-434C56EF5E4C}" type="slidenum">
              <a:rPr lang="ru-RU" sz="700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9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6892</TotalTime>
  <Words>992</Words>
  <Application>Microsoft Office PowerPoint</Application>
  <PresentationFormat>Произвольный</PresentationFormat>
  <Paragraphs>205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Calibri</vt:lpstr>
      <vt:lpstr>Georgia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Государственная инспекция Забайкальского края</vt:lpstr>
      <vt:lpstr>«Оптимизация процесса обучения новых сотрудников отдела по строительному надзору на примере проведения КНМ»</vt:lpstr>
      <vt:lpstr>Организационно-распорядительные документы</vt:lpstr>
      <vt:lpstr>Команда проекта:  </vt:lpstr>
      <vt:lpstr>Паспорт проекта:  </vt:lpstr>
      <vt:lpstr>Презентация PowerPoint</vt:lpstr>
      <vt:lpstr>Перечень выявленных проблем:  </vt:lpstr>
      <vt:lpstr>Презентация PowerPoint</vt:lpstr>
      <vt:lpstr>Презентация PowerPoint</vt:lpstr>
      <vt:lpstr>Пирамида проблем</vt:lpstr>
      <vt:lpstr>Вклад в цель проекта</vt:lpstr>
      <vt:lpstr>Подготовка к плану действий Как мы хотим повлиять на выявленные при картировании текущего состояния проблемы в рамках текущего проекта?  </vt:lpstr>
      <vt:lpstr>Презентация PowerPoint</vt:lpstr>
      <vt:lpstr>  План мероприятий по реализации проекта</vt:lpstr>
      <vt:lpstr>Реализация проекта </vt:lpstr>
      <vt:lpstr>Сотрудниками отдела созданы памятки для удобства в работе.</vt:lpstr>
      <vt:lpstr>Созданы информационные схемы-инструкции.</vt:lpstr>
      <vt:lpstr>Созданы информационные схемы-инструкции.</vt:lpstr>
      <vt:lpstr>База актов проверок с разными результатами и образцов документов для оформления результатов КНМ.</vt:lpstr>
      <vt:lpstr>Пошаговый алгоритм работы в информационных системах.</vt:lpstr>
      <vt:lpstr>Проведение инструктажа по использованию схем и памяток в работе.</vt:lpstr>
      <vt:lpstr>Презентация PowerPoint</vt:lpstr>
      <vt:lpstr>Результаты анкетирования и достижение сокращение срока обучения, а также количества, допускаемых ошибок сотрудником.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Admin</dc:creator>
  <cp:lastModifiedBy>Людмила Олеговна Зеликова</cp:lastModifiedBy>
  <cp:revision>236</cp:revision>
  <cp:lastPrinted>2025-05-20T05:41:41Z</cp:lastPrinted>
  <dcterms:modified xsi:type="dcterms:W3CDTF">2025-07-23T01:29:03Z</dcterms:modified>
</cp:coreProperties>
</file>