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5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66" r:id="rId17"/>
    <p:sldId id="272" r:id="rId18"/>
    <p:sldId id="267" r:id="rId19"/>
    <p:sldId id="273" r:id="rId20"/>
    <p:sldId id="274" r:id="rId21"/>
    <p:sldId id="275" r:id="rId22"/>
    <p:sldId id="278" r:id="rId23"/>
    <p:sldId id="282" r:id="rId24"/>
    <p:sldId id="279" r:id="rId25"/>
    <p:sldId id="281" r:id="rId26"/>
    <p:sldId id="276" r:id="rId27"/>
    <p:sldId id="277" r:id="rId28"/>
    <p:sldId id="271" r:id="rId29"/>
  </p:sldIdLst>
  <p:sldSz cx="9144000" cy="5148263"/>
  <p:notesSz cx="9926638" cy="6797675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>
      <p:cViewPr varScale="1">
        <p:scale>
          <a:sx n="153" d="100"/>
          <a:sy n="153" d="100"/>
        </p:scale>
        <p:origin x="41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r">
              <a:defRPr sz="1400"/>
            </a:lvl1pPr>
          </a:lstStyle>
          <a:p>
            <a:fld id="{E49592BC-D6AE-4A46-873E-3D167ACEBD83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994" tIns="53497" rIns="106994" bIns="5349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2024"/>
            <a:ext cx="7941310" cy="2676728"/>
          </a:xfrm>
          <a:prstGeom prst="rect">
            <a:avLst/>
          </a:prstGeom>
        </p:spPr>
        <p:txBody>
          <a:bodyPr vert="horz" lIns="106994" tIns="53497" rIns="106994" bIns="534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r">
              <a:defRPr sz="1400"/>
            </a:lvl1pPr>
          </a:lstStyle>
          <a:p>
            <a:fld id="{C9AE5E22-DA49-4E10-ACB1-D370E6796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60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97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5E22-DA49-4E10-ACB1-D370E6796E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7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5E22-DA49-4E10-ACB1-D370E6796E5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3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5E22-DA49-4E10-ACB1-D370E6796E5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6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636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5E22-DA49-4E10-ACB1-D370E6796E5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40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t>05.09.2025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8B4-E1F6-4B7C-B5CF-B726961A650C}" type="slidenum">
              <a:rPr lang="ru-RU">
                <a:solidFill>
                  <a:srgbClr val="003274"/>
                </a:solidFill>
              </a:r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8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  <a:endParaRPr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45213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 panose="020B0604020202020204"/>
                <a:ea typeface="Rosatom Light"/>
                <a:cs typeface="Arial" panose="020B0604020202020204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/>
              <a:buNone/>
              <a:defRPr lang="en-US" sz="4100" b="1">
                <a:solidFill>
                  <a:srgbClr val="404040"/>
                </a:solidFill>
                <a:latin typeface="Arial" panose="020B0604020202020204"/>
                <a:ea typeface="Rosatom Light"/>
                <a:cs typeface="Arial" panose="020B0604020202020204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85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7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7" r:id="rId3"/>
    <p:sldLayoutId id="2147483658" r:id="rId4"/>
    <p:sldLayoutId id="2147483659" r:id="rId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/>
                <a:cs typeface="Arial"/>
              </a:rPr>
              <a:t>Государственная инспекция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>
                <a:latin typeface="Arial"/>
                <a:cs typeface="Arial"/>
              </a:rPr>
              <a:t>Итоговое совещание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latin typeface="Arial"/>
                <a:cs typeface="Arial"/>
              </a:rPr>
              <a:t>Ходаков Александр Николаевич</a:t>
            </a:r>
            <a:endParaRPr lang="ru-RU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latin typeface="Arial"/>
                <a:cs typeface="Arial"/>
              </a:rPr>
              <a:t>Исполняющий обязанности начальника </a:t>
            </a:r>
          </a:p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latin typeface="Arial"/>
                <a:cs typeface="Arial"/>
              </a:rPr>
              <a:t>Государственной </a:t>
            </a:r>
            <a:r>
              <a:rPr lang="ru-RU" dirty="0">
                <a:solidFill>
                  <a:srgbClr val="FF0000"/>
                </a:solidFill>
                <a:latin typeface="Arial"/>
                <a:cs typeface="Arial"/>
              </a:rPr>
              <a:t>инспекции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3640" y="424070"/>
            <a:ext cx="707934" cy="841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3171" y="373946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n-lt"/>
              </a:rPr>
              <a:t>Пирамида проблем</a:t>
            </a:r>
            <a:endParaRPr/>
          </a:p>
        </p:txBody>
      </p:sp>
      <p:grpSp>
        <p:nvGrpSpPr>
          <p:cNvPr id="6" name="Схема 5"/>
          <p:cNvGrpSpPr/>
          <p:nvPr/>
        </p:nvGrpSpPr>
        <p:grpSpPr bwMode="auto">
          <a:xfrm>
            <a:off x="1105404" y="886275"/>
            <a:ext cx="7025602" cy="3979947"/>
            <a:chOff x="0" y="0"/>
            <a:chExt cx="7025602" cy="3979947"/>
          </a:xfrm>
        </p:grpSpPr>
        <p:sp>
          <p:nvSpPr>
            <p:cNvPr id="2" name="Равнобедренный треугольник 1"/>
            <p:cNvSpPr/>
            <p:nvPr/>
          </p:nvSpPr>
          <p:spPr bwMode="auto">
            <a:xfrm>
              <a:off x="0" y="0"/>
              <a:ext cx="5181628" cy="397994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/>
            </a:p>
          </p:txBody>
        </p:sp>
        <p:sp>
          <p:nvSpPr>
            <p:cNvPr id="4" name="Скругленный прямоугольник 3"/>
            <p:cNvSpPr/>
            <p:nvPr/>
          </p:nvSpPr>
          <p:spPr bwMode="auto">
            <a:xfrm>
              <a:off x="4295644" y="285888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Федеральный уровень</a:t>
              </a:r>
              <a:endParaRPr/>
            </a:p>
          </p:txBody>
        </p:sp>
        <p:sp>
          <p:nvSpPr>
            <p:cNvPr id="5" name="Скругленный прямоугольник 4"/>
            <p:cNvSpPr/>
            <p:nvPr/>
          </p:nvSpPr>
          <p:spPr bwMode="auto">
            <a:xfrm>
              <a:off x="4325063" y="154450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Региональный уровень</a:t>
              </a:r>
              <a:endParaRPr/>
            </a:p>
          </p:txBody>
        </p:sp>
        <p:sp>
          <p:nvSpPr>
            <p:cNvPr id="10" name="Скругленный прямоугольник 9"/>
            <p:cNvSpPr/>
            <p:nvPr/>
          </p:nvSpPr>
          <p:spPr bwMode="auto">
            <a:xfrm>
              <a:off x="4295644" y="279215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Уровень организации</a:t>
              </a:r>
              <a:endParaRPr/>
            </a:p>
          </p:txBody>
        </p:sp>
      </p:grp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2689055" y="2430779"/>
            <a:ext cx="2014327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2004059" y="3547081"/>
            <a:ext cx="3426408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 bwMode="auto">
          <a:xfrm>
            <a:off x="1925625" y="4161186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2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  <p:sp>
        <p:nvSpPr>
          <p:cNvPr id="1091096884" name="Пятно 1 8"/>
          <p:cNvSpPr/>
          <p:nvPr/>
        </p:nvSpPr>
        <p:spPr bwMode="auto">
          <a:xfrm>
            <a:off x="3376417" y="4204403"/>
            <a:ext cx="561589" cy="60169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3</a:t>
            </a:r>
            <a:endParaRPr lang="ru-RU" sz="1800" b="1" i="0" u="none" strike="noStrike" cap="none" spc="0" dirty="0">
              <a:ln>
                <a:noFill/>
              </a:ln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98429302" name="Пятно 1 8"/>
          <p:cNvSpPr/>
          <p:nvPr/>
        </p:nvSpPr>
        <p:spPr bwMode="auto">
          <a:xfrm>
            <a:off x="4552542" y="4094586"/>
            <a:ext cx="809029" cy="7115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6</a:t>
            </a:r>
            <a:endParaRPr lang="ru-RU" sz="1800" b="1" i="0" u="none" strike="noStrike" cap="none" spc="0" dirty="0">
              <a:ln>
                <a:noFill/>
              </a:ln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724065921" name="Пятно 1 8"/>
          <p:cNvSpPr/>
          <p:nvPr/>
        </p:nvSpPr>
        <p:spPr bwMode="auto">
          <a:xfrm>
            <a:off x="2555777" y="3224462"/>
            <a:ext cx="653342" cy="62967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7</a:t>
            </a:r>
          </a:p>
        </p:txBody>
      </p:sp>
      <p:sp>
        <p:nvSpPr>
          <p:cNvPr id="2117895960" name="Пятно 1 8"/>
          <p:cNvSpPr/>
          <p:nvPr/>
        </p:nvSpPr>
        <p:spPr bwMode="auto">
          <a:xfrm>
            <a:off x="3679590" y="2604955"/>
            <a:ext cx="646911" cy="5439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8</a:t>
            </a:r>
          </a:p>
        </p:txBody>
      </p:sp>
      <p:sp>
        <p:nvSpPr>
          <p:cNvPr id="472566938" name="Пятно 1 8"/>
          <p:cNvSpPr/>
          <p:nvPr/>
        </p:nvSpPr>
        <p:spPr bwMode="auto">
          <a:xfrm>
            <a:off x="3325716" y="1345743"/>
            <a:ext cx="521555" cy="57522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1</a:t>
            </a:r>
          </a:p>
        </p:txBody>
      </p:sp>
      <p:sp>
        <p:nvSpPr>
          <p:cNvPr id="916430330" name="Пятно 1 8"/>
          <p:cNvSpPr/>
          <p:nvPr/>
        </p:nvSpPr>
        <p:spPr bwMode="auto">
          <a:xfrm>
            <a:off x="3844225" y="1822158"/>
            <a:ext cx="521554" cy="57522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4</a:t>
            </a:r>
          </a:p>
        </p:txBody>
      </p:sp>
      <p:sp>
        <p:nvSpPr>
          <p:cNvPr id="524752515" name="Пятно 1 8"/>
          <p:cNvSpPr/>
          <p:nvPr/>
        </p:nvSpPr>
        <p:spPr bwMode="auto">
          <a:xfrm>
            <a:off x="3971956" y="3589779"/>
            <a:ext cx="580586" cy="4918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4" name="Таблиц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544299"/>
              </p:ext>
            </p:extLst>
          </p:nvPr>
        </p:nvGraphicFramePr>
        <p:xfrm>
          <a:off x="25489" y="780183"/>
          <a:ext cx="9083015" cy="4287563"/>
        </p:xfrm>
        <a:graphic>
          <a:graphicData uri="http://schemas.openxmlformats.org/drawingml/2006/table">
            <a:tbl>
              <a:tblPr firstRow="1" bandRow="1"/>
              <a:tblGrid>
                <a:gridCol w="504056"/>
                <a:gridCol w="4906551"/>
                <a:gridCol w="936104"/>
                <a:gridCol w="936104"/>
                <a:gridCol w="1080120"/>
                <a:gridCol w="720080"/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полностью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частично 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не планируется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Другое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Нестабильная работа Государственной информационной системы жилищно-коммунального хозяйства (ГИС ЖКХ).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Отсутствие контактных данных УК/ТСЖ в распоряжении Инспекции</a:t>
                      </a:r>
                      <a:endParaRPr lang="ru-RU" sz="1400" dirty="0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поиск требований в НПА, необходимых для составления текста запроса пояснений.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Пробелы в законодательстве, связанные с порядком предоставления контролируемыми лицами ответа на запрос</a:t>
                      </a:r>
                      <a:endParaRPr lang="ru-RU" sz="1400" dirty="0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предоставления ответа контролируемыми лицами</a:t>
                      </a:r>
                      <a:endParaRPr lang="ru-RU" sz="1400" dirty="0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Отсутствие ответа на запрос пояснений от УК /ТСЖ</a:t>
                      </a:r>
                      <a:endParaRPr lang="ru-RU" sz="1400" dirty="0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Уклонение УК/ТСЖ от обязанности по проведению проверки дымовых и вентиляционных каналов в обслуживаемых домах</a:t>
                      </a:r>
                      <a:endParaRPr lang="ru-RU" sz="1400" dirty="0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Недопуск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гражданами специалистов УК/ТСЖ, проводящих проверку дымовых и вентиляционных каналов, в квартиры</a:t>
                      </a:r>
                      <a:endParaRPr lang="ru-RU" sz="1400" dirty="0"/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68344" y="1329580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74421" y="1843494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724128" y="2311073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68344" y="2732165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46071" y="3294211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68344" y="3726259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46071" y="4158307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46071" y="4662363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08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2300" dirty="0" smtClean="0">
                <a:solidFill>
                  <a:schemeClr val="bg2">
                    <a:lumMod val="25000"/>
                  </a:schemeClr>
                </a:solidFill>
              </a:rPr>
              <a:t>Вклад в цель проекта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1" name="Таблиц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974444"/>
              </p:ext>
            </p:extLst>
          </p:nvPr>
        </p:nvGraphicFramePr>
        <p:xfrm>
          <a:off x="107504" y="720324"/>
          <a:ext cx="8928992" cy="4302079"/>
        </p:xfrm>
        <a:graphic>
          <a:graphicData uri="http://schemas.openxmlformats.org/drawingml/2006/table">
            <a:tbl>
              <a:tblPr firstRow="1" bandRow="1"/>
              <a:tblGrid>
                <a:gridCol w="2160240"/>
                <a:gridCol w="2304256"/>
                <a:gridCol w="2520280"/>
                <a:gridCol w="1944216"/>
              </a:tblGrid>
              <a:tr h="21277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9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 </a:t>
                      </a:r>
                      <a:endParaRPr sz="9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sz="9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</a:t>
                      </a:r>
                      <a:r>
                        <a:rPr lang="ru-RU" sz="9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достижение цели</a:t>
                      </a: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512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подготовки и направления ответа</a:t>
                      </a:r>
                      <a:r>
                        <a:rPr lang="ru-RU" sz="95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на запрос</a:t>
                      </a:r>
                      <a:endParaRPr lang="ru-RU" sz="9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 объем нормативных</a:t>
                      </a:r>
                      <a:r>
                        <a:rPr lang="ru-RU" sz="9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требований, регулирующих порядок обслуживания газового оборудования</a:t>
                      </a:r>
                      <a:endParaRPr sz="9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типового бланка запроса пояснений по вопросам проверки дымовых и вентиляционных каналов в многоквартирных домах </a:t>
                      </a:r>
                      <a:endParaRPr lang="ru-RU" sz="95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9490">
                <a:tc>
                  <a:txBody>
                    <a:bodyPr/>
                    <a:lstStyle/>
                    <a:p>
                      <a:pPr algn="ctr"/>
                      <a:r>
                        <a:rPr lang="ru-RU" sz="9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Недопуск</a:t>
                      </a: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гражданами специалистов, проводящих проверку вентиляционных каналов, в квартиры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осведомленность </a:t>
                      </a:r>
                    </a:p>
                    <a:p>
                      <a:pPr algn="ctr">
                        <a:defRPr/>
                      </a:pP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необходимости проверки вентиляционных каналов, а также о наличии административной ответственности за подобные нарушения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Разъяснительная работа с гражданами, УК и ТСЖ о необходимости своевременной проверки дымовых и вентиляционных каналов в многоквартирных домах (публикация новостей, рассылка)</a:t>
                      </a:r>
                      <a:endParaRPr lang="ru-RU" sz="950" dirty="0" smtClean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Снижение количества поступающих обращений/уведомлений о наличии угрозы возникновения аварии, утечек газа и несчастных случаев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9433">
                <a:tc>
                  <a:txBody>
                    <a:bodyPr/>
                    <a:lstStyle/>
                    <a:p>
                      <a:pPr algn="ctr"/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Уклонение от проведения проверки вентиляционных каналов УК и ТСЖ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5106">
                <a:tc row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</a:t>
                      </a:r>
                      <a:r>
                        <a:rPr lang="ru-RU" sz="95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срок предоставления ответа</a:t>
                      </a:r>
                      <a:endParaRPr lang="ru-RU" sz="9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деловой переписки в качестве единственного способа обмена документами и информацией</a:t>
                      </a:r>
                      <a:endParaRPr lang="ru-RU" sz="9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Разработка, согласование и подписание регламента о взаимодействии </a:t>
                      </a:r>
                      <a:b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</a:t>
                      </a:r>
                      <a:r>
                        <a:rPr lang="ru-RU" sz="9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sz="9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и Государственной инспекции Забайкальского края по оперативному обмену информацией и документами по вопросам проверки дымовых и вентиляционных каналов в многоквартирных домах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скорости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взаимодействия </a:t>
                      </a:r>
                      <a:b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АО «</a:t>
                      </a:r>
                      <a:r>
                        <a:rPr lang="ru-RU" sz="95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9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9505"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рабочего чата с представителями </a:t>
                      </a:r>
                      <a:b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</a:t>
                      </a:r>
                      <a:r>
                        <a:rPr lang="ru-RU" sz="95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для оперативного взаимодействия</a:t>
                      </a:r>
                      <a:endParaRPr lang="ru-RU" sz="950" dirty="0" smtClean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скорости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взаимодействия </a:t>
                      </a:r>
                      <a:b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АО «</a:t>
                      </a:r>
                      <a:r>
                        <a:rPr lang="ru-RU" sz="95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sz="9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45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400">
                <a:cs typeface="Times New Roman"/>
              </a:rPr>
              <a:t>Целевая карта процесса</a:t>
            </a:r>
            <a:endParaRPr lang="ru-RU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sp>
        <p:nvSpPr>
          <p:cNvPr id="7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 bwMode="auto">
          <a:xfrm>
            <a:off x="239180" y="849362"/>
            <a:ext cx="1080120" cy="42862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39180" y="1262632"/>
            <a:ext cx="1080120" cy="194517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обращения гражданина/ получение уведомления АО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наличии угрозы возникновения аварии, утечек газа или несчастного случая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463316" y="1668414"/>
            <a:ext cx="1008112" cy="15697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лица, ответственного за содержание общего имущества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463316" y="1293020"/>
            <a:ext cx="1008112" cy="3753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615444" y="1665643"/>
            <a:ext cx="1150366" cy="15697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направление запроса пояснений и информации в адрес УК/ТСЖ и АО «</a:t>
            </a:r>
            <a:r>
              <a:rPr lang="ru-RU" sz="9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615444" y="1286410"/>
            <a:ext cx="1150365" cy="383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часа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918438" y="2060948"/>
            <a:ext cx="1049476" cy="1591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ответа от УК/ТСЖ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9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918438" y="1681715"/>
            <a:ext cx="1049476" cy="390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125196" y="2072465"/>
            <a:ext cx="1057824" cy="1581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представленных пояснений, сведений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125196" y="1681716"/>
            <a:ext cx="1057824" cy="390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 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6335064" y="2076205"/>
            <a:ext cx="1164468" cy="15841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факта отсутствия актов проверки дымовых и вентиляционных каналов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335064" y="1685456"/>
            <a:ext cx="1164468" cy="390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часа -               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 bwMode="auto">
          <a:xfrm>
            <a:off x="7675798" y="845939"/>
            <a:ext cx="1216682" cy="297192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7656004" y="1135330"/>
            <a:ext cx="1236476" cy="13487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решения о проведении контрольно-надзорного мероприятия</a:t>
            </a:r>
          </a:p>
        </p:txBody>
      </p:sp>
      <p:sp>
        <p:nvSpPr>
          <p:cNvPr id="21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 bwMode="auto">
          <a:xfrm>
            <a:off x="7672139" y="2862163"/>
            <a:ext cx="1219386" cy="297192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7656004" y="3159355"/>
            <a:ext cx="1235521" cy="13487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решения о проведении профилактического мероприятия</a:t>
            </a:r>
          </a:p>
        </p:txBody>
      </p:sp>
      <p:sp>
        <p:nvSpPr>
          <p:cNvPr id="23" name="Стрелка вправо 22"/>
          <p:cNvSpPr/>
          <p:nvPr/>
        </p:nvSpPr>
        <p:spPr bwMode="auto">
          <a:xfrm>
            <a:off x="1319300" y="2049658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2471428" y="2044989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 bwMode="auto">
          <a:xfrm>
            <a:off x="3770630" y="2263891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 bwMode="auto">
          <a:xfrm>
            <a:off x="4970942" y="2263891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 bwMode="auto">
          <a:xfrm>
            <a:off x="6183020" y="2263891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 bwMode="auto">
          <a:xfrm>
            <a:off x="7504996" y="3201786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 bwMode="auto">
          <a:xfrm>
            <a:off x="7504996" y="2044988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Пятно 1 29"/>
          <p:cNvSpPr/>
          <p:nvPr/>
        </p:nvSpPr>
        <p:spPr bwMode="auto">
          <a:xfrm>
            <a:off x="1405555" y="3063419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ятно 1 32"/>
          <p:cNvSpPr/>
          <p:nvPr/>
        </p:nvSpPr>
        <p:spPr bwMode="auto">
          <a:xfrm>
            <a:off x="3432754" y="3077376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Пятно 1 33"/>
          <p:cNvSpPr/>
          <p:nvPr/>
        </p:nvSpPr>
        <p:spPr bwMode="auto">
          <a:xfrm>
            <a:off x="3944272" y="3472998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ятно 1 34"/>
          <p:cNvSpPr/>
          <p:nvPr/>
        </p:nvSpPr>
        <p:spPr bwMode="auto">
          <a:xfrm>
            <a:off x="4621728" y="3496044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Пятно 1 35"/>
          <p:cNvSpPr/>
          <p:nvPr/>
        </p:nvSpPr>
        <p:spPr bwMode="auto">
          <a:xfrm>
            <a:off x="6345498" y="3496044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Пятно 1 36"/>
          <p:cNvSpPr/>
          <p:nvPr/>
        </p:nvSpPr>
        <p:spPr bwMode="auto">
          <a:xfrm>
            <a:off x="7129156" y="3496044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трелка углом вверх 37"/>
          <p:cNvSpPr/>
          <p:nvPr/>
        </p:nvSpPr>
        <p:spPr bwMode="auto">
          <a:xfrm rot="5400000">
            <a:off x="6336484" y="2904032"/>
            <a:ext cx="575487" cy="2088232"/>
          </a:xfrm>
          <a:prstGeom prst="bentUpArrow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Стрелка углом 38"/>
          <p:cNvSpPr/>
          <p:nvPr/>
        </p:nvSpPr>
        <p:spPr bwMode="auto">
          <a:xfrm>
            <a:off x="4443176" y="1293020"/>
            <a:ext cx="3225168" cy="388695"/>
          </a:xfrm>
          <a:prstGeom prst="ben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4434563" y="1125544"/>
            <a:ext cx="33057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</a:t>
            </a:r>
            <a:r>
              <a:rPr lang="ru-RU" sz="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непоступления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ответа от контролируемых лиц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2627784" y="4361546"/>
            <a:ext cx="3664404" cy="3753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ВПП =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календ.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 ч.. -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max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42" name="Пятно 1 41"/>
          <p:cNvSpPr/>
          <p:nvPr/>
        </p:nvSpPr>
        <p:spPr bwMode="auto">
          <a:xfrm>
            <a:off x="2636261" y="3077376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Пятно 1 44"/>
          <p:cNvSpPr/>
          <p:nvPr/>
        </p:nvSpPr>
        <p:spPr bwMode="auto">
          <a:xfrm>
            <a:off x="3037304" y="3094855"/>
            <a:ext cx="347700" cy="374808"/>
          </a:xfrm>
          <a:prstGeom prst="irregularSeal1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блачный сервис 98"/>
          <p:cNvSpPr/>
          <p:nvPr/>
        </p:nvSpPr>
        <p:spPr>
          <a:xfrm>
            <a:off x="2604465" y="1061300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Облачный сервис 4"/>
          <p:cNvSpPr/>
          <p:nvPr/>
        </p:nvSpPr>
        <p:spPr>
          <a:xfrm>
            <a:off x="3802560" y="1477212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Облачный сервис 5"/>
          <p:cNvSpPr/>
          <p:nvPr/>
        </p:nvSpPr>
        <p:spPr>
          <a:xfrm>
            <a:off x="4557757" y="1477212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Облачный сервис 5"/>
          <p:cNvSpPr/>
          <p:nvPr/>
        </p:nvSpPr>
        <p:spPr>
          <a:xfrm>
            <a:off x="6638524" y="1487367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Решения:</a:t>
            </a:r>
          </a:p>
        </p:txBody>
      </p:sp>
      <p:graphicFrame>
        <p:nvGraphicFramePr>
          <p:cNvPr id="4" name="Таблица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6074484"/>
              </p:ext>
            </p:extLst>
          </p:nvPr>
        </p:nvGraphicFramePr>
        <p:xfrm>
          <a:off x="1354773" y="951865"/>
          <a:ext cx="6399530" cy="2801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370"/>
                <a:gridCol w="5471160"/>
              </a:tblGrid>
              <a:tr h="68616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типового бланка запроса пояснений по вопросам проверки дымовых и вентиляционных каналов в многоквартирных домах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911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Разработка, согласование и подписание регламента о взаимодействии </a:t>
                      </a:r>
                      <a:b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</a:t>
                      </a:r>
                      <a:r>
                        <a:rPr lang="ru-RU" altLang="en-US" sz="12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и Государственной инспекции Забайкальского края </a:t>
                      </a:r>
                      <a:b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оперативному обмену информацией и документами по вопросам проверки дымовых и вентиляционных каналов в многоквартирных домах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64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рабочего чата с представителями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</a:t>
                      </a:r>
                      <a:r>
                        <a:rPr lang="ru-RU" altLang="en-US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alt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для оперативного взаимодействия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64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Разъяснительная работа с гражданами, УК и ТСЖ о необходимости своевременной проверки дымовых и вентиляционных каналов в многоквартирных домах (публикация новостей, рассылка)</a:t>
                      </a:r>
                      <a:endParaRPr lang="en-US" alt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9" name="Облачный сервис 98"/>
          <p:cNvSpPr/>
          <p:nvPr/>
        </p:nvSpPr>
        <p:spPr>
          <a:xfrm>
            <a:off x="1517391" y="1186809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Облачный сервис 4"/>
          <p:cNvSpPr/>
          <p:nvPr/>
        </p:nvSpPr>
        <p:spPr>
          <a:xfrm>
            <a:off x="1527739" y="1924818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Облачный сервис 5"/>
          <p:cNvSpPr/>
          <p:nvPr/>
        </p:nvSpPr>
        <p:spPr>
          <a:xfrm>
            <a:off x="1527738" y="2666512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ru-RU" sz="9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Облачный сервис 5"/>
          <p:cNvSpPr/>
          <p:nvPr/>
        </p:nvSpPr>
        <p:spPr>
          <a:xfrm>
            <a:off x="1527738" y="3287238"/>
            <a:ext cx="561975" cy="275590"/>
          </a:xfrm>
          <a:prstGeom prst="cloud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2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012404" y="394108"/>
            <a:ext cx="5633680" cy="330200"/>
          </a:xfrm>
        </p:spPr>
        <p:txBody>
          <a:bodyPr/>
          <a:lstStyle/>
          <a:p>
            <a:pPr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 мероприятий по реализации проекта</a:t>
            </a:r>
            <a:endParaRPr lang="ru-RU" sz="20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664848"/>
              </p:ext>
            </p:extLst>
          </p:nvPr>
        </p:nvGraphicFramePr>
        <p:xfrm>
          <a:off x="611560" y="989955"/>
          <a:ext cx="7632849" cy="2940646"/>
        </p:xfrm>
        <a:graphic>
          <a:graphicData uri="http://schemas.openxmlformats.org/drawingml/2006/table">
            <a:tbl>
              <a:tblPr/>
              <a:tblGrid>
                <a:gridCol w="311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48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6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00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2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0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0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Ожидаемый результат</a:t>
                      </a:r>
                      <a:endParaRPr lang="ru-RU" sz="10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10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10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0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типового бланка запроса по вопросам проверки дымовых и вентиляционных каналов в многоквартирных домах </a:t>
                      </a:r>
                      <a:endParaRPr lang="ru-RU" sz="1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277" marR="3277" marT="3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Сокращение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ВПП</a:t>
                      </a:r>
                      <a:endParaRPr lang="ru-RU" sz="10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Прокушева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М.В. Хрустов Я.А.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Прядина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Е.А.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15.06.2025</a:t>
                      </a:r>
                      <a:endParaRPr lang="ru-RU" sz="1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Выполнено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Разработка, согласование и подписание регламента о взаимодействии ОАО «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и Государственной инспекцией Забайкальского края по оперативному обмену информацией и документами по вопросам проверки дымовых и вентиляционных каналов в многоквартирных домах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277" marR="3277" marT="3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Сокращение ВПП, повышение скорости взаимодействия с ОАО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Читаоблгаз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391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3</a:t>
                      </a:r>
                      <a:endParaRPr lang="ru-RU" sz="10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Разъяснительная работа с гражданами, УК и ТСЖ о необходимости своевременной проверки дымовых и вентиляционных каналов в многоквартирных домах (публикация новостей, рассылка)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Снижение количества поступающих обращений/уведомлений о наличии угрозы возникновения аварий, утечек газа и несчастных случаев </a:t>
                      </a:r>
                      <a:endParaRPr lang="ru-RU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1778008"/>
            <a:ext cx="5508152" cy="1012910"/>
          </a:xfrm>
        </p:spPr>
        <p:txBody>
          <a:bodyPr/>
          <a:lstStyle/>
          <a:p>
            <a:pPr>
              <a:defRPr/>
            </a:pPr>
            <a:r>
              <a:rPr lang="ru-RU" sz="3200" dirty="0"/>
              <a:t>Реализация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2767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7164288" y="1765801"/>
            <a:ext cx="1872208" cy="138499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создания типового бланка запроса пояснений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сократилось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 часов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 дн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11185"/>
            <a:ext cx="2919513" cy="398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77670"/>
            <a:ext cx="3065182" cy="43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7164288" y="1710035"/>
            <a:ext cx="1872208" cy="138499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подписания регламента о взаимодействии с ОАО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сократилось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 дн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1" y="686333"/>
            <a:ext cx="3223013" cy="4295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711969"/>
            <a:ext cx="3135537" cy="43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7164288" y="1710035"/>
            <a:ext cx="1872208" cy="138499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создания чата рабочего чата с представителями ОАО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сократилось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4 дня</a:t>
            </a:r>
            <a:endPara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59" y="917947"/>
            <a:ext cx="2131921" cy="3888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17947"/>
            <a:ext cx="1944216" cy="3888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4" y="917947"/>
            <a:ext cx="2100548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5458" y="1750532"/>
            <a:ext cx="7636902" cy="1385299"/>
          </a:xfrm>
        </p:spPr>
        <p:txBody>
          <a:bodyPr/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«Оптимизация процесса мониторинга выполнения работ по проверке дымовых и вентиляционных каналов в многоквартирных домах»</a:t>
            </a:r>
            <a:endParaRPr sz="36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100437" y="429189"/>
            <a:ext cx="5508152" cy="576064"/>
          </a:xfrm>
        </p:spPr>
        <p:txBody>
          <a:bodyPr/>
          <a:lstStyle/>
          <a:p>
            <a:pPr>
              <a:defRPr/>
            </a:pPr>
            <a:r>
              <a:rPr lang="ru-RU"/>
              <a:t>Проект: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34" y="629915"/>
            <a:ext cx="2971203" cy="4201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03" y="625571"/>
            <a:ext cx="3152459" cy="429186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409790" y="340269"/>
            <a:ext cx="4896544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sz="2000" dirty="0" err="1"/>
              <a:t>мероприятий</a:t>
            </a:r>
            <a:endParaRPr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7092280" y="1710035"/>
            <a:ext cx="1800200" cy="181588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ведения разъяснительной работы (публикации, рассылка) количество обращений сократилось </a:t>
            </a:r>
          </a:p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4 раза!</a:t>
            </a:r>
            <a:endPara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6732240" y="1710035"/>
            <a:ext cx="1872208" cy="138499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ведения разъяснительной работы (публикации, рассылка) количество обращений сократилось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4 раза!</a:t>
            </a:r>
            <a:endPara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711968"/>
            <a:ext cx="4824537" cy="43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37240"/>
            <a:ext cx="4860044" cy="26687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45" y="1907309"/>
            <a:ext cx="5256584" cy="2512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633" y="4446339"/>
            <a:ext cx="28083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Публикации на сайте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1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3055400" name="Заголовок 2"/>
          <p:cNvSpPr txBox="1"/>
          <p:nvPr/>
        </p:nvSpPr>
        <p:spPr bwMode="auto">
          <a:xfrm>
            <a:off x="203411" y="555588"/>
            <a:ext cx="6561137" cy="646744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 </a:t>
            </a:r>
            <a:br>
              <a:rPr lang="ru-RU" b="1" dirty="0" smtClean="0"/>
            </a:br>
            <a:r>
              <a:rPr lang="ru-RU" b="1" dirty="0" smtClean="0"/>
              <a:t>(время протекания процесса/кол-во обращений)</a:t>
            </a:r>
            <a:endParaRPr dirty="0"/>
          </a:p>
        </p:txBody>
      </p:sp>
      <p:pic>
        <p:nvPicPr>
          <p:cNvPr id="378942799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2708" y="386226"/>
            <a:ext cx="283681" cy="338724"/>
          </a:xfrm>
          <a:prstGeom prst="rect">
            <a:avLst/>
          </a:prstGeom>
        </p:spPr>
      </p:pic>
      <p:graphicFrame>
        <p:nvGraphicFramePr>
          <p:cNvPr id="4" name="Таблица 3"/>
          <p:cNvGraphicFramePr/>
          <p:nvPr>
            <p:extLst>
              <p:ext uri="{D42A27DB-BD31-4B8C-83A1-F6EECF244321}">
                <p14:modId xmlns:p14="http://schemas.microsoft.com/office/powerpoint/2010/main" val="2302891738"/>
              </p:ext>
            </p:extLst>
          </p:nvPr>
        </p:nvGraphicFramePr>
        <p:xfrm>
          <a:off x="175333" y="1225193"/>
          <a:ext cx="6250359" cy="3337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00323"/>
                <a:gridCol w="1558018"/>
                <a:gridCol w="1754350"/>
                <a:gridCol w="1637668"/>
              </a:tblGrid>
              <a:tr h="4371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/>
                        <a:t>Обращение/</a:t>
                      </a:r>
                    </a:p>
                    <a:p>
                      <a:pPr algn="ctr">
                        <a:defRPr/>
                      </a:pPr>
                      <a:r>
                        <a:rPr lang="ru-RU" sz="1200" dirty="0" smtClean="0"/>
                        <a:t>уведомление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/>
                        <a:t>Дата</a:t>
                      </a:r>
                      <a:r>
                        <a:rPr sz="1200" dirty="0"/>
                        <a:t> </a:t>
                      </a:r>
                      <a:r>
                        <a:rPr sz="1200" dirty="0" err="1" smtClean="0"/>
                        <a:t>поступления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/>
                        <a:t>Факт</a:t>
                      </a:r>
                      <a:r>
                        <a:rPr sz="1200" dirty="0"/>
                        <a:t>. </a:t>
                      </a:r>
                      <a:r>
                        <a:rPr lang="ru-RU" sz="1200" dirty="0" smtClean="0"/>
                        <a:t>рассмотрено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/>
                        <a:t>Длительность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рассмотрения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27.05.2025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20.06.2025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11.06.2025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10.06.2025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20.06.2025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19.06.2025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14.07.2025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19.06.2025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14.07.2025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календ. дней</a:t>
                      </a: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08.07.2025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18.08.2025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рассмотрении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26.08.2025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рассмотрении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629478"/>
              </p:ext>
            </p:extLst>
          </p:nvPr>
        </p:nvGraphicFramePr>
        <p:xfrm>
          <a:off x="6749025" y="1638027"/>
          <a:ext cx="2088234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303"/>
                <a:gridCol w="13129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обращений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9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03266" name="Заголовок 2"/>
          <p:cNvSpPr txBox="1"/>
          <p:nvPr/>
        </p:nvSpPr>
        <p:spPr bwMode="auto">
          <a:xfrm>
            <a:off x="345252" y="404264"/>
            <a:ext cx="6561137" cy="330199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/>
              <a:t>Достижение целевых показателей</a:t>
            </a:r>
          </a:p>
        </p:txBody>
      </p:sp>
      <p:sp>
        <p:nvSpPr>
          <p:cNvPr id="1485517838" name="Прямоугольник 9"/>
          <p:cNvSpPr/>
          <p:nvPr/>
        </p:nvSpPr>
        <p:spPr bwMode="auto">
          <a:xfrm>
            <a:off x="4572000" y="976777"/>
            <a:ext cx="2808312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</a:t>
            </a:r>
            <a:r>
              <a:rPr lang="ru-RU" sz="1000" b="1" dirty="0" smtClean="0">
                <a:solidFill>
                  <a:schemeClr val="tx1"/>
                </a:solidFill>
              </a:rPr>
              <a:t>165,28%</a:t>
            </a:r>
            <a:endParaRPr dirty="0"/>
          </a:p>
        </p:txBody>
      </p:sp>
      <p:sp>
        <p:nvSpPr>
          <p:cNvPr id="1216216149" name="Прямоугольник 21"/>
          <p:cNvSpPr/>
          <p:nvPr/>
        </p:nvSpPr>
        <p:spPr bwMode="auto">
          <a:xfrm>
            <a:off x="1763688" y="976778"/>
            <a:ext cx="2523744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Выполнение плана мероприятий составило 100%</a:t>
            </a:r>
          </a:p>
        </p:txBody>
      </p:sp>
      <p:pic>
        <p:nvPicPr>
          <p:cNvPr id="1941555879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2708" y="395738"/>
            <a:ext cx="283681" cy="338724"/>
          </a:xfrm>
          <a:prstGeom prst="rect">
            <a:avLst/>
          </a:prstGeom>
        </p:spPr>
      </p:pic>
      <p:graphicFrame>
        <p:nvGraphicFramePr>
          <p:cNvPr id="1398948965" name="Таблица 1525647074"/>
          <p:cNvGraphicFramePr/>
          <p:nvPr>
            <p:extLst>
              <p:ext uri="{D42A27DB-BD31-4B8C-83A1-F6EECF244321}">
                <p14:modId xmlns:p14="http://schemas.microsoft.com/office/powerpoint/2010/main" val="3641997360"/>
              </p:ext>
            </p:extLst>
          </p:nvPr>
        </p:nvGraphicFramePr>
        <p:xfrm>
          <a:off x="179514" y="1634886"/>
          <a:ext cx="8784975" cy="324350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68150"/>
                <a:gridCol w="2088232"/>
                <a:gridCol w="1944216"/>
                <a:gridCol w="2064941"/>
                <a:gridCol w="1319436"/>
              </a:tblGrid>
              <a:tr h="4787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 cap="none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 cap="none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</a:t>
                      </a:r>
                      <a:r>
                        <a:rPr lang="ru-RU" sz="1200" u="none" strike="noStrike" cap="none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u="none" strike="noStrike" cap="none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 cap="none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200" b="1" i="0" u="none" strike="noStrike" cap="none" spc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 cap="none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 cap="none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</a:t>
                      </a:r>
                      <a:endParaRPr lang="ru-RU" sz="1200" b="1" i="0" u="none" strike="noStrike" cap="none" spc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7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протекания процесса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календ.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 ч. –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defRPr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календ.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календ.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 ч. –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max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календ.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календ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календ.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55,56 %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02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количество обращений по вопросам угрозы возникновения аварии, утечек газа или несчастных случаев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обращений/мес.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обращений/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обращение/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endParaRPr lang="en-US" sz="12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4 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обращения/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275 %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1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>
          <a:xfrm>
            <a:off x="519707" y="773931"/>
            <a:ext cx="4860925" cy="1274081"/>
          </a:xfrm>
        </p:spPr>
        <p:txBody>
          <a:bodyPr/>
          <a:lstStyle/>
          <a:p>
            <a:pPr>
              <a:defRPr/>
            </a:pPr>
            <a:r>
              <a:rPr lang="ru-RU" dirty="0"/>
              <a:t>Спасибо</a:t>
            </a:r>
            <a:endParaRPr dirty="0"/>
          </a:p>
          <a:p>
            <a:pPr>
              <a:defRPr/>
            </a:pPr>
            <a:r>
              <a:rPr lang="ru-RU"/>
              <a:t>за </a:t>
            </a:r>
            <a:r>
              <a:rPr lang="ru-RU" smtClean="0"/>
              <a:t>внимание!</a:t>
            </a:r>
            <a:endParaRPr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 smtClean="0"/>
              <a:t>0</a:t>
            </a:r>
            <a:r>
              <a:rPr lang="ru-RU" dirty="0" smtClean="0"/>
              <a:t>2.0</a:t>
            </a:r>
            <a:r>
              <a:rPr lang="en-US" dirty="0" smtClean="0"/>
              <a:t>9</a:t>
            </a:r>
            <a:r>
              <a:rPr lang="ru-RU" dirty="0" smtClean="0"/>
              <a:t>.2025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 bwMode="auto">
          <a:xfrm>
            <a:off x="539745" y="4084955"/>
            <a:ext cx="4860925" cy="403588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Arial"/>
                <a:ea typeface="Arial"/>
                <a:cs typeface="Arial"/>
              </a:rPr>
              <a:t>Тел.: +7 (3022) 28 27 02</a:t>
            </a:r>
            <a:br>
              <a:rPr lang="ru-RU" dirty="0">
                <a:latin typeface="Arial"/>
                <a:ea typeface="Arial"/>
                <a:cs typeface="Arial"/>
              </a:rPr>
            </a:b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E-</a:t>
            </a:r>
            <a:r>
              <a:rPr lang="ru-RU" sz="1100" b="0" i="0" u="none" strike="noStrike" cap="none" spc="0" dirty="0" err="1">
                <a:solidFill>
                  <a:srgbClr val="333333"/>
                </a:solidFill>
                <a:latin typeface="Arial"/>
                <a:ea typeface="Arial"/>
                <a:cs typeface="Arial"/>
              </a:rPr>
              <a:t>mail</a:t>
            </a: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hrustov@gosins.e-zab.ru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 bwMode="auto">
          <a:xfrm>
            <a:off x="519706" y="2337872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Конюкова</a:t>
            </a:r>
            <a:r>
              <a:rPr lang="ru-RU" dirty="0" smtClean="0"/>
              <a:t> Анастасия Викторовна</a:t>
            </a:r>
            <a:endParaRPr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 bwMode="auto">
          <a:xfrm>
            <a:off x="539746" y="2667507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Заместитель начальника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отдела лицензирования и капитального ремонта</a:t>
            </a:r>
            <a:endParaRPr dirty="0"/>
          </a:p>
        </p:txBody>
      </p:sp>
      <p:sp>
        <p:nvSpPr>
          <p:cNvPr id="9" name="Текст 5"/>
          <p:cNvSpPr txBox="1">
            <a:spLocks/>
          </p:cNvSpPr>
          <p:nvPr/>
        </p:nvSpPr>
        <p:spPr bwMode="auto">
          <a:xfrm>
            <a:off x="539740" y="3436792"/>
            <a:ext cx="4860925" cy="7854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00" dirty="0"/>
              <a:t>Презентацию подготовил: </a:t>
            </a:r>
            <a:br>
              <a:rPr lang="ru-RU" sz="1100" dirty="0"/>
            </a:br>
            <a:r>
              <a:rPr lang="ru-RU" sz="1100" b="1" dirty="0"/>
              <a:t>Хрустов Ярослав Андреевич</a:t>
            </a:r>
          </a:p>
          <a:p>
            <a:pPr>
              <a:defRPr/>
            </a:pPr>
            <a:r>
              <a:rPr lang="ru-RU" sz="1100" dirty="0" smtClean="0"/>
              <a:t>Главный государственный инспектор</a:t>
            </a:r>
            <a:br>
              <a:rPr lang="ru-RU" sz="1100" dirty="0" smtClean="0"/>
            </a:br>
            <a:r>
              <a:rPr lang="ru-RU" sz="1100" dirty="0" smtClean="0"/>
              <a:t>отдела лицензирования и капитального ремонта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91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95536" y="443731"/>
            <a:ext cx="6192688" cy="330200"/>
          </a:xfrm>
        </p:spPr>
        <p:txBody>
          <a:bodyPr/>
          <a:lstStyle/>
          <a:p>
            <a:pPr>
              <a:defRPr/>
            </a:pPr>
            <a:r>
              <a:rPr lang="ru-RU" sz="2000" dirty="0"/>
              <a:t>Организационно-распорядительные документы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60232" y="394500"/>
            <a:ext cx="319073" cy="379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845939"/>
            <a:ext cx="3081605" cy="4200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73931"/>
            <a:ext cx="3237321" cy="4176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49" y="431798"/>
            <a:ext cx="8496747" cy="3884593"/>
          </a:xfrm>
        </p:spPr>
        <p:txBody>
          <a:bodyPr/>
          <a:lstStyle/>
          <a:p>
            <a:pPr>
              <a:defRPr/>
            </a:pPr>
            <a:r>
              <a:rPr lang="ru-RU" dirty="0"/>
              <a:t>Команда проекта:</a:t>
            </a:r>
            <a:br>
              <a:rPr lang="ru-RU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0" dirty="0"/>
              <a:t>Руководитель проекта: </a:t>
            </a:r>
            <a:br>
              <a:rPr lang="ru-RU" sz="1600" b="0" dirty="0"/>
            </a:br>
            <a:r>
              <a:rPr lang="ru-RU" sz="1600" b="0" dirty="0"/>
              <a:t>- начальник отдела лицензирования и капитального </a:t>
            </a:r>
            <a:r>
              <a:rPr lang="ru-RU" sz="1600" b="0" dirty="0" smtClean="0"/>
              <a:t>ремонта – </a:t>
            </a:r>
            <a:r>
              <a:rPr lang="ru-RU" sz="1600" b="0" dirty="0" err="1" smtClean="0"/>
              <a:t>Прокушева</a:t>
            </a: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/>
              <a:t>Маргарита </a:t>
            </a:r>
            <a:r>
              <a:rPr lang="ru-RU" sz="1600" b="0" dirty="0" smtClean="0"/>
              <a:t>Владимировна</a:t>
            </a:r>
            <a:br>
              <a:rPr lang="ru-RU" sz="1600" b="0" dirty="0" smtClean="0"/>
            </a:br>
            <a:r>
              <a:rPr lang="ru-RU" sz="1600" b="0" dirty="0"/>
              <a:t/>
            </a:r>
            <a:br>
              <a:rPr lang="ru-RU" sz="1600" b="0" dirty="0"/>
            </a:br>
            <a:r>
              <a:rPr lang="ru-RU" sz="1600" b="0" dirty="0"/>
              <a:t>Команда проекта: </a:t>
            </a:r>
            <a:br>
              <a:rPr lang="ru-RU" sz="1600" b="0" dirty="0"/>
            </a:br>
            <a:r>
              <a:rPr lang="ru-RU" sz="1600" b="0" dirty="0"/>
              <a:t>- заместитель начальника отдела лицензирования и капитального ремонта – </a:t>
            </a:r>
            <a:r>
              <a:rPr lang="ru-RU" sz="1600" b="0" dirty="0" err="1"/>
              <a:t>Конюкова</a:t>
            </a:r>
            <a:r>
              <a:rPr lang="ru-RU" sz="1600" b="0" dirty="0" smtClean="0"/>
              <a:t> </a:t>
            </a:r>
            <a:r>
              <a:rPr lang="ru-RU" sz="1600" b="0" dirty="0"/>
              <a:t>Анастасия Викторовна </a:t>
            </a:r>
            <a:br>
              <a:rPr lang="ru-RU" sz="1600" b="0" dirty="0"/>
            </a:br>
            <a:r>
              <a:rPr lang="ru-RU" sz="1600" b="0" dirty="0"/>
              <a:t>- главный государственный </a:t>
            </a:r>
            <a:r>
              <a:rPr lang="ru-RU" sz="1600" b="0" dirty="0" smtClean="0"/>
              <a:t>инспектор </a:t>
            </a:r>
            <a:r>
              <a:rPr lang="ru-RU" sz="1600" b="0" dirty="0"/>
              <a:t>отдела лицензирования и капитального ремонта – </a:t>
            </a:r>
            <a:r>
              <a:rPr lang="ru-RU" sz="1600" b="0" dirty="0" smtClean="0"/>
              <a:t>Хрустов </a:t>
            </a:r>
            <a:r>
              <a:rPr lang="ru-RU" sz="1600" b="0" dirty="0"/>
              <a:t>Ярослав Андреевич 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- инженер-государственный жилищный инспектор отдела </a:t>
            </a:r>
            <a:r>
              <a:rPr lang="ru-RU" sz="1600" b="0" dirty="0"/>
              <a:t>лицензирования и капитального ремонта </a:t>
            </a:r>
            <a:r>
              <a:rPr lang="ru-RU" sz="1600" b="0" dirty="0" smtClean="0"/>
              <a:t>– </a:t>
            </a:r>
            <a:r>
              <a:rPr lang="ru-RU" sz="1600" b="0" dirty="0" err="1" smtClean="0"/>
              <a:t>Прядина</a:t>
            </a:r>
            <a:r>
              <a:rPr lang="ru-RU" sz="1600" b="0" dirty="0" smtClean="0"/>
              <a:t> Екатерина Анатольевна</a:t>
            </a:r>
            <a:r>
              <a:rPr lang="ru-RU" sz="1600" b="0" dirty="0"/>
              <a:t/>
            </a:r>
            <a:br>
              <a:rPr lang="ru-RU" sz="1600" b="0" dirty="0"/>
            </a:br>
            <a:endParaRPr lang="ru-RU" b="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4716" y="382569"/>
            <a:ext cx="319073" cy="379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79464" y="413891"/>
            <a:ext cx="6561137" cy="330199"/>
          </a:xfrm>
        </p:spPr>
        <p:txBody>
          <a:bodyPr/>
          <a:lstStyle/>
          <a:p>
            <a:pPr>
              <a:defRPr/>
            </a:pPr>
            <a:r>
              <a:rPr lang="ru-RU" dirty="0"/>
              <a:t>Паспорт 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8697" y="382569"/>
            <a:ext cx="319073" cy="379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7569" y="-415725"/>
            <a:ext cx="4302324" cy="6774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400" dirty="0">
                <a:latin typeface="+mn-lt"/>
                <a:cs typeface="Times New Roman"/>
              </a:rPr>
              <a:t>Карта текущего состояния процесса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sp>
        <p:nvSpPr>
          <p:cNvPr id="10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>
          <a:xfrm>
            <a:off x="95165" y="849362"/>
            <a:ext cx="1224135" cy="42862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1" name="Прямоугольник 10"/>
          <p:cNvSpPr/>
          <p:nvPr/>
        </p:nvSpPr>
        <p:spPr>
          <a:xfrm>
            <a:off x="95165" y="1262632"/>
            <a:ext cx="1224136" cy="194517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обращения гражданина/ получение уведомления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9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наличии угрозы возникновения аварии, утечек газа или несчастного случая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463316" y="1668414"/>
            <a:ext cx="1008112" cy="15697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лица, ответственного за содержание общего имущества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63316" y="1293020"/>
            <a:ext cx="1008112" cy="3753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615444" y="1665643"/>
            <a:ext cx="1150366" cy="15697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направление запроса пояснений и информации в адрес УК/ТСЖ и ОАО </a:t>
            </a:r>
            <a:r>
              <a:rPr lang="ru-RU" sz="9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2615444" y="1286410"/>
            <a:ext cx="1150365" cy="383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918438" y="2060948"/>
            <a:ext cx="1049476" cy="1591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ответа от УК/ТСЖ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9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3918438" y="1681715"/>
            <a:ext cx="1049476" cy="390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календ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5125196" y="2072465"/>
            <a:ext cx="1057824" cy="1581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представленных пояснений, сведений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endParaRPr lang="ru-RU" sz="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5125196" y="1681716"/>
            <a:ext cx="1057824" cy="390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 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6335064" y="2076205"/>
            <a:ext cx="1164468" cy="15841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факта отсутствия актов проверки дымовых и вентиляционных каналов</a:t>
            </a: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6335064" y="1685456"/>
            <a:ext cx="1164468" cy="390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часа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календ.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 bwMode="auto">
          <a:xfrm>
            <a:off x="7675798" y="845939"/>
            <a:ext cx="1216682" cy="297192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7656004" y="1135330"/>
            <a:ext cx="1236476" cy="13487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решения о проведении контрольно-надзорного мероприятия</a:t>
            </a:r>
          </a:p>
        </p:txBody>
      </p:sp>
      <p:sp>
        <p:nvSpPr>
          <p:cNvPr id="42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 bwMode="auto">
          <a:xfrm>
            <a:off x="7672139" y="2862163"/>
            <a:ext cx="1219386" cy="297192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7656004" y="3159355"/>
            <a:ext cx="1235521" cy="13487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решения о проведении профилактического мероприятия</a:t>
            </a:r>
          </a:p>
        </p:txBody>
      </p:sp>
      <p:sp>
        <p:nvSpPr>
          <p:cNvPr id="37" name="Стрелка вправо 36"/>
          <p:cNvSpPr/>
          <p:nvPr/>
        </p:nvSpPr>
        <p:spPr>
          <a:xfrm>
            <a:off x="1319300" y="2049658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 bwMode="auto">
          <a:xfrm>
            <a:off x="2471428" y="2044989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 bwMode="auto">
          <a:xfrm>
            <a:off x="3770630" y="2263891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 bwMode="auto">
          <a:xfrm>
            <a:off x="4970942" y="2263891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9" name="Стрелка вправо 48"/>
          <p:cNvSpPr/>
          <p:nvPr/>
        </p:nvSpPr>
        <p:spPr bwMode="auto">
          <a:xfrm>
            <a:off x="6183020" y="2263891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0" name="Стрелка вправо 49"/>
          <p:cNvSpPr/>
          <p:nvPr/>
        </p:nvSpPr>
        <p:spPr bwMode="auto">
          <a:xfrm>
            <a:off x="7504996" y="3201786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 bwMode="auto">
          <a:xfrm>
            <a:off x="7504996" y="2044988"/>
            <a:ext cx="140412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3" name="Пятно 1 52"/>
          <p:cNvSpPr/>
          <p:nvPr/>
        </p:nvSpPr>
        <p:spPr>
          <a:xfrm>
            <a:off x="1405555" y="3063419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ятно 1 54"/>
          <p:cNvSpPr/>
          <p:nvPr/>
        </p:nvSpPr>
        <p:spPr bwMode="auto">
          <a:xfrm>
            <a:off x="2592460" y="3070501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ятно 1 55"/>
          <p:cNvSpPr/>
          <p:nvPr/>
        </p:nvSpPr>
        <p:spPr bwMode="auto">
          <a:xfrm>
            <a:off x="3016776" y="3073837"/>
            <a:ext cx="347700" cy="374808"/>
          </a:xfrm>
          <a:prstGeom prst="irregularSeal1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Пятно 1 56"/>
          <p:cNvSpPr/>
          <p:nvPr/>
        </p:nvSpPr>
        <p:spPr bwMode="auto">
          <a:xfrm>
            <a:off x="3432754" y="3077376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Пятно 1 58"/>
          <p:cNvSpPr/>
          <p:nvPr/>
        </p:nvSpPr>
        <p:spPr bwMode="auto">
          <a:xfrm>
            <a:off x="3944272" y="3472998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ятно 1 59"/>
          <p:cNvSpPr/>
          <p:nvPr/>
        </p:nvSpPr>
        <p:spPr bwMode="auto">
          <a:xfrm>
            <a:off x="4621728" y="3496044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Пятно 1 60"/>
          <p:cNvSpPr/>
          <p:nvPr/>
        </p:nvSpPr>
        <p:spPr bwMode="auto">
          <a:xfrm>
            <a:off x="6345498" y="3496044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2" name="Пятно 1 61"/>
          <p:cNvSpPr/>
          <p:nvPr/>
        </p:nvSpPr>
        <p:spPr bwMode="auto">
          <a:xfrm>
            <a:off x="7129156" y="3496044"/>
            <a:ext cx="347700" cy="374808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5015488" name="Стрелка углом вверх 935015487"/>
          <p:cNvSpPr/>
          <p:nvPr/>
        </p:nvSpPr>
        <p:spPr>
          <a:xfrm rot="5400000">
            <a:off x="6336484" y="2904032"/>
            <a:ext cx="575487" cy="2088232"/>
          </a:xfrm>
          <a:prstGeom prst="bentUpArrow">
            <a:avLst/>
          </a:prstGeom>
          <a:solidFill>
            <a:schemeClr val="bg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35015494" name="Стрелка углом 935015493"/>
          <p:cNvSpPr/>
          <p:nvPr/>
        </p:nvSpPr>
        <p:spPr>
          <a:xfrm>
            <a:off x="4443176" y="1293020"/>
            <a:ext cx="3225168" cy="388695"/>
          </a:xfrm>
          <a:prstGeom prst="ben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5015495" name="TextBox 935015494"/>
          <p:cNvSpPr txBox="1"/>
          <p:nvPr/>
        </p:nvSpPr>
        <p:spPr>
          <a:xfrm>
            <a:off x="4434563" y="1125544"/>
            <a:ext cx="33057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</a:t>
            </a:r>
            <a:r>
              <a:rPr lang="ru-RU" sz="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непоступления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ответа от контролируемых лиц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5015496" name="Прямоугольник 935015495"/>
          <p:cNvSpPr/>
          <p:nvPr/>
        </p:nvSpPr>
        <p:spPr>
          <a:xfrm>
            <a:off x="2339752" y="4365114"/>
            <a:ext cx="3744416" cy="3703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ВПП =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календ.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 часа.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Текущие проблемы</a:t>
            </a:r>
            <a:br>
              <a:rPr lang="ru-RU"/>
            </a:b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38333" y="382569"/>
            <a:ext cx="319073" cy="379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39749" y="1068449"/>
            <a:ext cx="8350862" cy="348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Перечень проблем, выявленных в ходе составления карты текущего состояния процесса</a:t>
            </a:r>
          </a:p>
          <a:p>
            <a:pPr>
              <a:defRPr/>
            </a:pPr>
            <a:endParaRPr lang="ru-RU" sz="105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Нестабильная работа Государственной информационной системы жилищно-коммунального хозяйства (ГИС ЖКХ).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Отсутствие контактных данных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УК/ТСЖ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распоряжении Инспекции.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Длительный поиск требований в НПА, необходимых для составления текста запроса пояснений.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Пробелы в законодательстве, связанные с порядком предоставления контролируемыми лицами ответа на запрос.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Длительный срок предоставления ответа контролируемыми лицами.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Отсутствие ответа на запрос пояснений от УК /ТСЖ.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7. Уклонение УК/ТСЖ от обязанности по проведению проверки дымовых и вентиляционных каналов в обслуживаемых домах.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8. </a:t>
            </a: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Недопуск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гражданами специалистов УК/ТСЖ, проводящих проверку дымовых и вентиляционных каналов, в квартиры.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3716" y="333510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j-lt"/>
                <a:cs typeface="Times New Roman"/>
              </a:rPr>
              <a:t>Идеальная карта процесса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1950" y="333510"/>
            <a:ext cx="319073" cy="379431"/>
          </a:xfrm>
          <a:prstGeom prst="rect">
            <a:avLst/>
          </a:prstGeom>
        </p:spPr>
      </p:pic>
      <p:sp>
        <p:nvSpPr>
          <p:cNvPr id="5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 bwMode="auto">
          <a:xfrm>
            <a:off x="899592" y="1274211"/>
            <a:ext cx="1969934" cy="42862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899592" y="1687481"/>
            <a:ext cx="1969934" cy="21107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обращения гражданина/ получение уведомления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Читаоблгаз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наличии угрозы возникновения аварии, утечек газа или несчастного случая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347864" y="2070075"/>
            <a:ext cx="2090412" cy="1728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лица, ответственного за содержание общего имущества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2871706" y="2469838"/>
            <a:ext cx="473978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олилиния: фигура 10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6292B0BF-438D-474B-8FCB-9E78E6355092}"/>
              </a:ext>
            </a:extLst>
          </p:cNvPr>
          <p:cNvSpPr/>
          <p:nvPr/>
        </p:nvSpPr>
        <p:spPr bwMode="auto">
          <a:xfrm>
            <a:off x="5914434" y="1277987"/>
            <a:ext cx="1969934" cy="428625"/>
          </a:xfrm>
          <a:custGeom>
            <a:avLst/>
            <a:gdLst>
              <a:gd name="connsiteX0" fmla="*/ 0 w 1500187"/>
              <a:gd name="connsiteY0" fmla="*/ 642937 h 666750"/>
              <a:gd name="connsiteX1" fmla="*/ 381000 w 1500187"/>
              <a:gd name="connsiteY1" fmla="*/ 261937 h 666750"/>
              <a:gd name="connsiteX2" fmla="*/ 381000 w 1500187"/>
              <a:gd name="connsiteY2" fmla="*/ 666750 h 666750"/>
              <a:gd name="connsiteX3" fmla="*/ 928687 w 1500187"/>
              <a:gd name="connsiteY3" fmla="*/ 119063 h 666750"/>
              <a:gd name="connsiteX4" fmla="*/ 928687 w 1500187"/>
              <a:gd name="connsiteY4" fmla="*/ 571500 h 666750"/>
              <a:gd name="connsiteX5" fmla="*/ 1500187 w 1500187"/>
              <a:gd name="connsiteY5" fmla="*/ 0 h 666750"/>
              <a:gd name="connsiteX6" fmla="*/ 1500187 w 1500187"/>
              <a:gd name="connsiteY6" fmla="*/ 654844 h 666750"/>
              <a:gd name="connsiteX7" fmla="*/ 0 w 1500187"/>
              <a:gd name="connsiteY7" fmla="*/ 642937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0187" h="666750">
                <a:moveTo>
                  <a:pt x="0" y="642937"/>
                </a:moveTo>
                <a:lnTo>
                  <a:pt x="381000" y="261937"/>
                </a:lnTo>
                <a:lnTo>
                  <a:pt x="381000" y="666750"/>
                </a:lnTo>
                <a:lnTo>
                  <a:pt x="928687" y="119063"/>
                </a:lnTo>
                <a:lnTo>
                  <a:pt x="928687" y="571500"/>
                </a:lnTo>
                <a:lnTo>
                  <a:pt x="1500187" y="0"/>
                </a:lnTo>
                <a:lnTo>
                  <a:pt x="1500187" y="654844"/>
                </a:lnTo>
                <a:lnTo>
                  <a:pt x="0" y="64293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914434" y="1693386"/>
            <a:ext cx="1969934" cy="21107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сведений о работоспособности дымовых и вентиляционных каналов, устранение угрозы утечки газа, восстановление подачи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 bwMode="auto">
          <a:xfrm>
            <a:off x="5438276" y="2469838"/>
            <a:ext cx="476158" cy="38045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843808" y="4189874"/>
            <a:ext cx="3024336" cy="3753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мин.-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Выявление коренных причин методом «5 Почему?»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360772" y="646456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ln w="0"/>
                <a:solidFill>
                  <a:srgbClr val="FF0000"/>
                </a:solidFill>
                <a:latin typeface="Times New Roman"/>
                <a:cs typeface="Times New Roman"/>
              </a:rPr>
              <a:t>Проблема</a:t>
            </a:r>
            <a:endParaRPr dirty="0"/>
          </a:p>
        </p:txBody>
      </p:sp>
      <p:sp>
        <p:nvSpPr>
          <p:cNvPr id="9" name="Прямоугольник: скругленные углы 8"/>
          <p:cNvSpPr/>
          <p:nvPr/>
        </p:nvSpPr>
        <p:spPr bwMode="auto">
          <a:xfrm>
            <a:off x="185861" y="1612102"/>
            <a:ext cx="1598844" cy="39848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подготовки запросов</a:t>
            </a:r>
          </a:p>
        </p:txBody>
      </p:sp>
      <p:sp>
        <p:nvSpPr>
          <p:cNvPr id="20" name="Прямоугольник: скругленные углы 19"/>
          <p:cNvSpPr/>
          <p:nvPr/>
        </p:nvSpPr>
        <p:spPr bwMode="auto">
          <a:xfrm>
            <a:off x="5674211" y="1875239"/>
            <a:ext cx="1711193" cy="79818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Недопуск</a:t>
            </a: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гражданами специалистов, проводящих проверку вентиляционных каналов, в квартиры</a:t>
            </a:r>
            <a:endParaRPr lang="ru-RU" sz="1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2" name="Прямоугольник: скругленные углы 31"/>
          <p:cNvSpPr/>
          <p:nvPr/>
        </p:nvSpPr>
        <p:spPr bwMode="auto">
          <a:xfrm>
            <a:off x="294256" y="2330936"/>
            <a:ext cx="1247643" cy="1471974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/>
                <a:cs typeface="Times New Roman"/>
              </a:rPr>
              <a:t>Длительный поиск требований в НПА, необходимых для составления текста запроса пояснений</a:t>
            </a:r>
          </a:p>
        </p:txBody>
      </p:sp>
      <p:sp>
        <p:nvSpPr>
          <p:cNvPr id="1309510109" name="Прямоугольник 45"/>
          <p:cNvSpPr/>
          <p:nvPr/>
        </p:nvSpPr>
        <p:spPr bwMode="auto">
          <a:xfrm>
            <a:off x="-64568" y="2041884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 dirty="0"/>
          </a:p>
        </p:txBody>
      </p:sp>
      <p:sp>
        <p:nvSpPr>
          <p:cNvPr id="704018757" name="Прямоугольник: скругленные углы 33"/>
          <p:cNvSpPr/>
          <p:nvPr/>
        </p:nvSpPr>
        <p:spPr bwMode="auto">
          <a:xfrm>
            <a:off x="6065804" y="3086000"/>
            <a:ext cx="2720344" cy="109474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Низкая осведомленность </a:t>
            </a:r>
          </a:p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о важности проверки </a:t>
            </a:r>
            <a:r>
              <a:rPr lang="ru-RU" sz="1000" b="1" dirty="0">
                <a:solidFill>
                  <a:schemeClr val="tx1"/>
                </a:solidFill>
                <a:latin typeface="Times New Roman"/>
                <a:cs typeface="Times New Roman"/>
              </a:rPr>
              <a:t>вентиляционных </a:t>
            </a: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каналов, а также о наличии административной ответственности за подобные нарушения</a:t>
            </a:r>
            <a:endParaRPr lang="ru-RU" sz="1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99680369" name="Прямоугольник 45"/>
          <p:cNvSpPr/>
          <p:nvPr/>
        </p:nvSpPr>
        <p:spPr bwMode="auto">
          <a:xfrm>
            <a:off x="6335553" y="2778253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 dirty="0"/>
          </a:p>
        </p:txBody>
      </p:sp>
      <p:sp>
        <p:nvSpPr>
          <p:cNvPr id="19" name="Прямоугольник: скругленные углы 8"/>
          <p:cNvSpPr/>
          <p:nvPr/>
        </p:nvSpPr>
        <p:spPr bwMode="auto">
          <a:xfrm>
            <a:off x="5640539" y="933651"/>
            <a:ext cx="3365776" cy="39848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Непроведение</a:t>
            </a: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проверки вентиляционных каналов </a:t>
            </a:r>
          </a:p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УК и ТСЖ</a:t>
            </a:r>
            <a:endParaRPr lang="ru-RU" sz="1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Стрелка: вниз 13"/>
          <p:cNvSpPr/>
          <p:nvPr/>
        </p:nvSpPr>
        <p:spPr bwMode="auto">
          <a:xfrm>
            <a:off x="7589987" y="1392609"/>
            <a:ext cx="1530768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 sz="1200" dirty="0"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6376143" y="659405"/>
            <a:ext cx="2099667" cy="269323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300" b="1" dirty="0" smtClean="0">
                <a:ln w="0"/>
                <a:solidFill>
                  <a:srgbClr val="FF0000"/>
                </a:solidFill>
                <a:latin typeface="Times New Roman"/>
                <a:cs typeface="Times New Roman"/>
              </a:rPr>
              <a:t>Проблема</a:t>
            </a:r>
            <a:endParaRPr sz="1300" dirty="0"/>
          </a:p>
        </p:txBody>
      </p:sp>
      <p:sp>
        <p:nvSpPr>
          <p:cNvPr id="27" name="Прямоугольник: скругленные углы 19"/>
          <p:cNvSpPr/>
          <p:nvPr/>
        </p:nvSpPr>
        <p:spPr bwMode="auto">
          <a:xfrm>
            <a:off x="7444655" y="1887829"/>
            <a:ext cx="1668435" cy="79818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Уклонение от проведения проверки </a:t>
            </a:r>
            <a:r>
              <a:rPr lang="ru-RU" sz="1000" b="1" dirty="0">
                <a:solidFill>
                  <a:schemeClr val="tx1"/>
                </a:solidFill>
                <a:latin typeface="Times New Roman"/>
                <a:cs typeface="Times New Roman"/>
              </a:rPr>
              <a:t>вентиляционных каналов УК и </a:t>
            </a: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ТСЖ</a:t>
            </a:r>
            <a:endParaRPr lang="ru-RU" sz="1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5" name="Стрелка: вниз 13"/>
          <p:cNvSpPr/>
          <p:nvPr/>
        </p:nvSpPr>
        <p:spPr bwMode="auto">
          <a:xfrm>
            <a:off x="5792659" y="1384192"/>
            <a:ext cx="1530768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 sz="1200" dirty="0"/>
          </a:p>
        </p:txBody>
      </p:sp>
      <p:sp>
        <p:nvSpPr>
          <p:cNvPr id="36" name="Прямоугольник: скругленные углы 8"/>
          <p:cNvSpPr/>
          <p:nvPr/>
        </p:nvSpPr>
        <p:spPr bwMode="auto">
          <a:xfrm>
            <a:off x="1992206" y="1621440"/>
            <a:ext cx="1239103" cy="104251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получения информации от контролируемых лиц</a:t>
            </a:r>
          </a:p>
        </p:txBody>
      </p:sp>
      <p:sp>
        <p:nvSpPr>
          <p:cNvPr id="39" name="Стрелка: вниз 13"/>
          <p:cNvSpPr/>
          <p:nvPr/>
        </p:nvSpPr>
        <p:spPr bwMode="auto">
          <a:xfrm>
            <a:off x="214534" y="1288113"/>
            <a:ext cx="1530768" cy="26140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 sz="1200" dirty="0"/>
          </a:p>
        </p:txBody>
      </p:sp>
      <p:sp>
        <p:nvSpPr>
          <p:cNvPr id="41" name="Прямоугольник: скругленные углы 8"/>
          <p:cNvSpPr/>
          <p:nvPr/>
        </p:nvSpPr>
        <p:spPr bwMode="auto">
          <a:xfrm>
            <a:off x="294256" y="858331"/>
            <a:ext cx="4709792" cy="39848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проведения мониторинга  </a:t>
            </a:r>
          </a:p>
        </p:txBody>
      </p:sp>
      <p:sp>
        <p:nvSpPr>
          <p:cNvPr id="42" name="Стрелка: вниз 13"/>
          <p:cNvSpPr/>
          <p:nvPr/>
        </p:nvSpPr>
        <p:spPr bwMode="auto">
          <a:xfrm>
            <a:off x="1891266" y="1303755"/>
            <a:ext cx="1440160" cy="26140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1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 sz="1100" dirty="0"/>
          </a:p>
        </p:txBody>
      </p:sp>
      <p:sp>
        <p:nvSpPr>
          <p:cNvPr id="45" name="Прямоугольник 45"/>
          <p:cNvSpPr/>
          <p:nvPr/>
        </p:nvSpPr>
        <p:spPr bwMode="auto">
          <a:xfrm>
            <a:off x="1898477" y="2738026"/>
            <a:ext cx="1501348" cy="25393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 dirty="0"/>
          </a:p>
        </p:txBody>
      </p:sp>
      <p:sp>
        <p:nvSpPr>
          <p:cNvPr id="49" name="Прямоугольник: скругленные углы 31"/>
          <p:cNvSpPr/>
          <p:nvPr/>
        </p:nvSpPr>
        <p:spPr bwMode="auto">
          <a:xfrm>
            <a:off x="2025330" y="3046373"/>
            <a:ext cx="1247643" cy="1471974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/>
                <a:cs typeface="Times New Roman"/>
              </a:rPr>
              <a:t>Использование деловой переписки в качестве единственного способа обмена документами и информацией</a:t>
            </a:r>
          </a:p>
        </p:txBody>
      </p:sp>
      <p:sp>
        <p:nvSpPr>
          <p:cNvPr id="50" name="Стрелка: вниз 13"/>
          <p:cNvSpPr/>
          <p:nvPr/>
        </p:nvSpPr>
        <p:spPr bwMode="auto">
          <a:xfrm>
            <a:off x="3593445" y="1319450"/>
            <a:ext cx="1440160" cy="26140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1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 sz="1100" dirty="0"/>
          </a:p>
        </p:txBody>
      </p:sp>
      <p:sp>
        <p:nvSpPr>
          <p:cNvPr id="51" name="Прямоугольник: скругленные углы 8"/>
          <p:cNvSpPr/>
          <p:nvPr/>
        </p:nvSpPr>
        <p:spPr bwMode="auto">
          <a:xfrm>
            <a:off x="3615905" y="1643502"/>
            <a:ext cx="1439613" cy="104251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Непредоставление</a:t>
            </a: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контролируемыми лицами ответа на запрос</a:t>
            </a:r>
          </a:p>
        </p:txBody>
      </p:sp>
      <p:sp>
        <p:nvSpPr>
          <p:cNvPr id="53" name="Прямоугольник 45"/>
          <p:cNvSpPr/>
          <p:nvPr/>
        </p:nvSpPr>
        <p:spPr bwMode="auto">
          <a:xfrm>
            <a:off x="3554171" y="2754785"/>
            <a:ext cx="1501348" cy="25393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 dirty="0"/>
          </a:p>
        </p:txBody>
      </p:sp>
      <p:sp>
        <p:nvSpPr>
          <p:cNvPr id="54" name="Прямоугольник: скругленные углы 31"/>
          <p:cNvSpPr/>
          <p:nvPr/>
        </p:nvSpPr>
        <p:spPr bwMode="auto">
          <a:xfrm>
            <a:off x="3681023" y="3013763"/>
            <a:ext cx="1374496" cy="116697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Двойственность законодательства, регулирующего КНД </a:t>
            </a:r>
            <a:r>
              <a:rPr lang="ru-RU" sz="1000" b="1" smtClean="0">
                <a:solidFill>
                  <a:schemeClr val="tx1"/>
                </a:solidFill>
                <a:latin typeface="Times New Roman"/>
                <a:cs typeface="Times New Roman"/>
              </a:rPr>
              <a:t>в сфере </a:t>
            </a:r>
            <a:r>
              <a:rPr lang="ru-RU" sz="1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газоснабжения </a:t>
            </a:r>
            <a:endParaRPr lang="ru-RU" sz="1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03*164"/>
  <p:tag name="TABLE_ENDDRAG_RECT" val="108*101*503*164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8281</TotalTime>
  <Words>1458</Words>
  <Application>Microsoft Office PowerPoint</Application>
  <DocSecurity>0</DocSecurity>
  <PresentationFormat>Произвольный</PresentationFormat>
  <Paragraphs>291</Paragraphs>
  <Slides>25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Государственная инспекция Забайкальского края</vt:lpstr>
      <vt:lpstr>«Оптимизация процесса мониторинга выполнения работ по проверке дымовых и вентиляционных каналов в многоквартирных домах»</vt:lpstr>
      <vt:lpstr>Организационно-распорядительные документы</vt:lpstr>
      <vt:lpstr>Команда проекта:   Руководитель проекта:  - начальник отдела лицензирования и капитального ремонта – Прокушева Маргарита Владимировна  Команда проекта:  - заместитель начальника отдела лицензирования и капитального ремонта – Конюкова Анастасия Викторовна  - главный государственный инспектор отдела лицензирования и капитального ремонта – Хрустов Ярослав Андреевич  - инженер-государственный жилищный инспектор отдела лицензирования и капитального ремонта – Прядина Екатерина Анатольевна </vt:lpstr>
      <vt:lpstr>Паспорт проекта</vt:lpstr>
      <vt:lpstr>Карта текущего состояния процесса</vt:lpstr>
      <vt:lpstr>Текущие проблемы </vt:lpstr>
      <vt:lpstr>Идеальная карта процесса</vt:lpstr>
      <vt:lpstr>Презентация PowerPoint</vt:lpstr>
      <vt:lpstr>Пирамида проблем</vt:lpstr>
      <vt:lpstr>Презентация PowerPoint</vt:lpstr>
      <vt:lpstr>Презентация PowerPoint</vt:lpstr>
      <vt:lpstr>Целевая карта процесса</vt:lpstr>
      <vt:lpstr>Решения:</vt:lpstr>
      <vt:lpstr>План мероприятий по реализации проекта</vt:lpstr>
      <vt:lpstr>Реализация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subject/>
  <dc:creator>Хрустов Ярослав Андреевич</dc:creator>
  <cp:keywords/>
  <dc:description/>
  <cp:lastModifiedBy>Людмила Олеговна Зеликова</cp:lastModifiedBy>
  <cp:revision>417</cp:revision>
  <cp:lastPrinted>2025-08-27T07:13:04Z</cp:lastPrinted>
  <dcterms:modified xsi:type="dcterms:W3CDTF">2025-09-10T08:37:10Z</dcterms:modified>
  <cp:category/>
  <dc:identifier/>
  <cp:contentStatus/>
  <dc:language/>
  <cp:version/>
</cp:coreProperties>
</file>