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5" r:id="rId4"/>
  </p:sldMasterIdLst>
  <p:notesMasterIdLst>
    <p:notesMasterId r:id="rId34"/>
  </p:notesMasterIdLst>
  <p:sldIdLst>
    <p:sldId id="256" r:id="rId5"/>
    <p:sldId id="257" r:id="rId6"/>
    <p:sldId id="311" r:id="rId7"/>
    <p:sldId id="303" r:id="rId8"/>
    <p:sldId id="304" r:id="rId9"/>
    <p:sldId id="305" r:id="rId10"/>
    <p:sldId id="300" r:id="rId11"/>
    <p:sldId id="262" r:id="rId12"/>
    <p:sldId id="302" r:id="rId13"/>
    <p:sldId id="306" r:id="rId14"/>
    <p:sldId id="307" r:id="rId15"/>
    <p:sldId id="308" r:id="rId16"/>
    <p:sldId id="309" r:id="rId17"/>
    <p:sldId id="301" r:id="rId18"/>
    <p:sldId id="267" r:id="rId19"/>
    <p:sldId id="312" r:id="rId20"/>
    <p:sldId id="313" r:id="rId21"/>
    <p:sldId id="321" r:id="rId22"/>
    <p:sldId id="315" r:id="rId23"/>
    <p:sldId id="316" r:id="rId24"/>
    <p:sldId id="325" r:id="rId25"/>
    <p:sldId id="323" r:id="rId26"/>
    <p:sldId id="314" r:id="rId27"/>
    <p:sldId id="319" r:id="rId28"/>
    <p:sldId id="320" r:id="rId29"/>
    <p:sldId id="324" r:id="rId30"/>
    <p:sldId id="317" r:id="rId31"/>
    <p:sldId id="318" r:id="rId32"/>
    <p:sldId id="310" r:id="rId33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2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Поступившие заявления</a:t>
            </a:r>
            <a:endParaRPr lang="ru-RU" dirty="0"/>
          </a:p>
        </c:rich>
      </c:tx>
      <c:layout>
        <c:manualLayout>
          <c:xMode val="edge"/>
          <c:yMode val="edge"/>
          <c:x val="0.20192954751059405"/>
          <c:y val="2.581014033671055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Август 2024 г.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Поступило ГТН</c:v>
                </c:pt>
                <c:pt idx="1">
                  <c:v>Отправлено почтой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</c:v>
                </c:pt>
                <c:pt idx="1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Август 2025 г.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Поступило ГТН</c:v>
                </c:pt>
                <c:pt idx="1">
                  <c:v>Отправлено почтой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7402536"/>
        <c:axId val="447409200"/>
      </c:barChart>
      <c:catAx>
        <c:axId val="44740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7409200"/>
        <c:auto val="1"/>
        <c:lblAlgn val="ctr"/>
        <c:lblOffset val="100"/>
        <c:noMultiLvlLbl val="0"/>
      </c:catAx>
      <c:valAx>
        <c:axId val="44740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7402536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BD1B-A33E-41C9-ABFB-EF64134AE54F}" type="datetimeFigureOut">
              <a:rPr lang="ru-RU" smtClean="0"/>
              <a:pPr/>
              <a:t>05.09.2025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0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4750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F2D0-7416-4843-9DE1-BBE97F5DC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1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F2D0-7416-4843-9DE1-BBE97F5DC4B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7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9088" y="385763"/>
            <a:ext cx="3425825" cy="1930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pPr>
                <a:defRPr/>
              </a:pPr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2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pPr>
                <a:defRPr/>
              </a:pPr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774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3555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9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8" r:id="rId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2142083"/>
            <a:ext cx="6480523" cy="1189037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инспекция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539552" y="3798267"/>
            <a:ext cx="5711825" cy="2846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совещание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Ходаков Александр Николаевич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начальника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инспекции 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52120" y="439113"/>
            <a:ext cx="707934" cy="841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CA5572-46EA-4D41-B4D3-D094FE775F99}"/>
              </a:ext>
            </a:extLst>
          </p:cNvPr>
          <p:cNvSpPr/>
          <p:nvPr/>
        </p:nvSpPr>
        <p:spPr>
          <a:xfrm>
            <a:off x="251520" y="350332"/>
            <a:ext cx="7085575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150549" y="1246225"/>
            <a:ext cx="1186982" cy="3567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1043608" y="968303"/>
            <a:ext cx="1424110" cy="255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кол-во обращений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162172" y="2055029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58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3347864" y="1439536"/>
            <a:ext cx="1186982" cy="3567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3268809" y="978428"/>
            <a:ext cx="1424110" cy="3715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Загруженность специалиста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3381894" y="2317137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68" name="Прямоугольник: скругленные углы 8">
            <a:extLst>
              <a:ext uri="{FF2B5EF4-FFF2-40B4-BE49-F238E27FC236}">
                <a16:creationId xmlns:a16="http://schemas.microsoft.com/office/drawing/2014/main" xmlns="" id="{E50A87BD-F685-4B94-AB8D-17A0F412D906}"/>
              </a:ext>
            </a:extLst>
          </p:cNvPr>
          <p:cNvSpPr/>
          <p:nvPr/>
        </p:nvSpPr>
        <p:spPr>
          <a:xfrm>
            <a:off x="3268809" y="1854051"/>
            <a:ext cx="1424110" cy="402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кол-во времени на поиск необходимой информации</a:t>
            </a:r>
          </a:p>
        </p:txBody>
      </p:sp>
      <p:sp>
        <p:nvSpPr>
          <p:cNvPr id="83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3268809" y="2645182"/>
            <a:ext cx="1424110" cy="3615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данных в архивах на бумажном носителе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3259639" y="3266196"/>
            <a:ext cx="1424110" cy="6040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 в электронном виде и отсутствие автоматизированной обработки  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1013266" y="1618033"/>
            <a:ext cx="1424110" cy="4369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получения информации (сведений)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977742" y="2402260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законодательства 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162172" y="2821193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82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1043646" y="3439683"/>
            <a:ext cx="1424110" cy="430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необходимой информации (сведений) в свободном доступе 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158" y="3122175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8858" y="2975982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5458971" y="1439536"/>
            <a:ext cx="1186982" cy="3567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5308130" y="978428"/>
            <a:ext cx="1424110" cy="420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отправку ответов на бумажном носителе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: скругленные углы 8">
            <a:extLst>
              <a:ext uri="{FF2B5EF4-FFF2-40B4-BE49-F238E27FC236}">
                <a16:creationId xmlns:a16="http://schemas.microsoft.com/office/drawing/2014/main" xmlns="" id="{E50A87BD-F685-4B94-AB8D-17A0F412D906}"/>
              </a:ext>
            </a:extLst>
          </p:cNvPr>
          <p:cNvSpPr/>
          <p:nvPr/>
        </p:nvSpPr>
        <p:spPr>
          <a:xfrm>
            <a:off x="5340407" y="1853582"/>
            <a:ext cx="1454622" cy="9365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направляются нарочно и почтой России, в соответствии с законодательством ответ необходимо направлять тем же способом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5340408" y="3134672"/>
            <a:ext cx="1535848" cy="5915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подачи заявление через ЕПГУ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0299" y="2843761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0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9" y="303779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grpSp>
        <p:nvGrpSpPr>
          <p:cNvPr id="3" name="Схема 5"/>
          <p:cNvGrpSpPr/>
          <p:nvPr/>
        </p:nvGrpSpPr>
        <p:grpSpPr bwMode="auto">
          <a:xfrm>
            <a:off x="1253436" y="1493011"/>
            <a:ext cx="5590960" cy="3079685"/>
            <a:chOff x="1214955" y="898208"/>
            <a:chExt cx="5590960" cy="3720451"/>
          </a:xfrm>
          <a:solidFill>
            <a:schemeClr val="accent5">
              <a:lumMod val="60000"/>
              <a:lumOff val="40000"/>
              <a:alpha val="59000"/>
            </a:schemeClr>
          </a:solidFill>
        </p:grpSpPr>
        <p:sp>
          <p:nvSpPr>
            <p:cNvPr id="4" name="Равнобедренный треугольник 4294967295"/>
            <p:cNvSpPr/>
            <p:nvPr/>
          </p:nvSpPr>
          <p:spPr bwMode="auto">
            <a:xfrm>
              <a:off x="1214955" y="898208"/>
              <a:ext cx="4640072" cy="372045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Скругленный прямоугольник 4294967295"/>
            <p:cNvSpPr/>
            <p:nvPr/>
          </p:nvSpPr>
          <p:spPr bwMode="auto">
            <a:xfrm>
              <a:off x="4346096" y="11012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уровень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Скругленный прямоугольник 4294967295"/>
            <p:cNvSpPr/>
            <p:nvPr/>
          </p:nvSpPr>
          <p:spPr bwMode="auto">
            <a:xfrm>
              <a:off x="4357234" y="2209907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уровень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4294967295"/>
            <p:cNvSpPr/>
            <p:nvPr/>
          </p:nvSpPr>
          <p:spPr bwMode="auto">
            <a:xfrm>
              <a:off x="4387622" y="32615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Уровень организации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Шестиугольник 7"/>
          <p:cNvSpPr/>
          <p:nvPr/>
        </p:nvSpPr>
        <p:spPr bwMode="auto">
          <a:xfrm>
            <a:off x="3192980" y="3652126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9" name="Шестиугольник 8"/>
          <p:cNvSpPr/>
          <p:nvPr/>
        </p:nvSpPr>
        <p:spPr bwMode="auto">
          <a:xfrm>
            <a:off x="2125201" y="3652126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11" name="Шестиугольник 10"/>
          <p:cNvSpPr/>
          <p:nvPr/>
        </p:nvSpPr>
        <p:spPr bwMode="auto">
          <a:xfrm>
            <a:off x="3573472" y="4142884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23728" y="3510235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43809" y="2502123"/>
            <a:ext cx="1440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Шестиугольник 14"/>
          <p:cNvSpPr/>
          <p:nvPr/>
        </p:nvSpPr>
        <p:spPr bwMode="auto">
          <a:xfrm>
            <a:off x="1691680" y="4141422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  <p:sp>
        <p:nvSpPr>
          <p:cNvPr id="16" name="Шестиугольник 15"/>
          <p:cNvSpPr/>
          <p:nvPr/>
        </p:nvSpPr>
        <p:spPr bwMode="auto">
          <a:xfrm>
            <a:off x="2645811" y="4135055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17" name="Шестиугольник 16"/>
          <p:cNvSpPr/>
          <p:nvPr/>
        </p:nvSpPr>
        <p:spPr bwMode="auto">
          <a:xfrm>
            <a:off x="3281912" y="1994571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57180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187624" y="197867"/>
            <a:ext cx="6561138" cy="504055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цель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5238"/>
              </p:ext>
            </p:extLst>
          </p:nvPr>
        </p:nvGraphicFramePr>
        <p:xfrm>
          <a:off x="323528" y="773931"/>
          <a:ext cx="8280919" cy="407242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5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2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268">
                  <a:extLst>
                    <a:ext uri="{9D8B030D-6E8A-4147-A177-3AD203B41FA5}">
                      <a16:colId xmlns:a16="http://schemas.microsoft.com/office/drawing/2014/main" xmlns="" val="3423097419"/>
                    </a:ext>
                  </a:extLst>
                </a:gridCol>
                <a:gridCol w="2092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7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7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91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Большое количество обращений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необходимой информации (сведений) в свободном доступе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endParaRPr lang="ru-RU" sz="9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Использование автоматизированных информационных систем 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срока предоставления информации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141-13036 мин. до 7-503 мин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07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Затраты на отправку ответов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возможности подачи заявления через ЕПГУ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автоматизированных информационных систем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 модуля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Информирование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 о возможности подачи заявления через ЕПГУ (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новости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официальном сайте и группах соц. сетей Государственной инспекции ЗК, размещение </a:t>
                      </a:r>
                      <a:r>
                        <a:rPr lang="en-US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кодов,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листовок,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граждан при личном посещении)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финансовых затрат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отправку почтовых отправлений с 2-3 тыс. руб. до 0 руб. в мес., сокращение расходов бумаги с 1-15 листов до 0 листов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8907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Загруженность специалиста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возможности подачи заявления через ЕПГУ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автоматизированных информационных систем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 модуля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срока предоставления информации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141-13036 мин. до 7-503 мин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удовлетворенности граждан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Предотвращение коррупционных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рисков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402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3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плану действий</a:t>
            </a: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00516"/>
              </p:ext>
            </p:extLst>
          </p:nvPr>
        </p:nvGraphicFramePr>
        <p:xfrm>
          <a:off x="603861" y="1637801"/>
          <a:ext cx="7776864" cy="230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77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847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Решить полностью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Решить частично 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 не планируется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Другое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66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Большое количество обращений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Неполнота предоставления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сведений, запрашиваемых данных о лице, подающем заявление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Длительное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предоставление ответов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9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Затраты на отправку ответов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9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Загруженность специалиста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87329" y="249999"/>
            <a:ext cx="319073" cy="3794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8089" y="655856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  <a:latin typeface="Bahnschrift SemiBold Condensed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sz="140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68911"/>
            <a:ext cx="244475" cy="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16" y="2608829"/>
            <a:ext cx="244475" cy="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79" y="3015710"/>
            <a:ext cx="244475" cy="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34" y="3311313"/>
            <a:ext cx="244475" cy="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76" y="3541080"/>
            <a:ext cx="244475" cy="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3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96318" y="1620149"/>
            <a:ext cx="687640" cy="784279"/>
            <a:chOff x="355968" y="815661"/>
            <a:chExt cx="687640" cy="7842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5968" y="1167492"/>
              <a:ext cx="687640" cy="4324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Подача заявления</a:t>
              </a:r>
            </a:p>
          </p:txBody>
        </p:sp>
        <p:sp>
          <p:nvSpPr>
            <p:cNvPr id="5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355968" y="815661"/>
              <a:ext cx="687640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lvl="0">
                <a:defRPr lang="ru-RU"/>
              </a:defPPr>
              <a:lvl1pPr marL="0" lvl="0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750742" y="2064293"/>
            <a:ext cx="518112" cy="30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383957" y="2215216"/>
            <a:ext cx="339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627784" y="1913849"/>
            <a:ext cx="998190" cy="578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Инспектору выбранного района </a:t>
            </a:r>
            <a:r>
              <a:rPr lang="en-US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 заявление о получении справки</a:t>
            </a:r>
            <a:endParaRPr lang="ru-RU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308964" y="2215216"/>
            <a:ext cx="3440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743880" y="1919394"/>
            <a:ext cx="669726" cy="558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Инспектор проверяет заявление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525298" y="2224558"/>
            <a:ext cx="218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641145" y="1928918"/>
            <a:ext cx="800477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Подписывает единой ЭЦП Инспекции</a:t>
            </a:r>
            <a:endParaRPr lang="ru-RU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4413606" y="222455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701638" y="1919394"/>
            <a:ext cx="707974" cy="554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Инспектор формирует ответ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443414" y="2224558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714376" y="1900315"/>
            <a:ext cx="809952" cy="52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твета через ЕПГУ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6469235" y="2233900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7740352" y="1691832"/>
            <a:ext cx="748714" cy="718141"/>
            <a:chOff x="870959" y="4152621"/>
            <a:chExt cx="748714" cy="71814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4" name="Прямоугольник 163"/>
          <p:cNvSpPr/>
          <p:nvPr/>
        </p:nvSpPr>
        <p:spPr>
          <a:xfrm>
            <a:off x="1689851" y="1737606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 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787238" y="164996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758796" y="1638027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480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694736" y="269875"/>
            <a:ext cx="270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карта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4769718" y="164996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637742" y="1666867"/>
            <a:ext cx="73909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мин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6732240" y="1647256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мин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98"/>
          <p:cNvSpPr txBox="1"/>
          <p:nvPr/>
        </p:nvSpPr>
        <p:spPr>
          <a:xfrm>
            <a:off x="7416880" y="4042786"/>
            <a:ext cx="127111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marL="0" lv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7 мин.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503 мин.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ятно 1 33"/>
          <p:cNvSpPr/>
          <p:nvPr/>
        </p:nvSpPr>
        <p:spPr>
          <a:xfrm>
            <a:off x="1636487" y="2347469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Пятно 1 38"/>
          <p:cNvSpPr/>
          <p:nvPr/>
        </p:nvSpPr>
        <p:spPr>
          <a:xfrm>
            <a:off x="3697982" y="2448030"/>
            <a:ext cx="432048" cy="252215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2" name="Пятно 1 41"/>
          <p:cNvSpPr/>
          <p:nvPr/>
        </p:nvSpPr>
        <p:spPr>
          <a:xfrm>
            <a:off x="4663303" y="2429058"/>
            <a:ext cx="392322" cy="252215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524328" y="2188204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3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11560" y="431800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проекта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274633"/>
              </p:ext>
            </p:extLst>
          </p:nvPr>
        </p:nvGraphicFramePr>
        <p:xfrm>
          <a:off x="539552" y="989955"/>
          <a:ext cx="7632849" cy="3641643"/>
        </p:xfrm>
        <a:graphic>
          <a:graphicData uri="http://schemas.openxmlformats.org/drawingml/2006/table">
            <a:tbl>
              <a:tblPr/>
              <a:tblGrid>
                <a:gridCol w="311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48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6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2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8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и установка Модуля 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интеграции с формами-концентраторами на Едином портале государственных услуг для АИС «</a:t>
                      </a:r>
                      <a:r>
                        <a:rPr lang="ru-RU" sz="80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Гостехнадзор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Эксперт»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Сокращение ВПП, сокращение</a:t>
                      </a:r>
                      <a:r>
                        <a:rPr lang="ru-RU" sz="8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расхода бумаги</a:t>
                      </a: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Ходаков А.Н. 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20.02.2025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модулей «интеграции с ЕСИА» и «Личный кабинет» для АИС «</a:t>
                      </a:r>
                      <a:r>
                        <a:rPr lang="ru-RU" sz="80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Гостехнадзор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Эксперт»</a:t>
                      </a: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Ходаков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А.Н.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12.05.2025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</a:tr>
              <a:tr h="391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ru-RU" sz="8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Направление заявки на подключение ИС к промышленной ЕСИА в Ситуационный центр электронного правительства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Ходаков А.Н. 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09.06.2025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Установка и настройка  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модулей «интеграции с ЕСИА» и «Личный кабинет» разработчиками АИС «</a:t>
                      </a:r>
                      <a:r>
                        <a:rPr lang="ru-RU" sz="80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Гостехнадзор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Эксперт»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Ходаков А.Н.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15.10.2025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работе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</a:tr>
              <a:tr h="39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</a:t>
                      </a:r>
                      <a:endParaRPr lang="ru-RU" sz="8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новости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официальном сайте и группах соц. сетей Государственной инспекции ЗК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Уменьшение загруженности специалистов, удовлетворенность граждан</a:t>
                      </a: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Зеликова Л.О.,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Кулябин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А.Н.</a:t>
                      </a: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05.07.2025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</a:tr>
              <a:tr h="39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</a:t>
                      </a:r>
                      <a:endParaRPr lang="ru-RU" sz="8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</a:t>
                      </a:r>
                      <a:r>
                        <a:rPr lang="en-US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кодов на бланках писем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информированности граждан о возможности подачи заявления через ЕПГУ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Зеликова Л.О.</a:t>
                      </a: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05.07.2025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</a:tr>
              <a:tr h="39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</a:t>
                      </a:r>
                      <a:endParaRPr lang="ru-RU" sz="8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листовок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Зеликова Л.О.</a:t>
                      </a: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05.07.2025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</a:tr>
              <a:tr h="39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8</a:t>
                      </a:r>
                      <a:endParaRPr lang="ru-RU" sz="8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граждан при личном посещении</a:t>
                      </a:r>
                      <a:endParaRPr lang="ru-RU" sz="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Кулябин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А.Н., Вершинин А.С.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05.07.2025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66205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277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02589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65521"/>
              </p:ext>
            </p:extLst>
          </p:nvPr>
        </p:nvGraphicFramePr>
        <p:xfrm>
          <a:off x="341456" y="1133971"/>
          <a:ext cx="4176464" cy="222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6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97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39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829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Длительное предоставление ответов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и установка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Модулей интеграции с формами-концентраторами на Едином портале государственных услуг, «интеграции с ЕСИА» и «Личный кабинет» для АИС «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Гостехнадзор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Эксперт»</a:t>
                      </a:r>
                      <a:endParaRPr lang="ru-RU" sz="1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77" marR="3277" marT="3277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подачи заявлений через ЕПГУ и отработки через АИС «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Гостехнадзор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Эксперт»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время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ответ заявителю сократилось с 141-13036 мин до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2-407 мин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2" descr="C:\Users\Admin\Desktop\Учеба\14.03.2025\1 стр.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4909"/>
          <a:stretch/>
        </p:blipFill>
        <p:spPr bwMode="auto">
          <a:xfrm>
            <a:off x="4932040" y="715144"/>
            <a:ext cx="3096344" cy="39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98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5899"/>
            <a:ext cx="5421285" cy="44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5551" y="773931"/>
            <a:ext cx="3040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Отработанная заявка на подключение ИС к промышленной ЕСИА ситуационного центра электронного правительства.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 ИС к ЕСИА позволяет направлять уведомления о статусах рассмотрения заявления на получение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9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777036"/>
              </p:ext>
            </p:extLst>
          </p:nvPr>
        </p:nvGraphicFramePr>
        <p:xfrm>
          <a:off x="248943" y="2574131"/>
          <a:ext cx="3314945" cy="2332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40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80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97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0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Неполнота предоставления сведений, запрашиваемых 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лице, подающем заявление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подачи заявлений через ЕПГУ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данные о лице подгружаются из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госуслуг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время  на ответ заявителю сократилось с 141-13036 мин до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2-407 мин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 descr="C:\Users\Admin\Desktop\Учеба\14.03.2025\Название услуг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891"/>
            <a:ext cx="3169962" cy="20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Учеба\14.03.2025\Цель обраще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61" y="341883"/>
            <a:ext cx="301472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891791" y="3798267"/>
            <a:ext cx="28083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2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862163"/>
            <a:ext cx="6805130" cy="1565790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услуги по получению справки о совершенных регистрационных действиях </a:t>
            </a:r>
            <a:endParaRPr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395536" y="845939"/>
            <a:ext cx="5508152" cy="576064"/>
          </a:xfrm>
        </p:spPr>
        <p:txBody>
          <a:bodyPr/>
          <a:lstStyle/>
          <a:p>
            <a:pPr>
              <a:defRPr/>
            </a:pPr>
            <a:endParaRPr lang="ru-RU"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28935"/>
              </p:ext>
            </p:extLst>
          </p:nvPr>
        </p:nvGraphicFramePr>
        <p:xfrm>
          <a:off x="119256" y="125860"/>
          <a:ext cx="6468968" cy="250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6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20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50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515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Загруженность специалиста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и установка Модулей интеграции с формами-концентраторами на Едином портале государственных услуг, «интеграции с ЕСИА» и «Личный кабинет» для АИС «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Гостехнадзор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Эксперт»</a:t>
                      </a:r>
                      <a:endParaRPr lang="ru-RU" sz="1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выбора района края для предоставления услуги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позволила перераспределить подачу заявлений с Управления инспекторам районов края.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нагрузки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специалистов Управления. (с 250-350 до 30-100 заявлений в месяц)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подачи заявлений через ЕПГУ и отработки их через АИС «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Гостехнадзор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Эксперт».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время на ответ заявителю сократилось с 141-13036 мин до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2-407 мин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 descr="C:\Users\Admin\Desktop\Учеба\14.03.2025\госуслуги выбор районо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8" y="2374784"/>
            <a:ext cx="5688632" cy="26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8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46635"/>
              </p:ext>
            </p:extLst>
          </p:nvPr>
        </p:nvGraphicFramePr>
        <p:xfrm>
          <a:off x="3059832" y="629915"/>
          <a:ext cx="4320480" cy="44657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24336"/>
                <a:gridCol w="1296144"/>
              </a:tblGrid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инспектор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 Запросов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Агинскому району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А-Заводскому МО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Балейскому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Борзинскому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Г-Заводскому МО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Забайкальскому МО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Карымскому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Краснокаменскому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Кыринскому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Могочинскому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Нерчинскому району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Н-Заводскому МО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Оловяннинскому району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Ононскому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П-Забайкальскому МО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Приаргунскому МО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Сретенскому району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Тунгокоченскому МО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Улётовскому МО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Хилокскому району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Инспектор по Чернышевскому району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городскому округу "Город Чита"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Шилкинскому району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Инспектор по Дульдургинскому району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Могойтуйскому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61" marR="4316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9952" y="26987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2025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16" y="134999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2024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46448"/>
              </p:ext>
            </p:extLst>
          </p:nvPr>
        </p:nvGraphicFramePr>
        <p:xfrm>
          <a:off x="107504" y="1782043"/>
          <a:ext cx="2520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140"/>
                <a:gridCol w="1260140"/>
              </a:tblGrid>
              <a:tr h="1338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27903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Заявления поступившие через ЕПГУ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26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Учеба\14.03.2025\Программ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45" y="1277578"/>
            <a:ext cx="4715790" cy="29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7657" y="886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8737" y="91794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Учеба\14.03.2025\пись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6575" y="761245"/>
            <a:ext cx="297033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31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5994"/>
              </p:ext>
            </p:extLst>
          </p:nvPr>
        </p:nvGraphicFramePr>
        <p:xfrm>
          <a:off x="1619672" y="269875"/>
          <a:ext cx="4824536" cy="167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5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17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0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отправку ответов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и установка Модулей интеграции с формами-концентраторами на Едином портале государственных услуг, «интеграции с ЕСИА» и «Личный кабинет» для АИС «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Гостехнадзор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Эксперт»</a:t>
                      </a:r>
                      <a:endParaRPr lang="ru-RU" sz="1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затрат бумаги с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1-15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1-5 листов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запрос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Admin\Desktop\Учеба\14.03.2025\Способ пулучения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r="11851" b="7370"/>
          <a:stretch/>
        </p:blipFill>
        <p:spPr bwMode="auto">
          <a:xfrm>
            <a:off x="1835696" y="2070074"/>
            <a:ext cx="4536504" cy="27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6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34188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Admin\Desktop\Учеба\14.03.2025\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893"/>
            <a:ext cx="1713471" cy="38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7864" y="449497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https://gosins.75.ru/novosti/395118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Admin\Desktop\Учеба\14.03.2025\Сай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40819"/>
            <a:ext cx="5112568" cy="36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6560" y="4446339"/>
            <a:ext cx="217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https://vk.com/wall-161873551_2680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932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Учеба\14.03.2025\фот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r="7336" b="12554"/>
          <a:stretch/>
        </p:blipFill>
        <p:spPr bwMode="auto">
          <a:xfrm>
            <a:off x="280716" y="701923"/>
            <a:ext cx="2789603" cy="37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Учеба\14.03.2025\ответ на запро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08" y="701923"/>
            <a:ext cx="2592288" cy="3732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092079" y="4662363"/>
            <a:ext cx="532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листовок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 на бланках писем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6987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782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29915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телефон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dmin\Desktop\Учеба\14.03.2025\photo_2025-09-04_17-06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3971"/>
            <a:ext cx="2664296" cy="35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Учеба\14.03.2025\photo_2025-09-04_17-12-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9692" r="13176"/>
          <a:stretch/>
        </p:blipFill>
        <p:spPr bwMode="auto">
          <a:xfrm>
            <a:off x="4283968" y="1133969"/>
            <a:ext cx="2460941" cy="35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557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97867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устойчивости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636817"/>
              </p:ext>
            </p:extLst>
          </p:nvPr>
        </p:nvGraphicFramePr>
        <p:xfrm>
          <a:off x="467544" y="917947"/>
          <a:ext cx="2376264" cy="3671906"/>
        </p:xfrm>
        <a:graphic>
          <a:graphicData uri="http://schemas.openxmlformats.org/drawingml/2006/table">
            <a:tbl>
              <a:tblPr firstCol="1"/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Время, затраченное на подготовку ответа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Затраты бумаги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407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23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24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25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96534464"/>
              </p:ext>
            </p:extLst>
          </p:nvPr>
        </p:nvGraphicFramePr>
        <p:xfrm>
          <a:off x="3131840" y="1638027"/>
          <a:ext cx="50405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70932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987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ahnschrift SemiBold Condensed" pitchFamily="34" charset="0"/>
              </a:rPr>
              <a:t>Достижение показателей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4014291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Эффективность</a:t>
            </a:r>
            <a:r>
              <a:rPr lang="ru-RU" sz="1000" b="1" dirty="0">
                <a:latin typeface="Bahnschrift SemiBold Condensed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по проекту – </a:t>
            </a:r>
            <a:r>
              <a:rPr lang="ru-RU" sz="1000" b="1" dirty="0" smtClean="0">
                <a:solidFill>
                  <a:schemeClr val="tx1"/>
                </a:solidFill>
                <a:latin typeface="Bahnschrift SemiBold Condensed" pitchFamily="34" charset="0"/>
              </a:rPr>
              <a:t>100,62%</a:t>
            </a:r>
            <a:endParaRPr lang="ru-RU" sz="1000" b="1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63" y="4014291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Выполнение плана мероприятий </a:t>
            </a:r>
            <a:r>
              <a:rPr lang="ru-RU" sz="1000" b="1" dirty="0" smtClean="0">
                <a:solidFill>
                  <a:schemeClr val="tx1"/>
                </a:solidFill>
                <a:latin typeface="Bahnschrift SemiBold Condensed" pitchFamily="34" charset="0"/>
              </a:rPr>
              <a:t>составило 87,5 %</a:t>
            </a:r>
            <a:endParaRPr lang="ru-RU" sz="1000" b="1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graphicFrame>
        <p:nvGraphicFramePr>
          <p:cNvPr id="8" name="Таблица 15256470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745874"/>
              </p:ext>
            </p:extLst>
          </p:nvPr>
        </p:nvGraphicFramePr>
        <p:xfrm>
          <a:off x="323528" y="1061963"/>
          <a:ext cx="8423677" cy="2527829"/>
        </p:xfrm>
        <a:graphic>
          <a:graphicData uri="http://schemas.openxmlformats.org/drawingml/2006/table">
            <a:tbl>
              <a:tblPr firstRow="1" bandRow="1"/>
              <a:tblGrid>
                <a:gridCol w="2304256"/>
                <a:gridCol w="1065216"/>
                <a:gridCol w="1684735"/>
                <a:gridCol w="1684735"/>
                <a:gridCol w="1684735"/>
              </a:tblGrid>
              <a:tr h="6568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Текущий, </a:t>
                      </a:r>
                      <a:b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Целевой, </a:t>
                      </a: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Фактический, </a:t>
                      </a: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Эффективность,</a:t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%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54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срока предоставления информации,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141-13036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7-503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2-407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101,87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545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расходов бумаги, л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1-15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545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Почтовые расходы, р. 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2000-3000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0-500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0-120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1782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539748" y="2689111"/>
            <a:ext cx="4860925" cy="22792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Вершинин Артём Сергеевич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>
          <a:xfrm>
            <a:off x="539552" y="3074933"/>
            <a:ext cx="5400600" cy="24313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отдела государственного технического надзора</a:t>
            </a:r>
          </a:p>
        </p:txBody>
      </p:sp>
    </p:spTree>
    <p:extLst>
      <p:ext uri="{BB962C8B-B14F-4D97-AF65-F5344CB8AC3E}">
        <p14:creationId xmlns:p14="http://schemas.microsoft.com/office/powerpoint/2010/main" val="305419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899"/>
            <a:ext cx="3367859" cy="4590356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683568" y="166545"/>
            <a:ext cx="6561138" cy="319354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Организационно-распорядительные документы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59" y="692488"/>
            <a:ext cx="3202576" cy="40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827584" y="238985"/>
            <a:ext cx="6561138" cy="679394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Организационно-распорядительные документы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ownloads\92 од_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3931"/>
            <a:ext cx="2952328" cy="395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92 од_Pag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58"/>
          <a:stretch/>
        </p:blipFill>
        <p:spPr bwMode="auto">
          <a:xfrm>
            <a:off x="3779753" y="845939"/>
            <a:ext cx="2644383" cy="16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2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431799"/>
            <a:ext cx="7597752" cy="54838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процесса: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начальника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Инспекции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Ходаков Александр Николаевич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государственного технического надзора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Кулябин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организационного, документационного обеспечения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информатизации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Зеликова Людмила Олеговна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государственного технического надзора Вершинин Артём Сергеевич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1422003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070075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934171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11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11560" y="382569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Admin\Desktop\Учеба\14.03.2025\Паспорт Ходаков..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63"/>
          <a:stretch/>
        </p:blipFill>
        <p:spPr bwMode="auto">
          <a:xfrm rot="5400000">
            <a:off x="1783650" y="-743147"/>
            <a:ext cx="4216958" cy="712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1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23522" y="756450"/>
            <a:ext cx="687640" cy="784279"/>
            <a:chOff x="355968" y="815661"/>
            <a:chExt cx="687640" cy="7842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5968" y="1167492"/>
              <a:ext cx="687640" cy="4324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Подача заявления</a:t>
              </a:r>
            </a:p>
          </p:txBody>
        </p:sp>
        <p:sp>
          <p:nvSpPr>
            <p:cNvPr id="5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355968" y="815661"/>
              <a:ext cx="687640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lvl="0">
                <a:defRPr lang="ru-RU"/>
              </a:defPPr>
              <a:lvl1pPr marL="0" lvl="0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072625" y="630770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Эл. почта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2625" y="959328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ГИС ЖКХ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8417" y="1274602"/>
            <a:ext cx="518112" cy="30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 в ГТН</a:t>
            </a:r>
          </a:p>
        </p:txBody>
      </p:sp>
      <p:cxnSp>
        <p:nvCxnSpPr>
          <p:cNvPr id="11" name="Прямая со стрелкой 10"/>
          <p:cNvCxnSpPr>
            <a:endCxn id="7" idx="1"/>
          </p:cNvCxnSpPr>
          <p:nvPr/>
        </p:nvCxnSpPr>
        <p:spPr>
          <a:xfrm flipV="1">
            <a:off x="1712585" y="758421"/>
            <a:ext cx="360040" cy="448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663301" y="1003594"/>
            <a:ext cx="379971" cy="367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>
            <a:off x="1705808" y="1394043"/>
            <a:ext cx="382609" cy="31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642149" y="1101655"/>
            <a:ext cx="328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002212" y="918015"/>
            <a:ext cx="669726" cy="49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заявления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730600" y="1108281"/>
            <a:ext cx="218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999706" y="918014"/>
            <a:ext cx="1135534" cy="481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заявления</a:t>
            </a:r>
          </a:p>
          <a:p>
            <a:pPr algn="ctr"/>
            <a:r>
              <a: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Заместителем начальника Инспекции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203094" y="1113895"/>
            <a:ext cx="3664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591853" y="918015"/>
            <a:ext cx="1073449" cy="49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заявления исполнителю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6792877" y="1156275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98387" y="2390766"/>
            <a:ext cx="911996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заявления исполнителем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1286495" y="2215435"/>
            <a:ext cx="477193" cy="237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Группа 125"/>
          <p:cNvGrpSpPr/>
          <p:nvPr/>
        </p:nvGrpSpPr>
        <p:grpSpPr>
          <a:xfrm>
            <a:off x="8172400" y="1829150"/>
            <a:ext cx="748714" cy="718141"/>
            <a:chOff x="870959" y="4152621"/>
            <a:chExt cx="748714" cy="718141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</a:p>
          </p:txBody>
        </p:sp>
        <p:sp>
          <p:nvSpPr>
            <p:cNvPr id="128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1" name="Пятно 1 150"/>
          <p:cNvSpPr/>
          <p:nvPr/>
        </p:nvSpPr>
        <p:spPr>
          <a:xfrm>
            <a:off x="2820423" y="1365071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2015593" y="37569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 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2993643" y="660732"/>
            <a:ext cx="68686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 5 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1440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104344" y="-35615"/>
            <a:ext cx="270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4215354" y="660732"/>
            <a:ext cx="73909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мин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480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5749687" y="651014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480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398387" y="2168262"/>
            <a:ext cx="911995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5 мин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7200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833960" y="2005065"/>
            <a:ext cx="598516" cy="41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ответа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98"/>
          <p:cNvSpPr txBox="1"/>
          <p:nvPr/>
        </p:nvSpPr>
        <p:spPr>
          <a:xfrm>
            <a:off x="4210030" y="4446339"/>
            <a:ext cx="1271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marL="0" lv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141 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мин. 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" b="1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13036  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мин.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2442196" y="219884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2767355" y="2005065"/>
            <a:ext cx="861783" cy="420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проекта документа в СЭД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 flipV="1">
            <a:off x="6863102" y="2072430"/>
            <a:ext cx="288032" cy="9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3951488" y="2018456"/>
            <a:ext cx="679987" cy="41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Отправка на подпись 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872458" y="1779516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951487" y="1802163"/>
            <a:ext cx="679987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3629138" y="2195553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5044303" y="2017191"/>
            <a:ext cx="831744" cy="419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Подпись документа  Заместителем начальника Инспекции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140228" y="178217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240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5868497" y="223773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6168506" y="2031103"/>
            <a:ext cx="664407" cy="419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ответа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 flipV="1">
            <a:off x="4629563" y="2211503"/>
            <a:ext cx="351951" cy="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6168505" y="1802379"/>
            <a:ext cx="664407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240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236296" y="1836832"/>
            <a:ext cx="720080" cy="267265"/>
          </a:xfrm>
          <a:prstGeom prst="rect">
            <a:avLst/>
          </a:prstGeom>
          <a:solidFill>
            <a:schemeClr val="accent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Забирает лично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240699" y="2319528"/>
            <a:ext cx="720080" cy="340026"/>
          </a:xfrm>
          <a:prstGeom prst="rect">
            <a:avLst/>
          </a:prstGeom>
          <a:solidFill>
            <a:schemeClr val="accent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Отправка на электронную почту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7240699" y="2837567"/>
            <a:ext cx="720080" cy="244616"/>
          </a:xfrm>
          <a:prstGeom prst="rect">
            <a:avLst/>
          </a:prstGeom>
          <a:solidFill>
            <a:schemeClr val="accent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Отправка по почте России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3" name="Прямая со стрелкой 112"/>
          <p:cNvCxnSpPr/>
          <p:nvPr/>
        </p:nvCxnSpPr>
        <p:spPr>
          <a:xfrm>
            <a:off x="1030710" y="2730161"/>
            <a:ext cx="732978" cy="89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1833960" y="1762429"/>
            <a:ext cx="577799" cy="24263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" dirty="0" smtClean="0">
                <a:latin typeface="Times New Roman" pitchFamily="18" charset="0"/>
                <a:cs typeface="Times New Roman" pitchFamily="18" charset="0"/>
              </a:rPr>
              <a:t> 480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ятно 1 115"/>
          <p:cNvSpPr/>
          <p:nvPr/>
        </p:nvSpPr>
        <p:spPr>
          <a:xfrm>
            <a:off x="274701" y="2849378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ятно 1 116"/>
          <p:cNvSpPr/>
          <p:nvPr/>
        </p:nvSpPr>
        <p:spPr>
          <a:xfrm>
            <a:off x="1187450" y="2849377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8" name="Пятно 1 117"/>
          <p:cNvSpPr/>
          <p:nvPr/>
        </p:nvSpPr>
        <p:spPr>
          <a:xfrm>
            <a:off x="7836413" y="2452536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ятно 1 119"/>
          <p:cNvSpPr/>
          <p:nvPr/>
        </p:nvSpPr>
        <p:spPr>
          <a:xfrm>
            <a:off x="5700454" y="2312652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1" name="Пятно 1 120"/>
          <p:cNvSpPr/>
          <p:nvPr/>
        </p:nvSpPr>
        <p:spPr>
          <a:xfrm>
            <a:off x="725007" y="2845941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2" name="Пятно 1 121"/>
          <p:cNvSpPr/>
          <p:nvPr/>
        </p:nvSpPr>
        <p:spPr>
          <a:xfrm>
            <a:off x="4413539" y="2299445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Пятно 1 78"/>
          <p:cNvSpPr/>
          <p:nvPr/>
        </p:nvSpPr>
        <p:spPr>
          <a:xfrm>
            <a:off x="5853610" y="1365694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1" name="Пятно 1 80"/>
          <p:cNvSpPr/>
          <p:nvPr/>
        </p:nvSpPr>
        <p:spPr>
          <a:xfrm>
            <a:off x="4305489" y="1324505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2" name="Пятно 1 151"/>
          <p:cNvSpPr/>
          <p:nvPr/>
        </p:nvSpPr>
        <p:spPr>
          <a:xfrm>
            <a:off x="1701170" y="2347346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2" name="Пятно 1 81"/>
          <p:cNvSpPr/>
          <p:nvPr/>
        </p:nvSpPr>
        <p:spPr>
          <a:xfrm>
            <a:off x="2211335" y="2338592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5" name="Пятно 1 154"/>
          <p:cNvSpPr/>
          <p:nvPr/>
        </p:nvSpPr>
        <p:spPr>
          <a:xfrm>
            <a:off x="6468784" y="2370540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7236295" y="1600802"/>
            <a:ext cx="713440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1920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236295" y="2104097"/>
            <a:ext cx="72448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242936" y="2622755"/>
            <a:ext cx="713440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480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6840366" y="2275668"/>
            <a:ext cx="395929" cy="17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6863102" y="2321228"/>
            <a:ext cx="296416" cy="532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Группа 110"/>
          <p:cNvGrpSpPr/>
          <p:nvPr/>
        </p:nvGrpSpPr>
        <p:grpSpPr>
          <a:xfrm>
            <a:off x="8268461" y="3488237"/>
            <a:ext cx="748714" cy="718141"/>
            <a:chOff x="870959" y="4152621"/>
            <a:chExt cx="748714" cy="718141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Отказ</a:t>
              </a:r>
              <a:endParaRPr lang="ru-RU" sz="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" name="Прямоугольник 157"/>
          <p:cNvSpPr/>
          <p:nvPr/>
        </p:nvSpPr>
        <p:spPr>
          <a:xfrm>
            <a:off x="673926" y="3323751"/>
            <a:ext cx="747612" cy="28580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Неполный комплект документов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836640" y="3609555"/>
            <a:ext cx="598516" cy="41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ответа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2444876" y="380333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2770035" y="3609555"/>
            <a:ext cx="861783" cy="420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проекта документа в СЭД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9" name="Прямая со стрелкой 118"/>
          <p:cNvCxnSpPr/>
          <p:nvPr/>
        </p:nvCxnSpPr>
        <p:spPr>
          <a:xfrm flipV="1">
            <a:off x="6865782" y="3676920"/>
            <a:ext cx="288032" cy="9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3954168" y="3622946"/>
            <a:ext cx="679987" cy="41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Отправка на подпись 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875138" y="3384006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954167" y="3406653"/>
            <a:ext cx="679987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1" name="Прямая со стрелкой 160"/>
          <p:cNvCxnSpPr/>
          <p:nvPr/>
        </p:nvCxnSpPr>
        <p:spPr>
          <a:xfrm>
            <a:off x="3631818" y="3800043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Прямоугольник 161"/>
          <p:cNvSpPr/>
          <p:nvPr/>
        </p:nvSpPr>
        <p:spPr>
          <a:xfrm>
            <a:off x="5046983" y="3621681"/>
            <a:ext cx="831744" cy="419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Подпись документа  Заместителем начальника Инспекции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5142908" y="338666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240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5" name="Прямая со стрелкой 164"/>
          <p:cNvCxnSpPr/>
          <p:nvPr/>
        </p:nvCxnSpPr>
        <p:spPr>
          <a:xfrm>
            <a:off x="5871177" y="384222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6171186" y="3635593"/>
            <a:ext cx="664407" cy="419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ответа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9" name="Прямая со стрелкой 168"/>
          <p:cNvCxnSpPr/>
          <p:nvPr/>
        </p:nvCxnSpPr>
        <p:spPr>
          <a:xfrm flipV="1">
            <a:off x="4632243" y="3815993"/>
            <a:ext cx="351951" cy="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6171185" y="3406869"/>
            <a:ext cx="664407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240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7238976" y="3441322"/>
            <a:ext cx="720080" cy="267265"/>
          </a:xfrm>
          <a:prstGeom prst="rect">
            <a:avLst/>
          </a:prstGeom>
          <a:solidFill>
            <a:schemeClr val="accent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Забирает лично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243379" y="3924018"/>
            <a:ext cx="720080" cy="340026"/>
          </a:xfrm>
          <a:prstGeom prst="rect">
            <a:avLst/>
          </a:prstGeom>
          <a:solidFill>
            <a:schemeClr val="accent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Отправка на электронную почту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1836640" y="3366919"/>
            <a:ext cx="577799" cy="24263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" dirty="0" smtClean="0">
                <a:latin typeface="Times New Roman" pitchFamily="18" charset="0"/>
                <a:cs typeface="Times New Roman" pitchFamily="18" charset="0"/>
              </a:rPr>
              <a:t> 480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Пятно 1 178"/>
          <p:cNvSpPr/>
          <p:nvPr/>
        </p:nvSpPr>
        <p:spPr>
          <a:xfrm>
            <a:off x="5703134" y="3917142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0" name="Пятно 1 179"/>
          <p:cNvSpPr/>
          <p:nvPr/>
        </p:nvSpPr>
        <p:spPr>
          <a:xfrm>
            <a:off x="4416219" y="3903935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1" name="Пятно 1 180"/>
          <p:cNvSpPr/>
          <p:nvPr/>
        </p:nvSpPr>
        <p:spPr>
          <a:xfrm>
            <a:off x="1703850" y="3951836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2" name="Пятно 1 181"/>
          <p:cNvSpPr/>
          <p:nvPr/>
        </p:nvSpPr>
        <p:spPr>
          <a:xfrm>
            <a:off x="2214015" y="3943082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3" name="Пятно 1 182"/>
          <p:cNvSpPr/>
          <p:nvPr/>
        </p:nvSpPr>
        <p:spPr>
          <a:xfrm>
            <a:off x="6471464" y="3975030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7238975" y="3205292"/>
            <a:ext cx="713440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1920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7238975" y="3708587"/>
            <a:ext cx="72448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6" name="Прямая со стрелкой 185"/>
          <p:cNvCxnSpPr/>
          <p:nvPr/>
        </p:nvCxnSpPr>
        <p:spPr>
          <a:xfrm>
            <a:off x="6843046" y="3880158"/>
            <a:ext cx="395929" cy="17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Прямоугольник 187"/>
          <p:cNvSpPr/>
          <p:nvPr/>
        </p:nvSpPr>
        <p:spPr>
          <a:xfrm>
            <a:off x="7244300" y="4481737"/>
            <a:ext cx="720080" cy="244616"/>
          </a:xfrm>
          <a:prstGeom prst="rect">
            <a:avLst/>
          </a:prstGeom>
          <a:solidFill>
            <a:schemeClr val="accent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Отправка по почте России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7246537" y="4266925"/>
            <a:ext cx="713440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480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Пятно 1 189"/>
          <p:cNvSpPr/>
          <p:nvPr/>
        </p:nvSpPr>
        <p:spPr>
          <a:xfrm>
            <a:off x="7748356" y="4098341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1" name="Прямая со стрелкой 190"/>
          <p:cNvCxnSpPr/>
          <p:nvPr/>
        </p:nvCxnSpPr>
        <p:spPr>
          <a:xfrm>
            <a:off x="107504" y="2599561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>
            <a:off x="6820852" y="3929837"/>
            <a:ext cx="366641" cy="55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flipV="1">
            <a:off x="7859310" y="2309479"/>
            <a:ext cx="327704" cy="1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7946943" y="3963681"/>
            <a:ext cx="327704" cy="1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40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341883"/>
            <a:ext cx="6561138" cy="420116"/>
          </a:xfrm>
        </p:spPr>
        <p:txBody>
          <a:bodyPr/>
          <a:lstStyle/>
          <a:p>
            <a:pPr>
              <a:defRPr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проблемы: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02605" y="701923"/>
            <a:ext cx="8341575" cy="151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Bahnschrift SemiBold Condensed" pitchFamily="34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Перечень проблем, выявленных в ходе составления карты текущего состояния процесса по получению справки о совершенных регистрационных действиях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17793" indent="-217793">
              <a:lnSpc>
                <a:spcPct val="107000"/>
              </a:lnSpc>
              <a:buFont typeface="Arial"/>
              <a:buAutoNum type="arabicPeriod"/>
              <a:defRPr/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3555" y="1998067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обращений.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Неполнота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предоставления сведений  запрашиваемых данных о лице, подающем заявление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ольшое количество времени на поиск необходимой информации.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атраты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отправку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ответов на бумажном носителе.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Загруженность специалиста</a:t>
            </a:r>
          </a:p>
          <a:p>
            <a:endParaRPr lang="ru-RU" sz="16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08774" y="1854051"/>
            <a:ext cx="687640" cy="784279"/>
            <a:chOff x="355968" y="815661"/>
            <a:chExt cx="687640" cy="7842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5968" y="1167492"/>
              <a:ext cx="687640" cy="4324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Подача заявления</a:t>
              </a:r>
            </a:p>
          </p:txBody>
        </p:sp>
        <p:sp>
          <p:nvSpPr>
            <p:cNvPr id="5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355968" y="815661"/>
              <a:ext cx="687640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lvl="0">
                <a:defRPr lang="ru-RU"/>
              </a:defPPr>
              <a:lvl1pPr marL="0" lvl="0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300400" y="2294455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ЕГПУ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22196" y="2184540"/>
            <a:ext cx="841527" cy="53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Автоматизированная проверка комплектности заявления и документов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912842" y="2422104"/>
            <a:ext cx="4217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566446" y="2206506"/>
            <a:ext cx="861538" cy="49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формирование ответа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265107" y="2424355"/>
            <a:ext cx="218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885312" y="2185164"/>
            <a:ext cx="800477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Автоматизированная отправка ответа заявителю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4427984" y="245179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783829" y="2206506"/>
            <a:ext cx="695868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подписание ответа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613592" y="2453325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Прямоугольник 163"/>
          <p:cNvSpPr/>
          <p:nvPr/>
        </p:nvSpPr>
        <p:spPr>
          <a:xfrm>
            <a:off x="1239509" y="1926059"/>
            <a:ext cx="668195" cy="27982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 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523013" y="1926059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652871" y="1926059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1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601603" y="177162"/>
            <a:ext cx="309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Идеальная карта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4788024" y="1926059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1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885312" y="1922560"/>
            <a:ext cx="73909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98"/>
          <p:cNvSpPr txBox="1"/>
          <p:nvPr/>
        </p:nvSpPr>
        <p:spPr>
          <a:xfrm>
            <a:off x="7416880" y="4042786"/>
            <a:ext cx="127111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marL="0" lv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5 мин.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14 мин.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7164288" y="1960662"/>
            <a:ext cx="748714" cy="718141"/>
            <a:chOff x="870959" y="4152621"/>
            <a:chExt cx="748714" cy="718141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</a:p>
          </p:txBody>
        </p:sp>
        <p:sp>
          <p:nvSpPr>
            <p:cNvPr id="66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4" name="Прямая со стрелкой 23"/>
          <p:cNvCxnSpPr/>
          <p:nvPr/>
        </p:nvCxnSpPr>
        <p:spPr>
          <a:xfrm>
            <a:off x="6726139" y="2464898"/>
            <a:ext cx="4217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067146" y="2429829"/>
            <a:ext cx="233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3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18274</TotalTime>
  <Words>1683</Words>
  <Application>Microsoft Office PowerPoint</Application>
  <DocSecurity>0</DocSecurity>
  <PresentationFormat>Произвольный</PresentationFormat>
  <Paragraphs>541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Bahnschrift SemiBold Condensed</vt:lpstr>
      <vt:lpstr>Bahnschrift SemiBold SemiConden</vt:lpstr>
      <vt:lpstr>Calibri</vt:lpstr>
      <vt:lpstr>Rosatom Light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Оптимизация услуги по получению справки о совершенных регистрационных действиях </vt:lpstr>
      <vt:lpstr>Презентация PowerPoint</vt:lpstr>
      <vt:lpstr>Организационно-распорядительные документы</vt:lpstr>
      <vt:lpstr>Команда проекта:   Владелец процесса:   И.о. начальника Инспекции – Ходаков Александр Николаевич  Руководитель проекта:  Заместитель начальника отдела государственного технического надзора Кулябин Анатолий Николаевич  Команда проекта:  Начальник отдела организационного, документационного обеспечения и информатизации Зеликова Людмила Олеговна Консультант отдела государственного технического надзора Вершинин Артём Сергеевич </vt:lpstr>
      <vt:lpstr>Паспорт проекта</vt:lpstr>
      <vt:lpstr>Презентация PowerPoint</vt:lpstr>
      <vt:lpstr>Текущие проблемы: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Просникова Александра Владиславовна</dc:creator>
  <cp:lastModifiedBy>Людмила Олеговна Зеликова</cp:lastModifiedBy>
  <cp:revision>402</cp:revision>
  <cp:lastPrinted>2025-08-26T03:37:30Z</cp:lastPrinted>
  <dcterms:modified xsi:type="dcterms:W3CDTF">2025-09-10T00:11:25Z</dcterms:modified>
  <dc:identifier/>
  <dc:language/>
  <cp:version/>
</cp:coreProperties>
</file>