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0" r:id="rId2"/>
    <p:sldMasterId id="2147483652" r:id="rId3"/>
    <p:sldMasterId id="2147483656" r:id="rId4"/>
    <p:sldMasterId id="2147483657" r:id="rId5"/>
  </p:sldMasterIdLst>
  <p:notesMasterIdLst>
    <p:notesMasterId r:id="rId33"/>
  </p:notesMasterIdLst>
  <p:sldIdLst>
    <p:sldId id="256" r:id="rId6"/>
    <p:sldId id="297" r:id="rId7"/>
    <p:sldId id="274" r:id="rId8"/>
    <p:sldId id="307" r:id="rId9"/>
    <p:sldId id="302" r:id="rId10"/>
    <p:sldId id="261" r:id="rId11"/>
    <p:sldId id="276" r:id="rId12"/>
    <p:sldId id="301" r:id="rId13"/>
    <p:sldId id="300" r:id="rId14"/>
    <p:sldId id="310" r:id="rId15"/>
    <p:sldId id="308" r:id="rId16"/>
    <p:sldId id="303" r:id="rId17"/>
    <p:sldId id="312" r:id="rId18"/>
    <p:sldId id="305" r:id="rId19"/>
    <p:sldId id="320" r:id="rId20"/>
    <p:sldId id="284" r:id="rId21"/>
    <p:sldId id="311" r:id="rId22"/>
    <p:sldId id="314" r:id="rId23"/>
    <p:sldId id="317" r:id="rId24"/>
    <p:sldId id="315" r:id="rId25"/>
    <p:sldId id="316" r:id="rId26"/>
    <p:sldId id="318" r:id="rId27"/>
    <p:sldId id="322" r:id="rId28"/>
    <p:sldId id="321" r:id="rId29"/>
    <p:sldId id="323" r:id="rId30"/>
    <p:sldId id="319" r:id="rId31"/>
    <p:sldId id="313" r:id="rId32"/>
  </p:sldIdLst>
  <p:sldSz cx="9144000" cy="5148263"/>
  <p:notesSz cx="9947275" cy="6858000"/>
  <p:defaultTextStyle>
    <a:defPPr lvl="0">
      <a:defRPr lang="ru-RU"/>
    </a:defPPr>
    <a:lvl1pPr marL="0" lv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51654A-1C11-FF17-E579-7B5ADC0B8175}">
  <a:tblStyle styleId="{D351654A-1C11-FF17-E579-7B5ADC0B8175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1254" autoAdjust="0"/>
  </p:normalViewPr>
  <p:slideViewPr>
    <p:cSldViewPr>
      <p:cViewPr varScale="1">
        <p:scale>
          <a:sx n="153" d="100"/>
          <a:sy n="153" d="100"/>
        </p:scale>
        <p:origin x="22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0063" cy="344488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4038" y="0"/>
            <a:ext cx="4311650" cy="344488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2943A376-7E25-4693-ACD8-D65AFDC25654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857250"/>
            <a:ext cx="410845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5364" y="3300413"/>
            <a:ext cx="7956550" cy="2700337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513514"/>
            <a:ext cx="4310063" cy="344487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4038" y="6513514"/>
            <a:ext cx="4311650" cy="344487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A4F90D32-0095-49C1-8366-262C767CE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94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0D32-0095-49C1-8366-262C767CE47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695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0D32-0095-49C1-8366-262C767CE477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90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0D32-0095-49C1-8366-262C767CE477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91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0D32-0095-49C1-8366-262C767CE47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173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0D32-0095-49C1-8366-262C767CE477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673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0D32-0095-49C1-8366-262C767CE477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392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0D32-0095-49C1-8366-262C767CE477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59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0D32-0095-49C1-8366-262C767CE47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318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FF6B9-DC53-45D9-B90A-1A6DE1430D0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711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700" b="1" i="0" u="none" strike="noStrike" cap="none" spc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/>
              </a:rPr>
              <a:t>Тема презентации</a:t>
            </a:r>
            <a:endParaRPr lang="en-US" sz="2700" b="1" i="0" u="none" strike="noStrike" cap="none" spc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>
                <a:latin typeface="Arial"/>
                <a:cs typeface="Arial"/>
              </a:rPr>
              <a:t>Наименование мероприятия </a:t>
            </a:r>
            <a:r>
              <a:rPr lang="en-US">
                <a:latin typeface="Arial"/>
                <a:cs typeface="Arial"/>
              </a:rPr>
              <a:t>/</a:t>
            </a:r>
            <a:r>
              <a:rPr lang="ru-RU">
                <a:latin typeface="Arial"/>
                <a:cs typeface="Arial"/>
              </a:rPr>
              <a:t> название площадки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>
                <a:solidFill>
                  <a:srgbClr val="333333"/>
                </a:solidFill>
                <a:latin typeface="Arial"/>
                <a:ea typeface="Rosatom Light"/>
                <a:cs typeface="Arial"/>
              </a:rPr>
              <a:t>ФИО</a:t>
            </a:r>
            <a:endParaRPr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rgbClr val="333333"/>
                </a:solidFill>
                <a:latin typeface="Arial"/>
                <a:ea typeface="Rosatom Light"/>
                <a:cs typeface="Arial"/>
              </a:rPr>
              <a:t>Должность</a:t>
            </a:r>
            <a:endParaRPr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кст картин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Место для указания источников и сносок</a:t>
            </a:r>
            <a:endParaRPr lang="en-US"/>
          </a:p>
        </p:txBody>
      </p:sp>
      <p:sp>
        <p:nvSpPr>
          <p:cNvPr id="13" name="Slide Number Placeholder 5"/>
          <p:cNvSpPr txBox="1"/>
          <p:nvPr userDrawn="1"/>
        </p:nvSpPr>
        <p:spPr bwMode="auto"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DF24603-9A1B-F342-92E0-89DE32840F75}" type="slidenum">
              <a:rPr lang="en-US" sz="700">
                <a:latin typeface="Arial"/>
                <a:ea typeface="Arial"/>
                <a:cs typeface="Arial"/>
              </a:rPr>
              <a:t>‹#›</a:t>
            </a:fld>
            <a:endParaRPr lang="en-US" sz="700">
              <a:latin typeface="Arial"/>
              <a:ea typeface="Arial"/>
              <a:cs typeface="Arial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431799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/>
              <a:buNone/>
              <a:defRPr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ru-RU" sz="1200">
                <a:solidFill>
                  <a:srgbClr val="333333"/>
                </a:solidFill>
                <a:latin typeface="Arial"/>
                <a:ea typeface="Arial"/>
                <a:cs typeface="Arial"/>
              </a:rPr>
              <a:t>Текст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 bwMode="auto"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/>
                <a:cs typeface="Arial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Заключите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39749" y="1476375"/>
            <a:ext cx="4860925" cy="12740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Дата</a:t>
            </a:r>
            <a:endParaRPr/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Основная информация</a:t>
            </a:r>
            <a:endParaRPr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ФИО</a:t>
            </a:r>
            <a:endParaRPr/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39750" y="3311524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423027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pPr>
              <a:defRPr/>
            </a:pPr>
            <a:fld id="{2DB00539-76DD-4291-9C68-45997AB8432E}" type="datetimeFigureOut">
              <a:rPr lang="ru-RU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pPr>
              <a:defRPr/>
            </a:pPr>
            <a:fld id="{1DB53087-2C50-47AC-ACD0-434C56EF5E4C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858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кст картин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Место для указания источников и сносок</a:t>
            </a:r>
            <a:endParaRPr lang="en-US"/>
          </a:p>
        </p:txBody>
      </p:sp>
      <p:sp>
        <p:nvSpPr>
          <p:cNvPr id="13" name="Slide Number Placeholder 5"/>
          <p:cNvSpPr txBox="1"/>
          <p:nvPr userDrawn="1"/>
        </p:nvSpPr>
        <p:spPr bwMode="auto"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DF24603-9A1B-F342-92E0-89DE32840F75}" type="slidenum">
              <a:rPr lang="en-US" sz="700">
                <a:solidFill>
                  <a:prstClr val="black"/>
                </a:solidFill>
              </a:rPr>
              <a:pPr algn="r">
                <a:defRPr/>
              </a:pPr>
              <a:t>‹#›</a:t>
            </a:fld>
            <a:endParaRPr lang="en-US" sz="700">
              <a:solidFill>
                <a:prstClr val="black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431799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/>
              <a:buNone/>
              <a:defRPr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ru-RU" sz="1200">
                <a:solidFill>
                  <a:srgbClr val="333333"/>
                </a:solidFill>
                <a:latin typeface="Arial"/>
                <a:ea typeface="Arial"/>
                <a:cs typeface="Arial"/>
              </a:rPr>
              <a:t>Текст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 bwMode="auto"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/>
                <a:cs typeface="Arial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236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/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</p:spPr>
      </p:pic>
      <p:pic>
        <p:nvPicPr>
          <p:cNvPr id="8" name="Рисунок 9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537352" y="425269"/>
            <a:ext cx="2344312" cy="8251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980" y="0"/>
            <a:ext cx="9138037" cy="51528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5"/>
          <a:stretch/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7073244" y="359203"/>
            <a:ext cx="926594" cy="3261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9" r:id="rId2"/>
    <p:sldLayoutId id="2147483660" r:id="rId3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" y="0"/>
            <a:ext cx="9138037" cy="51528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3"/>
          <a:stretch/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5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0.emf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>
                <a:solidFill>
                  <a:srgbClr val="FF0000"/>
                </a:solidFill>
                <a:latin typeface="Arial"/>
                <a:cs typeface="Arial"/>
              </a:rPr>
              <a:t>Государственная инспекция Забайкальского края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 bwMode="auto">
          <a:xfrm>
            <a:off x="539749" y="3654251"/>
            <a:ext cx="5711825" cy="428699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Итоговое совещание</a:t>
            </a:r>
            <a:endParaRPr lang="ru-RU" dirty="0">
              <a:latin typeface="Arial"/>
              <a:cs typeface="Arial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FF0000"/>
                </a:solidFill>
                <a:latin typeface="Arial"/>
                <a:cs typeface="Arial"/>
              </a:rPr>
              <a:t>Ходаков Александр Николаевич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0000"/>
                </a:solidFill>
                <a:latin typeface="Arial"/>
                <a:cs typeface="Arial"/>
              </a:rPr>
              <a:t>И.о.начальника</a:t>
            </a:r>
            <a:r>
              <a:rPr lang="ru-RU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dirty="0">
                <a:solidFill>
                  <a:srgbClr val="FF0000"/>
                </a:solidFill>
                <a:latin typeface="Arial"/>
                <a:cs typeface="Arial"/>
              </a:rPr>
              <a:t>Инспекции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1582544431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447019" y="429031"/>
            <a:ext cx="941375" cy="111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 вниз 8"/>
          <p:cNvSpPr/>
          <p:nvPr/>
        </p:nvSpPr>
        <p:spPr>
          <a:xfrm>
            <a:off x="7025953" y="3943790"/>
            <a:ext cx="676334" cy="237633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3419872" y="4062607"/>
            <a:ext cx="18341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ln w="0"/>
                <a:solidFill>
                  <a:srgbClr val="FF0000"/>
                </a:solidFill>
                <a:cs typeface="Times New Roman"/>
              </a:rPr>
              <a:t>Коренная причина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464479" y="3149821"/>
            <a:ext cx="1355993" cy="5539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Забрали на ремонт без</a:t>
            </a:r>
          </a:p>
          <a:p>
            <a:pPr algn="ctr"/>
            <a:r>
              <a:rPr lang="ru-RU" sz="1000" dirty="0">
                <a:solidFill>
                  <a:schemeClr val="tx1"/>
                </a:solidFill>
              </a:rPr>
              <a:t>ведома МОЛ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5691659" y="3149821"/>
            <a:ext cx="1672461" cy="5539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Переместили в другое</a:t>
            </a:r>
          </a:p>
          <a:p>
            <a:pPr algn="ctr"/>
            <a:r>
              <a:rPr lang="ru-RU" sz="1000" dirty="0">
                <a:solidFill>
                  <a:schemeClr val="tx1"/>
                </a:solidFill>
              </a:rPr>
              <a:t>помещение без ведома</a:t>
            </a:r>
          </a:p>
          <a:p>
            <a:pPr algn="ctr"/>
            <a:r>
              <a:rPr lang="ru-RU" sz="1000" dirty="0">
                <a:solidFill>
                  <a:schemeClr val="tx1"/>
                </a:solidFill>
              </a:rPr>
              <a:t>МОЛ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166963" y="2247046"/>
            <a:ext cx="2217108" cy="2462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Имущества нет в помещении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119311" y="3231676"/>
            <a:ext cx="1608557" cy="7078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22874" y="3236733"/>
            <a:ext cx="1608557" cy="7078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50" y="431799"/>
            <a:ext cx="5688434" cy="3302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Выявление коренных причин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методом «5 Почему?»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19089" y="365887"/>
            <a:ext cx="319072" cy="379431"/>
          </a:xfrm>
          <a:prstGeom prst="rect">
            <a:avLst/>
          </a:prstGeom>
        </p:spPr>
      </p:pic>
      <p:sp>
        <p:nvSpPr>
          <p:cNvPr id="29" name="Скругленный прямоугольник 28"/>
          <p:cNvSpPr/>
          <p:nvPr/>
        </p:nvSpPr>
        <p:spPr>
          <a:xfrm>
            <a:off x="834676" y="2148043"/>
            <a:ext cx="2424093" cy="6904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91019" y="2208783"/>
            <a:ext cx="1834916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Инвентаризационный номер (далее – ИН) недоступен </a:t>
            </a:r>
            <a:r>
              <a:rPr lang="ru-RU" sz="1000" dirty="0"/>
              <a:t>для прочтения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7165" y="3223632"/>
            <a:ext cx="1608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ИН </a:t>
            </a:r>
            <a:r>
              <a:rPr lang="ru-RU" sz="1000" dirty="0"/>
              <a:t>физически не доступен (находится высоко, на задней стенке оборудования)</a:t>
            </a:r>
          </a:p>
        </p:txBody>
      </p:sp>
      <p:sp>
        <p:nvSpPr>
          <p:cNvPr id="21" name="Стрелка вниз 20"/>
          <p:cNvSpPr/>
          <p:nvPr/>
        </p:nvSpPr>
        <p:spPr>
          <a:xfrm>
            <a:off x="1139306" y="2879067"/>
            <a:ext cx="249395" cy="305266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183373" y="3226765"/>
            <a:ext cx="1420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ИН не читается (стёрся, отклеился)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319693" y="4408267"/>
            <a:ext cx="8284755" cy="472212"/>
            <a:chOff x="5310991" y="4285950"/>
            <a:chExt cx="3365465" cy="34090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5310991" y="4285950"/>
              <a:ext cx="3365465" cy="34090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598378" y="4333293"/>
              <a:ext cx="2789401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smtClean="0"/>
                <a:t>Несовершенная система учета имущества</a:t>
              </a:r>
              <a:endParaRPr lang="ru-RU" sz="1200" b="1" dirty="0"/>
            </a:p>
          </p:txBody>
        </p:sp>
      </p:grpSp>
      <p:sp>
        <p:nvSpPr>
          <p:cNvPr id="24" name="Стрелка вниз 23"/>
          <p:cNvSpPr/>
          <p:nvPr/>
        </p:nvSpPr>
        <p:spPr>
          <a:xfrm>
            <a:off x="2608710" y="2879067"/>
            <a:ext cx="249395" cy="305266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6372200" y="2745909"/>
            <a:ext cx="249395" cy="305266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7998634" y="2739690"/>
            <a:ext cx="249395" cy="305266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39750" y="1133971"/>
            <a:ext cx="7920682" cy="360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722610" y="1137730"/>
            <a:ext cx="77034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/>
              <a:t>Трудоемкость и длительность процесса ручного поиска материальной </a:t>
            </a:r>
            <a:r>
              <a:rPr lang="ru-RU" sz="1300" dirty="0" smtClean="0"/>
              <a:t>ценности</a:t>
            </a:r>
            <a:endParaRPr lang="ru-RU" sz="1300" dirty="0"/>
          </a:p>
        </p:txBody>
      </p:sp>
      <p:sp>
        <p:nvSpPr>
          <p:cNvPr id="44" name="Стрелка вниз 43"/>
          <p:cNvSpPr/>
          <p:nvPr/>
        </p:nvSpPr>
        <p:spPr>
          <a:xfrm>
            <a:off x="1542117" y="1594132"/>
            <a:ext cx="1054373" cy="504056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низ 44"/>
          <p:cNvSpPr/>
          <p:nvPr/>
        </p:nvSpPr>
        <p:spPr>
          <a:xfrm>
            <a:off x="6716725" y="1600032"/>
            <a:ext cx="1054373" cy="504056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722848" y="1696621"/>
            <a:ext cx="7088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/>
              <a:t>Почему?</a:t>
            </a:r>
            <a:endParaRPr lang="ru-RU" sz="1000" dirty="0"/>
          </a:p>
        </p:txBody>
      </p:sp>
      <p:sp>
        <p:nvSpPr>
          <p:cNvPr id="48" name="TextBox 47"/>
          <p:cNvSpPr txBox="1"/>
          <p:nvPr/>
        </p:nvSpPr>
        <p:spPr>
          <a:xfrm>
            <a:off x="6911131" y="1649486"/>
            <a:ext cx="728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Почему?</a:t>
            </a:r>
          </a:p>
          <a:p>
            <a:endParaRPr lang="ru-RU" dirty="0"/>
          </a:p>
        </p:txBody>
      </p:sp>
      <p:sp>
        <p:nvSpPr>
          <p:cNvPr id="52" name="Стрелка вниз 51"/>
          <p:cNvSpPr/>
          <p:nvPr/>
        </p:nvSpPr>
        <p:spPr>
          <a:xfrm>
            <a:off x="1581684" y="4015150"/>
            <a:ext cx="676334" cy="237633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585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50" y="431799"/>
            <a:ext cx="5688434" cy="3302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Выявление коренных причин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методом «5 Почему?»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19089" y="365887"/>
            <a:ext cx="319072" cy="37943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87158" y="2809935"/>
            <a:ext cx="2070964" cy="585498"/>
            <a:chOff x="467544" y="2155096"/>
            <a:chExt cx="2016224" cy="55399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467544" y="2155096"/>
              <a:ext cx="2016224" cy="55399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1854" y="2161798"/>
              <a:ext cx="1767604" cy="49364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 smtClean="0"/>
                <a:t>Инвентаризационная опись формируется на бумажном носителе</a:t>
              </a:r>
              <a:endParaRPr lang="ru-RU" sz="1000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11560" y="1350757"/>
            <a:ext cx="4176464" cy="641256"/>
            <a:chOff x="755577" y="1133971"/>
            <a:chExt cx="4176464" cy="64125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755577" y="1133971"/>
              <a:ext cx="4176464" cy="64125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92267" y="1194774"/>
              <a:ext cx="283804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Ошибки при подсчете и сверке материальных </a:t>
              </a:r>
              <a:r>
                <a:rPr lang="ru-RU" sz="1400" dirty="0" smtClean="0"/>
                <a:t>активов</a:t>
              </a:r>
              <a:endParaRPr lang="ru-RU" sz="1300" dirty="0"/>
            </a:p>
          </p:txBody>
        </p:sp>
      </p:grpSp>
      <p:sp>
        <p:nvSpPr>
          <p:cNvPr id="35" name="Стрелка вниз 34"/>
          <p:cNvSpPr/>
          <p:nvPr/>
        </p:nvSpPr>
        <p:spPr>
          <a:xfrm>
            <a:off x="3294897" y="2141546"/>
            <a:ext cx="1054373" cy="504056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3463978" y="2246946"/>
            <a:ext cx="7204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Почему?</a:t>
            </a:r>
            <a:endParaRPr lang="ru-RU" sz="1000" dirty="0"/>
          </a:p>
        </p:txBody>
      </p:sp>
      <p:sp>
        <p:nvSpPr>
          <p:cNvPr id="39" name="TextBox 38"/>
          <p:cNvSpPr txBox="1"/>
          <p:nvPr/>
        </p:nvSpPr>
        <p:spPr>
          <a:xfrm>
            <a:off x="1115616" y="3953316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Коренная причина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884624" y="2809935"/>
            <a:ext cx="2016224" cy="5839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3136652" y="2995335"/>
            <a:ext cx="15121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Человеческий фактор</a:t>
            </a:r>
            <a:endParaRPr lang="ru-RU" sz="1000" dirty="0"/>
          </a:p>
        </p:txBody>
      </p:sp>
      <p:grpSp>
        <p:nvGrpSpPr>
          <p:cNvPr id="27" name="Группа 26"/>
          <p:cNvGrpSpPr/>
          <p:nvPr/>
        </p:nvGrpSpPr>
        <p:grpSpPr>
          <a:xfrm>
            <a:off x="611561" y="4294439"/>
            <a:ext cx="4176464" cy="399099"/>
            <a:chOff x="3248506" y="4233273"/>
            <a:chExt cx="2016224" cy="58394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3248506" y="4233273"/>
              <a:ext cx="2016224" cy="5839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48506" y="4255128"/>
              <a:ext cx="1949022" cy="2616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 smtClean="0"/>
                <a:t>Отсутствие информационной системы по учету МЦ</a:t>
              </a:r>
            </a:p>
          </p:txBody>
        </p:sp>
      </p:grpSp>
      <p:sp>
        <p:nvSpPr>
          <p:cNvPr id="36" name="Стрелка вниз 35"/>
          <p:cNvSpPr/>
          <p:nvPr/>
        </p:nvSpPr>
        <p:spPr>
          <a:xfrm>
            <a:off x="2303931" y="3510235"/>
            <a:ext cx="864096" cy="387532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885386" y="2123833"/>
            <a:ext cx="1054373" cy="504056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052333" y="2228899"/>
            <a:ext cx="7204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Почему?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858339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87179380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703147" y="269027"/>
            <a:ext cx="319072" cy="37943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Вклад в цель 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695217"/>
              </p:ext>
            </p:extLst>
          </p:nvPr>
        </p:nvGraphicFramePr>
        <p:xfrm>
          <a:off x="524520" y="762000"/>
          <a:ext cx="8140784" cy="3820996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881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053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50307">
                  <a:extLst>
                    <a:ext uri="{9D8B030D-6E8A-4147-A177-3AD203B41FA5}">
                      <a16:colId xmlns="" xmlns:a16="http://schemas.microsoft.com/office/drawing/2014/main" val="3423097419"/>
                    </a:ext>
                  </a:extLst>
                </a:gridCol>
                <a:gridCol w="20572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397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9585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b="1" u="none" strike="noStrike" dirty="0">
                          <a:latin typeface="+mn-lt"/>
                          <a:cs typeface="Times New Roman" pitchFamily="18" charset="0"/>
                        </a:rPr>
                        <a:t>№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b="1" u="none" strike="noStrike" dirty="0">
                          <a:latin typeface="+mn-lt"/>
                          <a:cs typeface="Times New Roman" panose="02020603050405020304" pitchFamily="18" charset="0"/>
                        </a:rPr>
                        <a:t>ПРОБЛЕМА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КОРЕННАЯ ПРИЧИНА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b="1" u="none" strike="noStrike" dirty="0">
                          <a:latin typeface="+mn-lt"/>
                          <a:cs typeface="Times New Roman" panose="02020603050405020304" pitchFamily="18" charset="0"/>
                        </a:rPr>
                        <a:t>ПРЕДЛАГАЕМОЕ РЕШЕНИЕ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ВКЛАД В ДОСТИЖЕНИЕ ЦЕЛИ</a:t>
                      </a:r>
                      <a:endParaRPr sz="10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415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endParaRPr sz="10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latin typeface="+mn-lt"/>
                          <a:cs typeface="Times New Roman" panose="02020603050405020304" pitchFamily="18" charset="0"/>
                        </a:rPr>
                        <a:t>Длительный поиск в общем инвентаризационном списке</a:t>
                      </a:r>
                    </a:p>
                  </a:txBody>
                  <a:tcPr marT="34322" marB="34322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rowSpan="5"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buFont typeface="Arial"/>
                        <a:buNone/>
                        <a:defRPr/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Документы оформляются на бумажном носителе, </a:t>
                      </a:r>
                    </a:p>
                    <a:p>
                      <a:pPr marL="0" indent="0" algn="ctr">
                        <a:lnSpc>
                          <a:spcPct val="107000"/>
                        </a:lnSpc>
                        <a:buFont typeface="Arial"/>
                        <a:buNone/>
                        <a:defRPr/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дублирование данных, опечатки/ошибки, </a:t>
                      </a:r>
                    </a:p>
                    <a:p>
                      <a:pPr marL="0" indent="0" algn="ctr">
                        <a:lnSpc>
                          <a:spcPct val="107000"/>
                        </a:lnSpc>
                        <a:buFont typeface="Arial"/>
                        <a:buNone/>
                        <a:defRPr/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невнесение данных, </a:t>
                      </a:r>
                    </a:p>
                    <a:p>
                      <a:pPr marL="0" indent="0" algn="ctr">
                        <a:lnSpc>
                          <a:spcPct val="107000"/>
                        </a:lnSpc>
                        <a:buFont typeface="Arial"/>
                        <a:buNone/>
                        <a:defRPr/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затраты на бумагу, </a:t>
                      </a:r>
                    </a:p>
                    <a:p>
                      <a:pPr marL="0" indent="0" algn="ctr">
                        <a:lnSpc>
                          <a:spcPct val="107000"/>
                        </a:lnSpc>
                        <a:buFont typeface="Arial"/>
                        <a:buNone/>
                        <a:defRPr/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заправку принтеров</a:t>
                      </a:r>
                    </a:p>
                    <a:p>
                      <a:pPr marL="0" indent="0" algn="ctr">
                        <a:lnSpc>
                          <a:spcPct val="107000"/>
                        </a:lnSpc>
                        <a:buFont typeface="Arial"/>
                        <a:buNone/>
                        <a:defRPr/>
                      </a:pPr>
                      <a:endParaRPr lang="ru-RU" sz="9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Более совершенная система идентификации имущества;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</a:rPr>
                        <a:t>Инвентаризация по принципу «сканируй всё подряд»</a:t>
                      </a: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aseline="0" dirty="0" smtClean="0">
                          <a:latin typeface="+mn-lt"/>
                          <a:cs typeface="Times New Roman" panose="02020603050405020304" pitchFamily="18" charset="0"/>
                        </a:rPr>
                        <a:t>Сокращение времени проведения инвентаризации</a:t>
                      </a: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938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</a:t>
                      </a:r>
                    </a:p>
                    <a:p>
                      <a:pPr algn="ctr">
                        <a:defRPr/>
                      </a:pP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latin typeface="+mn-lt"/>
                          <a:cs typeface="Times New Roman" panose="02020603050405020304" pitchFamily="18" charset="0"/>
                        </a:rPr>
                        <a:t>Затягивание процесса инвентаризации в связи с отсутствием свободного доступа к материальным ценностям</a:t>
                      </a:r>
                      <a:endParaRPr lang="ru-RU" sz="9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4322" marB="34322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dirty="0" smtClean="0"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9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034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latin typeface="+mn-lt"/>
                          <a:cs typeface="Times New Roman" panose="02020603050405020304" pitchFamily="18" charset="0"/>
                        </a:rPr>
                        <a:t>Ошибки при подсчете и сверке материальных активов</a:t>
                      </a:r>
                      <a:endParaRPr lang="ru-RU" sz="9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4322" marB="34322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dirty="0" smtClean="0"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9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3252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latin typeface="+mn-lt"/>
                          <a:cs typeface="Times New Roman" panose="02020603050405020304" pitchFamily="18" charset="0"/>
                        </a:rPr>
                        <a:t>Трудоемкость и длительность процесса ручного поиска материальной ценности </a:t>
                      </a:r>
                    </a:p>
                  </a:txBody>
                  <a:tcPr marT="34322" marB="34322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dirty="0" smtClean="0"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9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7471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latin typeface="+mn-lt"/>
                          <a:cs typeface="Times New Roman" panose="02020603050405020304" pitchFamily="18" charset="0"/>
                        </a:rPr>
                        <a:t>Финансовые затраты на подготовку и оформление финансовых документов</a:t>
                      </a:r>
                    </a:p>
                  </a:txBody>
                  <a:tcPr marT="34322" marB="34322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Сокращение 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финансовых затрат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054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640192"/>
            <a:ext cx="8280920" cy="84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1600" b="1" dirty="0"/>
              <a:t>Как мы хотим повлиять на выявленные при картировании текущего состояния проблемы в рамках текущего проекта? </a:t>
            </a:r>
          </a:p>
          <a:p>
            <a:pPr algn="ctr">
              <a:spcBef>
                <a:spcPct val="20000"/>
              </a:spcBef>
            </a:pPr>
            <a:endParaRPr lang="ru-RU" sz="1400" b="1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13768"/>
              </p:ext>
            </p:extLst>
          </p:nvPr>
        </p:nvGraphicFramePr>
        <p:xfrm>
          <a:off x="448089" y="1390646"/>
          <a:ext cx="8444391" cy="3420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35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81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825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336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652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9856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+mj-lt"/>
                        </a:rPr>
                        <a:t>Проблема</a:t>
                      </a:r>
                    </a:p>
                  </a:txBody>
                  <a:tcPr marT="34322" marB="34322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+mj-lt"/>
                        </a:rPr>
                        <a:t>Решить полностью</a:t>
                      </a:r>
                    </a:p>
                  </a:txBody>
                  <a:tcPr marT="34322" marB="34322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+mj-lt"/>
                        </a:rPr>
                        <a:t>Решить частично </a:t>
                      </a:r>
                    </a:p>
                  </a:txBody>
                  <a:tcPr marT="34322" marB="34322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+mj-lt"/>
                        </a:rPr>
                        <a:t>Решение</a:t>
                      </a:r>
                      <a:r>
                        <a:rPr lang="ru-RU" sz="1100" baseline="0" dirty="0">
                          <a:latin typeface="+mj-lt"/>
                        </a:rPr>
                        <a:t> не планируется</a:t>
                      </a:r>
                      <a:endParaRPr lang="ru-RU" sz="1100" dirty="0">
                        <a:latin typeface="+mj-lt"/>
                      </a:endParaRPr>
                    </a:p>
                  </a:txBody>
                  <a:tcPr marT="34322" marB="34322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+mj-lt"/>
                        </a:rPr>
                        <a:t>Другое</a:t>
                      </a:r>
                    </a:p>
                  </a:txBody>
                  <a:tcPr marT="34322" marB="34322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3043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Длительный поиск в общем инвентаризационном списке</a:t>
                      </a: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Franklin Gothic Heavy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latin typeface="Franklin Gothic Heavy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3043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Затягивание процесса инвентаризации в связи с отсутствием свободного доступа к материальным ценностям</a:t>
                      </a:r>
                      <a:endParaRPr lang="ru-RU" sz="1100" dirty="0">
                        <a:solidFill>
                          <a:schemeClr val="tx1"/>
                        </a:solidFill>
                        <a:latin typeface="Bahnschrift SemiBold Condensed" panose="020B0502040204020203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Franklin Gothic Heavy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latin typeface="Franklin Gothic Heavy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3043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Ошибки при подсчете и сверке материальных активов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Bahnschrift SemiBold Condensed" panose="020B0502040204020203" pitchFamily="34" charset="0"/>
                        </a:rPr>
                        <a:t> </a:t>
                      </a:r>
                      <a:endParaRPr lang="ru-RU" sz="1100" dirty="0">
                        <a:solidFill>
                          <a:schemeClr val="tx1"/>
                        </a:solidFill>
                        <a:latin typeface="Bahnschrift SemiBold Condensed" panose="020B0502040204020203" pitchFamily="34" charset="0"/>
                      </a:endParaRPr>
                    </a:p>
                    <a:p>
                      <a:endParaRPr lang="ru-RU" sz="1100" dirty="0">
                        <a:solidFill>
                          <a:schemeClr val="tx1"/>
                        </a:solidFill>
                        <a:latin typeface="Bahnschrift SemiBold Condensed" panose="020B0502040204020203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Franklin Gothic Heavy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latin typeface="Franklin Gothic Heavy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86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Трудоемкость и длительность процесса ручного поиска материальной ценности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solidFill>
                          <a:schemeClr val="tx1"/>
                        </a:solidFill>
                        <a:latin typeface="Bahnschrift SemiBold Condensed" panose="020B0502040204020203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86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Финансовые затраты на подготовку и оформление финансовых документов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solidFill>
                          <a:schemeClr val="tx1"/>
                        </a:solidFill>
                        <a:latin typeface="Bahnschrift SemiBold Condensed" panose="020B0502040204020203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5570548"/>
                  </a:ext>
                </a:extLst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23859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726418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21" y="3258010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954" y="3798002"/>
            <a:ext cx="285750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xmlns="" id="{5C4D4601-8D86-4D0E-9AB9-5DBBC8730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21" y="4332543"/>
            <a:ext cx="285750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05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179512" y="503885"/>
            <a:ext cx="8076414" cy="891161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latin typeface="+mj-lt"/>
                <a:cs typeface="Times New Roman"/>
              </a:rPr>
              <a:t>Целевая карта процесса </a:t>
            </a:r>
            <a:br>
              <a:rPr lang="ru-RU" dirty="0" smtClean="0">
                <a:solidFill>
                  <a:schemeClr val="tx1"/>
                </a:solidFill>
                <a:latin typeface="+mj-lt"/>
                <a:cs typeface="Times New Roman"/>
              </a:rPr>
            </a:br>
            <a:r>
              <a:rPr lang="ru-RU" dirty="0">
                <a:solidFill>
                  <a:schemeClr val="tx1"/>
                </a:solidFill>
                <a:latin typeface="+mj-lt"/>
                <a:cs typeface="Times New Roman"/>
              </a:rPr>
              <a:t>«Оптимизация процесса проведения инвентаризации»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87179380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703147" y="269027"/>
            <a:ext cx="319072" cy="37943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87875" y="2140654"/>
            <a:ext cx="1553622" cy="1084259"/>
            <a:chOff x="182831" y="2049283"/>
            <a:chExt cx="1553622" cy="1084259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179" y="2049283"/>
              <a:ext cx="1545274" cy="108425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82831" y="2502123"/>
              <a:ext cx="1501538" cy="515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550" dirty="0">
                  <a:solidFill>
                    <a:prstClr val="black"/>
                  </a:solidFill>
                </a:rPr>
                <a:t>Издание приказа о проведении инвентаризации (формирование инвентаризационной комиссии, определение сроков проведения и видов инвентаризационного имущества) 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639154" y="2136492"/>
            <a:ext cx="741701" cy="936869"/>
          </a:xfrm>
          <a:custGeom>
            <a:avLst/>
            <a:gdLst>
              <a:gd name="connsiteX0" fmla="*/ 2456 w 759109"/>
              <a:gd name="connsiteY0" fmla="*/ 0 h 1116269"/>
              <a:gd name="connsiteX1" fmla="*/ 759109 w 759109"/>
              <a:gd name="connsiteY1" fmla="*/ 0 h 1116269"/>
              <a:gd name="connsiteX2" fmla="*/ 759109 w 759109"/>
              <a:gd name="connsiteY2" fmla="*/ 36150 h 1116269"/>
              <a:gd name="connsiteX3" fmla="*/ 759109 w 759109"/>
              <a:gd name="connsiteY3" fmla="*/ 882536 h 1116269"/>
              <a:gd name="connsiteX4" fmla="*/ 759109 w 759109"/>
              <a:gd name="connsiteY4" fmla="*/ 1116269 h 1116269"/>
              <a:gd name="connsiteX5" fmla="*/ 2456 w 759109"/>
              <a:gd name="connsiteY5" fmla="*/ 1116269 h 1116269"/>
              <a:gd name="connsiteX6" fmla="*/ 2456 w 759109"/>
              <a:gd name="connsiteY6" fmla="*/ 882536 h 1116269"/>
              <a:gd name="connsiteX7" fmla="*/ 0 w 759109"/>
              <a:gd name="connsiteY7" fmla="*/ 882536 h 1116269"/>
              <a:gd name="connsiteX8" fmla="*/ 0 w 759109"/>
              <a:gd name="connsiteY8" fmla="*/ 36150 h 1116269"/>
              <a:gd name="connsiteX9" fmla="*/ 2456 w 759109"/>
              <a:gd name="connsiteY9" fmla="*/ 36150 h 111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9109" h="1116269">
                <a:moveTo>
                  <a:pt x="2456" y="0"/>
                </a:moveTo>
                <a:lnTo>
                  <a:pt x="759109" y="0"/>
                </a:lnTo>
                <a:lnTo>
                  <a:pt x="759109" y="36150"/>
                </a:lnTo>
                <a:lnTo>
                  <a:pt x="759109" y="882536"/>
                </a:lnTo>
                <a:lnTo>
                  <a:pt x="759109" y="1116269"/>
                </a:lnTo>
                <a:lnTo>
                  <a:pt x="2456" y="1116269"/>
                </a:lnTo>
                <a:lnTo>
                  <a:pt x="2456" y="882536"/>
                </a:lnTo>
                <a:lnTo>
                  <a:pt x="0" y="882536"/>
                </a:lnTo>
                <a:lnTo>
                  <a:pt x="0" y="36150"/>
                </a:lnTo>
                <a:lnTo>
                  <a:pt x="2456" y="3615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ru-RU" sz="600" dirty="0" smtClean="0">
                <a:solidFill>
                  <a:prstClr val="black"/>
                </a:solidFill>
              </a:rPr>
              <a:t>Составление инвентаризационных описей по данным бухгалтерского учета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48" name="TextBox 47"/>
          <p:cNvSpPr txBox="1"/>
          <p:nvPr/>
        </p:nvSpPr>
        <p:spPr bwMode="auto">
          <a:xfrm>
            <a:off x="3802030" y="2133843"/>
            <a:ext cx="1064237" cy="942166"/>
          </a:xfrm>
          <a:custGeom>
            <a:avLst/>
            <a:gdLst>
              <a:gd name="connsiteX0" fmla="*/ 2456 w 759109"/>
              <a:gd name="connsiteY0" fmla="*/ 0 h 1116269"/>
              <a:gd name="connsiteX1" fmla="*/ 759109 w 759109"/>
              <a:gd name="connsiteY1" fmla="*/ 0 h 1116269"/>
              <a:gd name="connsiteX2" fmla="*/ 759109 w 759109"/>
              <a:gd name="connsiteY2" fmla="*/ 36150 h 1116269"/>
              <a:gd name="connsiteX3" fmla="*/ 759109 w 759109"/>
              <a:gd name="connsiteY3" fmla="*/ 882536 h 1116269"/>
              <a:gd name="connsiteX4" fmla="*/ 759109 w 759109"/>
              <a:gd name="connsiteY4" fmla="*/ 1116269 h 1116269"/>
              <a:gd name="connsiteX5" fmla="*/ 2456 w 759109"/>
              <a:gd name="connsiteY5" fmla="*/ 1116269 h 1116269"/>
              <a:gd name="connsiteX6" fmla="*/ 2456 w 759109"/>
              <a:gd name="connsiteY6" fmla="*/ 882536 h 1116269"/>
              <a:gd name="connsiteX7" fmla="*/ 0 w 759109"/>
              <a:gd name="connsiteY7" fmla="*/ 882536 h 1116269"/>
              <a:gd name="connsiteX8" fmla="*/ 0 w 759109"/>
              <a:gd name="connsiteY8" fmla="*/ 36150 h 1116269"/>
              <a:gd name="connsiteX9" fmla="*/ 2456 w 759109"/>
              <a:gd name="connsiteY9" fmla="*/ 36150 h 111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9109" h="1116269">
                <a:moveTo>
                  <a:pt x="2456" y="0"/>
                </a:moveTo>
                <a:lnTo>
                  <a:pt x="759109" y="0"/>
                </a:lnTo>
                <a:lnTo>
                  <a:pt x="759109" y="36150"/>
                </a:lnTo>
                <a:lnTo>
                  <a:pt x="759109" y="882536"/>
                </a:lnTo>
                <a:lnTo>
                  <a:pt x="759109" y="1116269"/>
                </a:lnTo>
                <a:lnTo>
                  <a:pt x="2456" y="1116269"/>
                </a:lnTo>
                <a:lnTo>
                  <a:pt x="2456" y="882536"/>
                </a:lnTo>
                <a:lnTo>
                  <a:pt x="0" y="882536"/>
                </a:lnTo>
                <a:lnTo>
                  <a:pt x="0" y="36150"/>
                </a:lnTo>
                <a:lnTo>
                  <a:pt x="2456" y="3615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ru-RU" sz="600" dirty="0" smtClean="0">
                <a:solidFill>
                  <a:prstClr val="black"/>
                </a:solidFill>
              </a:rPr>
              <a:t>Сканирование </a:t>
            </a:r>
            <a:r>
              <a:rPr lang="en-US" sz="600" dirty="0" smtClean="0">
                <a:solidFill>
                  <a:prstClr val="black"/>
                </a:solidFill>
              </a:rPr>
              <a:t>QR</a:t>
            </a:r>
            <a:r>
              <a:rPr lang="ru-RU" sz="600" dirty="0" smtClean="0">
                <a:solidFill>
                  <a:prstClr val="black"/>
                </a:solidFill>
              </a:rPr>
              <a:t>-кода с целью установления ФИО материально ответственного сотрудника</a:t>
            </a:r>
          </a:p>
        </p:txBody>
      </p:sp>
      <p:sp>
        <p:nvSpPr>
          <p:cNvPr id="50" name="TextBox 49"/>
          <p:cNvSpPr txBox="1"/>
          <p:nvPr/>
        </p:nvSpPr>
        <p:spPr bwMode="auto">
          <a:xfrm>
            <a:off x="5267355" y="2133843"/>
            <a:ext cx="1130383" cy="942166"/>
          </a:xfrm>
          <a:custGeom>
            <a:avLst/>
            <a:gdLst>
              <a:gd name="connsiteX0" fmla="*/ 2456 w 759109"/>
              <a:gd name="connsiteY0" fmla="*/ 0 h 1116269"/>
              <a:gd name="connsiteX1" fmla="*/ 759109 w 759109"/>
              <a:gd name="connsiteY1" fmla="*/ 0 h 1116269"/>
              <a:gd name="connsiteX2" fmla="*/ 759109 w 759109"/>
              <a:gd name="connsiteY2" fmla="*/ 36150 h 1116269"/>
              <a:gd name="connsiteX3" fmla="*/ 759109 w 759109"/>
              <a:gd name="connsiteY3" fmla="*/ 882536 h 1116269"/>
              <a:gd name="connsiteX4" fmla="*/ 759109 w 759109"/>
              <a:gd name="connsiteY4" fmla="*/ 1116269 h 1116269"/>
              <a:gd name="connsiteX5" fmla="*/ 2456 w 759109"/>
              <a:gd name="connsiteY5" fmla="*/ 1116269 h 1116269"/>
              <a:gd name="connsiteX6" fmla="*/ 2456 w 759109"/>
              <a:gd name="connsiteY6" fmla="*/ 882536 h 1116269"/>
              <a:gd name="connsiteX7" fmla="*/ 0 w 759109"/>
              <a:gd name="connsiteY7" fmla="*/ 882536 h 1116269"/>
              <a:gd name="connsiteX8" fmla="*/ 0 w 759109"/>
              <a:gd name="connsiteY8" fmla="*/ 36150 h 1116269"/>
              <a:gd name="connsiteX9" fmla="*/ 2456 w 759109"/>
              <a:gd name="connsiteY9" fmla="*/ 36150 h 111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9109" h="1116269">
                <a:moveTo>
                  <a:pt x="2456" y="0"/>
                </a:moveTo>
                <a:lnTo>
                  <a:pt x="759109" y="0"/>
                </a:lnTo>
                <a:lnTo>
                  <a:pt x="759109" y="36150"/>
                </a:lnTo>
                <a:lnTo>
                  <a:pt x="759109" y="882536"/>
                </a:lnTo>
                <a:lnTo>
                  <a:pt x="759109" y="1116269"/>
                </a:lnTo>
                <a:lnTo>
                  <a:pt x="2456" y="1116269"/>
                </a:lnTo>
                <a:lnTo>
                  <a:pt x="2456" y="882536"/>
                </a:lnTo>
                <a:lnTo>
                  <a:pt x="0" y="882536"/>
                </a:lnTo>
                <a:lnTo>
                  <a:pt x="0" y="36150"/>
                </a:lnTo>
                <a:lnTo>
                  <a:pt x="2456" y="3615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ru-RU" sz="600" dirty="0">
                <a:solidFill>
                  <a:prstClr val="black"/>
                </a:solidFill>
              </a:rPr>
              <a:t>Составление сличительных ведомостей и определение причин расхождений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6785857" y="2072873"/>
            <a:ext cx="1072946" cy="936294"/>
            <a:chOff x="8005007" y="2159662"/>
            <a:chExt cx="664275" cy="936294"/>
          </a:xfrm>
        </p:grpSpPr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05007" y="2159662"/>
              <a:ext cx="664275" cy="842314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8005007" y="2541958"/>
              <a:ext cx="64475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" dirty="0">
                  <a:solidFill>
                    <a:prstClr val="black"/>
                  </a:solidFill>
                </a:rPr>
                <a:t>Оформление результатов инвентаризации</a:t>
              </a:r>
            </a:p>
          </p:txBody>
        </p:sp>
      </p:grpSp>
      <p:sp>
        <p:nvSpPr>
          <p:cNvPr id="56" name="Стрелка вправо 55"/>
          <p:cNvSpPr/>
          <p:nvPr/>
        </p:nvSpPr>
        <p:spPr>
          <a:xfrm>
            <a:off x="2389181" y="2569922"/>
            <a:ext cx="177872" cy="110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1" name="Стрелка вправо 60"/>
          <p:cNvSpPr/>
          <p:nvPr/>
        </p:nvSpPr>
        <p:spPr bwMode="auto">
          <a:xfrm>
            <a:off x="3582206" y="2580819"/>
            <a:ext cx="177872" cy="110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2" name="Стрелка вправо 61"/>
          <p:cNvSpPr/>
          <p:nvPr/>
        </p:nvSpPr>
        <p:spPr bwMode="auto">
          <a:xfrm>
            <a:off x="4977875" y="2556276"/>
            <a:ext cx="177872" cy="110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6" name="Стрелка вправо 65"/>
          <p:cNvSpPr/>
          <p:nvPr/>
        </p:nvSpPr>
        <p:spPr bwMode="auto">
          <a:xfrm>
            <a:off x="6484655" y="2571520"/>
            <a:ext cx="177872" cy="110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765891" y="1784626"/>
            <a:ext cx="614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prstClr val="black"/>
                </a:solidFill>
              </a:rPr>
              <a:t>Min:</a:t>
            </a:r>
            <a:r>
              <a:rPr lang="ru-RU" sz="600" dirty="0" smtClean="0">
                <a:solidFill>
                  <a:prstClr val="black"/>
                </a:solidFill>
              </a:rPr>
              <a:t> 2 </a:t>
            </a:r>
            <a:r>
              <a:rPr lang="ru-RU" sz="600" dirty="0" smtClean="0"/>
              <a:t>дня</a:t>
            </a:r>
            <a:r>
              <a:rPr lang="ru-RU" sz="600" dirty="0" smtClean="0">
                <a:solidFill>
                  <a:prstClr val="black"/>
                </a:solidFill>
              </a:rPr>
              <a:t> </a:t>
            </a:r>
            <a:r>
              <a:rPr lang="en-US" sz="600" dirty="0">
                <a:solidFill>
                  <a:prstClr val="black"/>
                </a:solidFill>
              </a:rPr>
              <a:t>Max</a:t>
            </a:r>
            <a:r>
              <a:rPr lang="ru-RU" sz="600" dirty="0">
                <a:solidFill>
                  <a:prstClr val="black"/>
                </a:solidFill>
              </a:rPr>
              <a:t>: </a:t>
            </a:r>
            <a:r>
              <a:rPr lang="ru-RU" sz="600" dirty="0" smtClean="0">
                <a:solidFill>
                  <a:prstClr val="black"/>
                </a:solidFill>
              </a:rPr>
              <a:t>2 дней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71" name="TextBox 70"/>
          <p:cNvSpPr txBox="1"/>
          <p:nvPr/>
        </p:nvSpPr>
        <p:spPr bwMode="auto">
          <a:xfrm>
            <a:off x="4031498" y="1786270"/>
            <a:ext cx="612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prstClr val="black"/>
                </a:solidFill>
              </a:rPr>
              <a:t>Min:</a:t>
            </a:r>
            <a:r>
              <a:rPr lang="ru-RU" sz="600" dirty="0" smtClean="0">
                <a:solidFill>
                  <a:prstClr val="black"/>
                </a:solidFill>
              </a:rPr>
              <a:t> 1 </a:t>
            </a:r>
            <a:r>
              <a:rPr lang="ru-RU" sz="600" dirty="0" smtClean="0"/>
              <a:t>день </a:t>
            </a:r>
            <a:r>
              <a:rPr lang="en-US" sz="600" dirty="0" smtClean="0">
                <a:solidFill>
                  <a:prstClr val="black"/>
                </a:solidFill>
              </a:rPr>
              <a:t>Max</a:t>
            </a:r>
            <a:r>
              <a:rPr lang="ru-RU" sz="600" dirty="0">
                <a:solidFill>
                  <a:prstClr val="black"/>
                </a:solidFill>
              </a:rPr>
              <a:t>:</a:t>
            </a:r>
            <a:r>
              <a:rPr lang="ru-RU" sz="600" dirty="0" smtClean="0">
                <a:solidFill>
                  <a:prstClr val="black"/>
                </a:solidFill>
              </a:rPr>
              <a:t> 2 дня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73" name="TextBox 72"/>
          <p:cNvSpPr txBox="1"/>
          <p:nvPr/>
        </p:nvSpPr>
        <p:spPr bwMode="auto">
          <a:xfrm>
            <a:off x="5580518" y="1784626"/>
            <a:ext cx="647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prstClr val="black"/>
                </a:solidFill>
              </a:rPr>
              <a:t>Min:</a:t>
            </a:r>
            <a:r>
              <a:rPr lang="ru-RU" sz="600" dirty="0" smtClean="0">
                <a:solidFill>
                  <a:prstClr val="black"/>
                </a:solidFill>
              </a:rPr>
              <a:t> 2 </a:t>
            </a:r>
            <a:r>
              <a:rPr lang="ru-RU" sz="600" dirty="0" smtClean="0"/>
              <a:t>дня</a:t>
            </a:r>
            <a:r>
              <a:rPr lang="ru-RU" sz="600" dirty="0" smtClean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n-US" sz="600" dirty="0">
                <a:solidFill>
                  <a:prstClr val="black"/>
                </a:solidFill>
              </a:rPr>
              <a:t>Max:</a:t>
            </a:r>
            <a:r>
              <a:rPr lang="ru-RU" sz="600" dirty="0" smtClean="0">
                <a:solidFill>
                  <a:prstClr val="black"/>
                </a:solidFill>
              </a:rPr>
              <a:t> 3 дней</a:t>
            </a:r>
            <a:endParaRPr lang="ru-RU" sz="600" dirty="0">
              <a:solidFill>
                <a:prstClr val="black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724244" y="2967553"/>
            <a:ext cx="392771" cy="322021"/>
            <a:chOff x="3464915" y="3497322"/>
            <a:chExt cx="307409" cy="257373"/>
          </a:xfrm>
        </p:grpSpPr>
        <p:sp>
          <p:nvSpPr>
            <p:cNvPr id="85" name="Пятно 1 84"/>
            <p:cNvSpPr/>
            <p:nvPr/>
          </p:nvSpPr>
          <p:spPr>
            <a:xfrm>
              <a:off x="3464915" y="3497322"/>
              <a:ext cx="288032" cy="257373"/>
            </a:xfrm>
            <a:prstGeom prst="irregularSeal1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511257" y="3529719"/>
              <a:ext cx="261067" cy="184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/>
                <a:t>2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606196" y="2883080"/>
            <a:ext cx="309619" cy="360816"/>
            <a:chOff x="5688659" y="4027172"/>
            <a:chExt cx="274920" cy="284280"/>
          </a:xfrm>
        </p:grpSpPr>
        <p:sp>
          <p:nvSpPr>
            <p:cNvPr id="94" name="Пятно 1 93"/>
            <p:cNvSpPr/>
            <p:nvPr/>
          </p:nvSpPr>
          <p:spPr>
            <a:xfrm>
              <a:off x="5688659" y="4027172"/>
              <a:ext cx="274920" cy="284280"/>
            </a:xfrm>
            <a:prstGeom prst="irregularSeal1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718222" y="4063526"/>
              <a:ext cx="197975" cy="181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 smtClean="0"/>
                <a:t>5</a:t>
              </a:r>
              <a:endParaRPr lang="ru-RU" sz="900" dirty="0"/>
            </a:p>
          </p:txBody>
        </p:sp>
      </p:grpSp>
      <p:sp>
        <p:nvSpPr>
          <p:cNvPr id="1787179363" name="TextBox 1787179362"/>
          <p:cNvSpPr txBox="1"/>
          <p:nvPr/>
        </p:nvSpPr>
        <p:spPr>
          <a:xfrm>
            <a:off x="7189235" y="3349010"/>
            <a:ext cx="1376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prstClr val="black"/>
                </a:solidFill>
              </a:rPr>
              <a:t>ВПП</a:t>
            </a:r>
          </a:p>
          <a:p>
            <a:r>
              <a:rPr lang="en-US" sz="1000" dirty="0" smtClean="0">
                <a:solidFill>
                  <a:prstClr val="black"/>
                </a:solidFill>
              </a:rPr>
              <a:t>Min</a:t>
            </a:r>
            <a:r>
              <a:rPr lang="ru-RU" sz="1000" dirty="0" smtClean="0">
                <a:solidFill>
                  <a:prstClr val="black"/>
                </a:solidFill>
              </a:rPr>
              <a:t>:  5 дней</a:t>
            </a:r>
            <a:endParaRPr lang="en-US" sz="1000" dirty="0" smtClean="0">
              <a:solidFill>
                <a:prstClr val="black"/>
              </a:solidFill>
            </a:endParaRPr>
          </a:p>
          <a:p>
            <a:r>
              <a:rPr lang="en-US" sz="1000" dirty="0" smtClean="0">
                <a:solidFill>
                  <a:prstClr val="black"/>
                </a:solidFill>
              </a:rPr>
              <a:t>Max</a:t>
            </a:r>
            <a:r>
              <a:rPr lang="ru-RU" sz="1000" dirty="0" smtClean="0">
                <a:solidFill>
                  <a:prstClr val="black"/>
                </a:solidFill>
              </a:rPr>
              <a:t>: 7 дней</a:t>
            </a:r>
            <a:endParaRPr lang="ru-RU" sz="1000" dirty="0">
              <a:solidFill>
                <a:prstClr val="black"/>
              </a:solidFill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5228922" y="2915187"/>
            <a:ext cx="309619" cy="360816"/>
            <a:chOff x="5688659" y="4027172"/>
            <a:chExt cx="274920" cy="284280"/>
          </a:xfrm>
        </p:grpSpPr>
        <p:sp>
          <p:nvSpPr>
            <p:cNvPr id="29" name="Пятно 1 28"/>
            <p:cNvSpPr/>
            <p:nvPr/>
          </p:nvSpPr>
          <p:spPr>
            <a:xfrm>
              <a:off x="5688659" y="4027172"/>
              <a:ext cx="274920" cy="284280"/>
            </a:xfrm>
            <a:prstGeom prst="irregularSeal1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718222" y="4063526"/>
              <a:ext cx="197975" cy="181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 smtClean="0"/>
                <a:t>5</a:t>
              </a:r>
              <a:endParaRPr lang="ru-RU" sz="900" dirty="0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4505134" y="2773574"/>
            <a:ext cx="392771" cy="322021"/>
            <a:chOff x="3464915" y="3497322"/>
            <a:chExt cx="307409" cy="257373"/>
          </a:xfrm>
        </p:grpSpPr>
        <p:sp>
          <p:nvSpPr>
            <p:cNvPr id="32" name="Пятно 1 31"/>
            <p:cNvSpPr/>
            <p:nvPr/>
          </p:nvSpPr>
          <p:spPr>
            <a:xfrm>
              <a:off x="3464915" y="3497322"/>
              <a:ext cx="288032" cy="257373"/>
            </a:xfrm>
            <a:prstGeom prst="irregularSeal1">
              <a:avLst/>
            </a:prstGeom>
            <a:solidFill>
              <a:srgbClr val="FF000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511257" y="3529719"/>
              <a:ext cx="261067" cy="184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 smtClean="0"/>
                <a:t>3</a:t>
              </a:r>
              <a:endParaRPr lang="ru-RU" sz="900" dirty="0"/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3507" y="1900987"/>
            <a:ext cx="597460" cy="3048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7603" y="1953033"/>
            <a:ext cx="597460" cy="3048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7494" y="3038087"/>
            <a:ext cx="597460" cy="3109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1284" y="1914789"/>
            <a:ext cx="597460" cy="3048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9008" y="1865279"/>
            <a:ext cx="597460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7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240002" y="458742"/>
            <a:ext cx="7792837" cy="531213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latin typeface="+mj-lt"/>
                <a:cs typeface="Times New Roman"/>
              </a:rPr>
              <a:t>Решения: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87179380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703147" y="269027"/>
            <a:ext cx="319072" cy="379431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795253"/>
              </p:ext>
            </p:extLst>
          </p:nvPr>
        </p:nvGraphicFramePr>
        <p:xfrm>
          <a:off x="755576" y="1061963"/>
          <a:ext cx="7704856" cy="3384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7732"/>
                <a:gridCol w="6587124"/>
              </a:tblGrid>
              <a:tr h="828781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Сформировать базу имущества, числящегося на балансе Государственной инспекции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9401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QR-кодов на основе сформированной базы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80791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Нанесение разработанных </a:t>
                      </a:r>
                      <a:r>
                        <a:rPr lang="en-US" alt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QR-</a:t>
                      </a:r>
                      <a:r>
                        <a:rPr lang="ru-RU" alt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80791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инвентаризации с использованием сформированной базы имущества и разработанных QR-кодов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349995"/>
            <a:ext cx="597460" cy="3048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2286099"/>
            <a:ext cx="597460" cy="3048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608" y="3066741"/>
            <a:ext cx="597460" cy="3109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608" y="3942283"/>
            <a:ext cx="597460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6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283436" y="557907"/>
            <a:ext cx="6750997" cy="648072"/>
          </a:xfrm>
        </p:spPr>
        <p:txBody>
          <a:bodyPr/>
          <a:lstStyle/>
          <a:p>
            <a:pPr lvl="0">
              <a:defRPr/>
            </a:pPr>
            <a:r>
              <a:rPr lang="ru-RU" sz="1800" dirty="0">
                <a:solidFill>
                  <a:schemeClr val="tx1"/>
                </a:solidFill>
                <a:latin typeface="+mj-lt"/>
              </a:rPr>
              <a:t>План мероприятий по реализации </a:t>
            </a:r>
            <a:r>
              <a:rPr lang="ru-RU" sz="1800" dirty="0" smtClean="0">
                <a:solidFill>
                  <a:schemeClr val="tx1"/>
                </a:solidFill>
                <a:latin typeface="+mj-lt"/>
              </a:rPr>
              <a:t>проекта</a:t>
            </a:r>
            <a:br>
              <a:rPr lang="ru-RU" sz="1800" dirty="0" smtClean="0">
                <a:solidFill>
                  <a:schemeClr val="tx1"/>
                </a:solidFill>
                <a:latin typeface="+mj-lt"/>
              </a:rPr>
            </a:br>
            <a:r>
              <a:rPr lang="ru-RU" sz="1800" dirty="0" smtClean="0">
                <a:solidFill>
                  <a:schemeClr val="tx1"/>
                </a:solidFill>
                <a:latin typeface="+mj-lt"/>
              </a:rPr>
              <a:t>«Оптимизация процесса проведения инвентаризации»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7"/>
            <a:ext cx="8191822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870439783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84475" y="349330"/>
            <a:ext cx="319072" cy="379431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119601"/>
              </p:ext>
            </p:extLst>
          </p:nvPr>
        </p:nvGraphicFramePr>
        <p:xfrm>
          <a:off x="628651" y="1370013"/>
          <a:ext cx="7687763" cy="3076326"/>
        </p:xfrm>
        <a:graphic>
          <a:graphicData uri="http://schemas.openxmlformats.org/drawingml/2006/table">
            <a:tbl>
              <a:tblPr firstRow="1" firstCol="1" bandRow="1"/>
              <a:tblGrid>
                <a:gridCol w="296740"/>
                <a:gridCol w="2308441"/>
                <a:gridCol w="1253485"/>
                <a:gridCol w="1453072"/>
                <a:gridCol w="1117260"/>
                <a:gridCol w="1258765"/>
              </a:tblGrid>
              <a:tr h="3898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Ожидаемый результат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Ответственные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2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Сформировать базу имущества, числящегося на балансе Государственной инспекции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Сокращение временных, финансовых и трудовых затрат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Михайлова О.И.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01.06.2025-20.06.2025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Выполнено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1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Формирование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QR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-кодов на основе сформированной базы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Зеликова Л.О.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21.06.2025-30.07.2025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Выполнено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Нанесение разработанных QR-кодов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Прокопьева О.В.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30.07.2025-20.08.2025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Выполнено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инвентаризации с использованием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сформирован-ной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базы имущества и разработанных QR-кодов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Прокопьева О.В.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Михайлова О.И.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5.11.2025-11.11.2025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Выполнено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программного обеспечения для проведения инвентаризации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Зеликова Л.О.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1.11.2025-15.11.2025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процессе выполнения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6" marR="47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029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 bwMode="auto">
          <a:xfrm>
            <a:off x="1835696" y="1782043"/>
            <a:ext cx="5472411" cy="1274081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Реализация проекта</a:t>
            </a:r>
            <a:endParaRPr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464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7380312" y="1926059"/>
            <a:ext cx="1476549" cy="1800200"/>
          </a:xfrm>
        </p:spPr>
        <p:txBody>
          <a:bodyPr/>
          <a:lstStyle/>
          <a:p>
            <a:pPr lvl="0" algn="ctr">
              <a:lnSpc>
                <a:spcPct val="107000"/>
              </a:lnSpc>
            </a:pPr>
            <a:r>
              <a:rPr lang="ru-RU" sz="1400" b="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Сформирована база </a:t>
            </a:r>
            <a:r>
              <a:rPr lang="ru-RU" sz="1400" b="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имущества, числящегося на балансе Государственной инспекции</a:t>
            </a:r>
            <a:endParaRPr lang="ru-RU" sz="1000" b="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61963"/>
            <a:ext cx="6370580" cy="3168352"/>
          </a:xfrm>
          <a:prstGeom prst="rect">
            <a:avLst/>
          </a:prstGeom>
        </p:spPr>
      </p:pic>
      <p:sp>
        <p:nvSpPr>
          <p:cNvPr id="5" name="Текст 2"/>
          <p:cNvSpPr>
            <a:spLocks noGrp="1"/>
          </p:cNvSpPr>
          <p:nvPr>
            <p:ph type="body" sz="quarter" idx="11"/>
          </p:nvPr>
        </p:nvSpPr>
        <p:spPr bwMode="auto">
          <a:xfrm>
            <a:off x="611560" y="557907"/>
            <a:ext cx="1080120" cy="288032"/>
          </a:xfrm>
        </p:spPr>
        <p:txBody>
          <a:bodyPr/>
          <a:lstStyle/>
          <a:p>
            <a:pPr lvl="0" algn="ctr">
              <a:lnSpc>
                <a:spcPct val="107000"/>
              </a:lnSpc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Было</a:t>
            </a:r>
            <a:endParaRPr lang="ru-RU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074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6660232" y="989955"/>
            <a:ext cx="1476549" cy="1440160"/>
          </a:xfrm>
        </p:spPr>
        <p:txBody>
          <a:bodyPr/>
          <a:lstStyle/>
          <a:p>
            <a:pPr lvl="0" algn="ctr">
              <a:lnSpc>
                <a:spcPct val="107000"/>
              </a:lnSpc>
            </a:pPr>
            <a:r>
              <a:rPr lang="ru-RU" sz="1400" b="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 выглядело имущество Государственной инспекции </a:t>
            </a:r>
            <a:r>
              <a:rPr lang="ru-RU" sz="1400" b="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нанесения </a:t>
            </a:r>
            <a:r>
              <a:rPr lang="ru-RU" sz="1400" b="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QR-кодов.</a:t>
            </a:r>
            <a:endParaRPr lang="ru-RU" sz="1000" b="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97867"/>
            <a:ext cx="1783535" cy="23968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7867"/>
            <a:ext cx="1579637" cy="20490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765" y="310641"/>
            <a:ext cx="1547805" cy="21713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998067"/>
            <a:ext cx="1968591" cy="26115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6768" y="2359728"/>
            <a:ext cx="2100297" cy="22321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299" y="485899"/>
            <a:ext cx="1781175" cy="22045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7707" y="2142083"/>
            <a:ext cx="2088232" cy="26642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8540" y="2456576"/>
            <a:ext cx="1918211" cy="1877743"/>
          </a:xfrm>
          <a:prstGeom prst="rect">
            <a:avLst/>
          </a:prstGeom>
        </p:spPr>
      </p:pic>
      <p:sp>
        <p:nvSpPr>
          <p:cNvPr id="13" name="Текст 2"/>
          <p:cNvSpPr>
            <a:spLocks noGrp="1"/>
          </p:cNvSpPr>
          <p:nvPr>
            <p:ph type="body" sz="quarter" idx="11"/>
          </p:nvPr>
        </p:nvSpPr>
        <p:spPr bwMode="auto">
          <a:xfrm>
            <a:off x="1905434" y="22609"/>
            <a:ext cx="1080120" cy="288032"/>
          </a:xfrm>
        </p:spPr>
        <p:txBody>
          <a:bodyPr/>
          <a:lstStyle/>
          <a:p>
            <a:pPr lvl="0" algn="ctr">
              <a:lnSpc>
                <a:spcPct val="107000"/>
              </a:lnSpc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Было</a:t>
            </a:r>
            <a:endParaRPr lang="ru-RU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9182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82544431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447019" y="429031"/>
            <a:ext cx="941375" cy="1119452"/>
          </a:xfrm>
          <a:prstGeom prst="rect">
            <a:avLst/>
          </a:prstGeom>
        </p:spPr>
      </p:pic>
      <p:sp>
        <p:nvSpPr>
          <p:cNvPr id="12" name="Текст 2"/>
          <p:cNvSpPr>
            <a:spLocks noGrp="1"/>
          </p:cNvSpPr>
          <p:nvPr>
            <p:ph type="body" sz="quarter" idx="10"/>
          </p:nvPr>
        </p:nvSpPr>
        <p:spPr bwMode="auto">
          <a:xfrm>
            <a:off x="381583" y="2358107"/>
            <a:ext cx="5508152" cy="576064"/>
          </a:xfrm>
        </p:spPr>
        <p:txBody>
          <a:bodyPr/>
          <a:lstStyle/>
          <a:p>
            <a:pPr>
              <a:defRPr/>
            </a:pPr>
            <a:r>
              <a:rPr lang="ru-RU" sz="3200" b="1" dirty="0">
                <a:solidFill>
                  <a:schemeClr val="tx1"/>
                </a:solidFill>
              </a:rPr>
              <a:t>Проект:</a:t>
            </a:r>
            <a:endParaRPr sz="32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3006179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Оптимизация процесса проведения инвентаризации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62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148064" y="1701861"/>
            <a:ext cx="3276749" cy="2096405"/>
          </a:xfrm>
        </p:spPr>
        <p:txBody>
          <a:bodyPr/>
          <a:lstStyle/>
          <a:p>
            <a:pPr lvl="0" algn="ctr">
              <a:lnSpc>
                <a:spcPct val="107000"/>
              </a:lnSpc>
            </a:pPr>
            <a:r>
              <a:rPr lang="ru-RU" sz="1400" b="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быстрой передачи информации об НМЦ разработаны  QR-коды </a:t>
            </a:r>
            <a:r>
              <a:rPr lang="ru-RU" sz="1400" b="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400" b="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Quick</a:t>
            </a:r>
            <a:r>
              <a:rPr lang="ru-RU" sz="1400" b="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Response</a:t>
            </a:r>
            <a:r>
              <a:rPr lang="ru-RU" sz="1400" b="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code</a:t>
            </a:r>
            <a:r>
              <a:rPr lang="ru-RU" sz="1400" b="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которые в </a:t>
            </a:r>
            <a:r>
              <a:rPr lang="ru-RU" sz="1400" b="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отличие от обычного </a:t>
            </a:r>
            <a:r>
              <a:rPr lang="ru-RU" sz="1400" b="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штрих-кода хранят </a:t>
            </a:r>
            <a:r>
              <a:rPr lang="ru-RU" sz="1400" b="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данные в двух направлениях — горизонтально и вертикально, что позволяет ему содержать больше информации. 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277987"/>
            <a:ext cx="260985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34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7308304" y="1061963"/>
            <a:ext cx="1476549" cy="2664296"/>
          </a:xfrm>
        </p:spPr>
        <p:txBody>
          <a:bodyPr/>
          <a:lstStyle/>
          <a:p>
            <a:pPr lvl="0" algn="ctr">
              <a:lnSpc>
                <a:spcPct val="107000"/>
              </a:lnSpc>
            </a:pPr>
            <a:r>
              <a:rPr lang="ru-RU" sz="1400" b="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База данных  </a:t>
            </a:r>
            <a:r>
              <a:rPr lang="ru-RU" sz="1400" b="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имущества, числящегося на балансе Государственной </a:t>
            </a:r>
            <a:r>
              <a:rPr lang="ru-RU" sz="1400" b="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инспекции, актуализирована с учетом разработанных </a:t>
            </a:r>
            <a:r>
              <a:rPr lang="en-US" sz="1400" b="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QR-</a:t>
            </a:r>
            <a:r>
              <a:rPr lang="ru-RU" sz="1400" b="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кодов.</a:t>
            </a:r>
            <a:endParaRPr lang="ru-RU" sz="1000" b="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773931"/>
            <a:ext cx="5472608" cy="3773048"/>
          </a:xfrm>
          <a:prstGeom prst="rect">
            <a:avLst/>
          </a:prstGeom>
        </p:spPr>
      </p:pic>
      <p:sp>
        <p:nvSpPr>
          <p:cNvPr id="4" name="Текст 2"/>
          <p:cNvSpPr>
            <a:spLocks noGrp="1"/>
          </p:cNvSpPr>
          <p:nvPr>
            <p:ph type="body" sz="quarter" idx="11"/>
          </p:nvPr>
        </p:nvSpPr>
        <p:spPr bwMode="auto">
          <a:xfrm>
            <a:off x="840676" y="341883"/>
            <a:ext cx="1080120" cy="288032"/>
          </a:xfrm>
        </p:spPr>
        <p:txBody>
          <a:bodyPr/>
          <a:lstStyle/>
          <a:p>
            <a:pPr lvl="0" algn="ctr">
              <a:lnSpc>
                <a:spcPct val="107000"/>
              </a:lnSpc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Стало</a:t>
            </a:r>
            <a:endParaRPr lang="ru-RU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905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7006550" y="1709361"/>
            <a:ext cx="1476549" cy="1440160"/>
          </a:xfrm>
        </p:spPr>
        <p:txBody>
          <a:bodyPr/>
          <a:lstStyle/>
          <a:p>
            <a:pPr lvl="0" algn="ctr">
              <a:lnSpc>
                <a:spcPct val="107000"/>
              </a:lnSpc>
            </a:pPr>
            <a:r>
              <a:rPr lang="ru-RU" sz="1400" b="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 выглядит имущество Государственной инспекции после </a:t>
            </a:r>
            <a:r>
              <a:rPr lang="ru-RU" sz="1400" b="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нанесения </a:t>
            </a:r>
            <a:r>
              <a:rPr lang="ru-RU" sz="1400" b="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QR-кодов.</a:t>
            </a:r>
            <a:endParaRPr lang="ru-RU" sz="1000" b="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85899"/>
            <a:ext cx="1223532" cy="14843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185" y="204421"/>
            <a:ext cx="2688332" cy="33817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88" y="333198"/>
            <a:ext cx="2061658" cy="27153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785785"/>
            <a:ext cx="1584176" cy="20446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2026" y="2720362"/>
            <a:ext cx="2481942" cy="20962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0309" y="2214091"/>
            <a:ext cx="2262193" cy="2528948"/>
          </a:xfrm>
          <a:prstGeom prst="rect">
            <a:avLst/>
          </a:prstGeom>
        </p:spPr>
      </p:pic>
      <p:sp>
        <p:nvSpPr>
          <p:cNvPr id="10" name="Текст 2"/>
          <p:cNvSpPr>
            <a:spLocks noGrp="1"/>
          </p:cNvSpPr>
          <p:nvPr>
            <p:ph type="body" sz="quarter" idx="11"/>
          </p:nvPr>
        </p:nvSpPr>
        <p:spPr bwMode="auto">
          <a:xfrm>
            <a:off x="436142" y="186599"/>
            <a:ext cx="1080120" cy="288032"/>
          </a:xfrm>
        </p:spPr>
        <p:txBody>
          <a:bodyPr/>
          <a:lstStyle/>
          <a:p>
            <a:pPr lvl="0" algn="ctr">
              <a:lnSpc>
                <a:spcPct val="107000"/>
              </a:lnSpc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Стало</a:t>
            </a:r>
            <a:endParaRPr lang="ru-RU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4151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3055400" name="Заголовок 2"/>
          <p:cNvSpPr txBox="1"/>
          <p:nvPr/>
        </p:nvSpPr>
        <p:spPr bwMode="auto">
          <a:xfrm>
            <a:off x="203411" y="434599"/>
            <a:ext cx="6561137" cy="290351"/>
          </a:xfrm>
          <a:prstGeom prst="rect">
            <a:avLst/>
          </a:prstGeom>
        </p:spPr>
        <p:txBody>
          <a:bodyPr lIns="68598" tIns="34299" rIns="68598" bIns="34299" anchor="b"/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/>
              <a:t>Мониторинг </a:t>
            </a:r>
            <a:r>
              <a:rPr lang="ru-RU" b="1" dirty="0" smtClean="0"/>
              <a:t>устойчивости </a:t>
            </a:r>
            <a:endParaRPr dirty="0"/>
          </a:p>
        </p:txBody>
      </p:sp>
      <p:pic>
        <p:nvPicPr>
          <p:cNvPr id="378942799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622708" y="386226"/>
            <a:ext cx="283681" cy="338724"/>
          </a:xfrm>
          <a:prstGeom prst="rect">
            <a:avLst/>
          </a:prstGeom>
        </p:spPr>
      </p:pic>
      <p:graphicFrame>
        <p:nvGraphicFramePr>
          <p:cNvPr id="4" name="Таблица 3"/>
          <p:cNvGraphicFramePr/>
          <p:nvPr>
            <p:extLst>
              <p:ext uri="{D42A27DB-BD31-4B8C-83A1-F6EECF244321}">
                <p14:modId xmlns:p14="http://schemas.microsoft.com/office/powerpoint/2010/main" val="2580127839"/>
              </p:ext>
            </p:extLst>
          </p:nvPr>
        </p:nvGraphicFramePr>
        <p:xfrm>
          <a:off x="221391" y="773931"/>
          <a:ext cx="6250359" cy="33372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00323"/>
                <a:gridCol w="1558018"/>
                <a:gridCol w="1754350"/>
                <a:gridCol w="1637668"/>
              </a:tblGrid>
              <a:tr h="43719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/>
                        <a:t>Кабинет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/>
                        <a:t>Дата начала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/>
                        <a:t>Дата окончания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200" dirty="0" err="1"/>
                        <a:t>Длительность</a:t>
                      </a:r>
                      <a:r>
                        <a:rPr sz="1200" dirty="0"/>
                        <a:t> </a:t>
                      </a:r>
                      <a:r>
                        <a:rPr lang="ru-RU" sz="1200" dirty="0" smtClean="0"/>
                        <a:t>проведения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01.11.2025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05.11.2025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раб.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01.11.2025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10.11.2025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раб.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01.11.2025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10.11.2025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раб.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01.11.2025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07.11.2025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раб.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01.11.2025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05.11.2025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раб. дн.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01.11.2025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06.11.2025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раб.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01.11.2025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06.11.2025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раб.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01.11.2025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05.11.2025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раб.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81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611560" y="269876"/>
            <a:ext cx="4860925" cy="360040"/>
          </a:xfrm>
        </p:spPr>
        <p:txBody>
          <a:bodyPr/>
          <a:lstStyle/>
          <a:p>
            <a:r>
              <a:rPr lang="ru-RU" sz="1800" dirty="0"/>
              <a:t>Сокращение финансовых затрат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28951" y="917947"/>
            <a:ext cx="4431081" cy="3384376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БЫЛО</a:t>
            </a:r>
          </a:p>
          <a:p>
            <a:endParaRPr lang="ru-RU" sz="4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300" b="1" dirty="0" smtClean="0"/>
              <a:t>Затраты на печать - 1200  руб.: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300" dirty="0" smtClean="0"/>
              <a:t>Средняя цена печати 1 листа — 2 руб.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300" dirty="0" smtClean="0"/>
              <a:t>Кол-во листов в описи — 2 листа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300" dirty="0"/>
              <a:t>Кол-во листов в </a:t>
            </a:r>
            <a:r>
              <a:rPr lang="ru-RU" sz="1300" dirty="0" smtClean="0"/>
              <a:t>расписке </a:t>
            </a:r>
            <a:r>
              <a:rPr lang="ru-RU" sz="1300" dirty="0"/>
              <a:t>— </a:t>
            </a:r>
            <a:r>
              <a:rPr lang="ru-RU" sz="1300" dirty="0" smtClean="0"/>
              <a:t>1 лист</a:t>
            </a:r>
            <a:endParaRPr lang="ru-RU" sz="13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300" dirty="0" smtClean="0"/>
              <a:t>Кол-во описей — 200 шт.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300" dirty="0" smtClean="0"/>
              <a:t>Кол-во расписок — 200 шт.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300" dirty="0" smtClean="0"/>
              <a:t>Стоимость печати — (200*2+200*1) × 2 руб. = 1200 руб.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00" b="1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300" b="1" dirty="0" smtClean="0"/>
              <a:t>Затраты на бумагу 800 руб.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300" dirty="0" err="1" smtClean="0"/>
              <a:t>Ср.цена</a:t>
            </a:r>
            <a:r>
              <a:rPr lang="ru-RU" sz="1300" dirty="0" smtClean="0"/>
              <a:t> пачки бумаги — 350 руб.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300" dirty="0" smtClean="0"/>
              <a:t>Кол-во листов в пачке — 500 шт.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300" dirty="0" smtClean="0"/>
              <a:t>Ориентировочно понадобится 2,3 пачки бумаги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00" b="1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400" b="1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300" b="1" dirty="0" smtClean="0"/>
              <a:t>Итого: 2000 руб.</a:t>
            </a:r>
            <a:endParaRPr lang="ru-RU" sz="1300" dirty="0" smtClean="0"/>
          </a:p>
          <a:p>
            <a:endParaRPr lang="ru-RU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 bwMode="auto">
          <a:xfrm>
            <a:off x="5156794" y="917947"/>
            <a:ext cx="3663678" cy="3384376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91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СТАЛО</a:t>
            </a:r>
            <a:endParaRPr lang="ru-RU" dirty="0" smtClean="0"/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300" b="1" dirty="0">
                <a:solidFill>
                  <a:prstClr val="black"/>
                </a:solidFill>
              </a:rPr>
              <a:t>Затраты на печать - </a:t>
            </a:r>
            <a:r>
              <a:rPr lang="ru-RU" sz="1300" b="1" dirty="0" smtClean="0">
                <a:solidFill>
                  <a:prstClr val="black"/>
                </a:solidFill>
              </a:rPr>
              <a:t>375 </a:t>
            </a:r>
            <a:r>
              <a:rPr lang="ru-RU" sz="1300" b="1" dirty="0">
                <a:solidFill>
                  <a:prstClr val="black"/>
                </a:solidFill>
              </a:rPr>
              <a:t> руб.: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solidFill>
                  <a:prstClr val="black"/>
                </a:solidFill>
              </a:rPr>
              <a:t>Средняя цена печати 1 листа — 2 руб.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solidFill>
                  <a:prstClr val="black"/>
                </a:solidFill>
              </a:rPr>
              <a:t>Кол-во листов в описи — 2 листа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solidFill>
                  <a:prstClr val="black"/>
                </a:solidFill>
              </a:rPr>
              <a:t>Кол-во листов в расписке — 1 лист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solidFill>
                  <a:prstClr val="black"/>
                </a:solidFill>
              </a:rPr>
              <a:t>Кол-во описей — </a:t>
            </a:r>
            <a:r>
              <a:rPr lang="ru-RU" sz="1300" dirty="0" smtClean="0">
                <a:solidFill>
                  <a:prstClr val="black"/>
                </a:solidFill>
              </a:rPr>
              <a:t>60 </a:t>
            </a:r>
            <a:r>
              <a:rPr lang="ru-RU" sz="1300" dirty="0">
                <a:solidFill>
                  <a:prstClr val="black"/>
                </a:solidFill>
              </a:rPr>
              <a:t>шт.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solidFill>
                  <a:prstClr val="black"/>
                </a:solidFill>
              </a:rPr>
              <a:t>Кол-во расписок — </a:t>
            </a:r>
            <a:r>
              <a:rPr lang="ru-RU" sz="1300" dirty="0" smtClean="0">
                <a:solidFill>
                  <a:prstClr val="black"/>
                </a:solidFill>
              </a:rPr>
              <a:t>60 </a:t>
            </a:r>
            <a:r>
              <a:rPr lang="ru-RU" sz="1300" dirty="0">
                <a:solidFill>
                  <a:prstClr val="black"/>
                </a:solidFill>
              </a:rPr>
              <a:t>шт</a:t>
            </a:r>
            <a:r>
              <a:rPr lang="ru-RU" sz="1300" dirty="0" smtClean="0">
                <a:solidFill>
                  <a:prstClr val="black"/>
                </a:solidFill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300" dirty="0" smtClean="0">
                <a:solidFill>
                  <a:prstClr val="black"/>
                </a:solidFill>
              </a:rPr>
              <a:t>Кол-во </a:t>
            </a:r>
            <a:r>
              <a:rPr lang="en-US" sz="1300" dirty="0">
                <a:solidFill>
                  <a:prstClr val="black"/>
                </a:solidFill>
              </a:rPr>
              <a:t>QR-</a:t>
            </a:r>
            <a:r>
              <a:rPr lang="ru-RU" sz="1300" dirty="0" smtClean="0">
                <a:solidFill>
                  <a:prstClr val="black"/>
                </a:solidFill>
              </a:rPr>
              <a:t>кодов – 10 листов</a:t>
            </a:r>
            <a:endParaRPr lang="ru-RU" sz="1300" dirty="0">
              <a:solidFill>
                <a:prstClr val="black"/>
              </a:solidFill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300" dirty="0" smtClean="0">
                <a:solidFill>
                  <a:prstClr val="black"/>
                </a:solidFill>
              </a:rPr>
              <a:t>Стоимость </a:t>
            </a:r>
            <a:r>
              <a:rPr lang="ru-RU" sz="1300" dirty="0">
                <a:solidFill>
                  <a:prstClr val="black"/>
                </a:solidFill>
              </a:rPr>
              <a:t>печати — </a:t>
            </a:r>
            <a:r>
              <a:rPr lang="ru-RU" sz="1300" dirty="0" smtClean="0">
                <a:solidFill>
                  <a:prstClr val="black"/>
                </a:solidFill>
              </a:rPr>
              <a:t>(60*2+60*1</a:t>
            </a:r>
            <a:r>
              <a:rPr lang="ru-RU" sz="1300" dirty="0">
                <a:solidFill>
                  <a:prstClr val="black"/>
                </a:solidFill>
              </a:rPr>
              <a:t>) × 2 руб. = </a:t>
            </a:r>
            <a:r>
              <a:rPr lang="ru-RU" sz="1300" dirty="0" smtClean="0">
                <a:solidFill>
                  <a:prstClr val="black"/>
                </a:solidFill>
              </a:rPr>
              <a:t>375 </a:t>
            </a:r>
            <a:r>
              <a:rPr lang="ru-RU" sz="1300" dirty="0">
                <a:solidFill>
                  <a:prstClr val="black"/>
                </a:solidFill>
              </a:rPr>
              <a:t>руб.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ru-RU" sz="100" b="1" dirty="0">
              <a:solidFill>
                <a:prstClr val="black"/>
              </a:solidFill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300" b="1" dirty="0">
                <a:solidFill>
                  <a:prstClr val="black"/>
                </a:solidFill>
              </a:rPr>
              <a:t>Затраты на бумагу </a:t>
            </a:r>
            <a:r>
              <a:rPr lang="ru-RU" sz="1300" b="1" dirty="0" smtClean="0">
                <a:solidFill>
                  <a:prstClr val="black"/>
                </a:solidFill>
              </a:rPr>
              <a:t>175</a:t>
            </a:r>
            <a:r>
              <a:rPr lang="ru-RU" sz="1300" b="1" dirty="0">
                <a:solidFill>
                  <a:prstClr val="black"/>
                </a:solidFill>
              </a:rPr>
              <a:t> руб.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300" dirty="0" err="1">
                <a:solidFill>
                  <a:prstClr val="black"/>
                </a:solidFill>
              </a:rPr>
              <a:t>Ср.цена</a:t>
            </a:r>
            <a:r>
              <a:rPr lang="ru-RU" sz="1300" dirty="0">
                <a:solidFill>
                  <a:prstClr val="black"/>
                </a:solidFill>
              </a:rPr>
              <a:t> пачки бумаги — 350 руб.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solidFill>
                  <a:prstClr val="black"/>
                </a:solidFill>
              </a:rPr>
              <a:t>Кол-во листов в пачке — 500 шт.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300" dirty="0">
                <a:solidFill>
                  <a:prstClr val="black"/>
                </a:solidFill>
              </a:rPr>
              <a:t>Ориентировочно понадобится </a:t>
            </a:r>
            <a:r>
              <a:rPr lang="ru-RU" sz="1300" dirty="0" smtClean="0">
                <a:solidFill>
                  <a:prstClr val="black"/>
                </a:solidFill>
              </a:rPr>
              <a:t>0,5 </a:t>
            </a:r>
            <a:r>
              <a:rPr lang="ru-RU" sz="1300" dirty="0">
                <a:solidFill>
                  <a:prstClr val="black"/>
                </a:solidFill>
              </a:rPr>
              <a:t>пачки бумаги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ru-RU" sz="100" b="1" dirty="0">
              <a:solidFill>
                <a:prstClr val="black"/>
              </a:solidFill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ru-RU" sz="400" b="1" dirty="0">
              <a:solidFill>
                <a:prstClr val="black"/>
              </a:solidFill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300" b="1" dirty="0">
                <a:solidFill>
                  <a:prstClr val="black"/>
                </a:solidFill>
              </a:rPr>
              <a:t>Итого: </a:t>
            </a:r>
            <a:r>
              <a:rPr lang="ru-RU" sz="1300" b="1" dirty="0" smtClean="0">
                <a:solidFill>
                  <a:prstClr val="black"/>
                </a:solidFill>
              </a:rPr>
              <a:t>550 </a:t>
            </a:r>
            <a:r>
              <a:rPr lang="ru-RU" sz="1300" b="1" dirty="0">
                <a:solidFill>
                  <a:prstClr val="black"/>
                </a:solidFill>
              </a:rPr>
              <a:t>руб.</a:t>
            </a:r>
            <a:endParaRPr lang="ru-RU" sz="1300" dirty="0">
              <a:solidFill>
                <a:prstClr val="black"/>
              </a:solidFill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33800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611560" y="269876"/>
            <a:ext cx="4860925" cy="360040"/>
          </a:xfrm>
        </p:spPr>
        <p:txBody>
          <a:bodyPr/>
          <a:lstStyle/>
          <a:p>
            <a:r>
              <a:rPr lang="ru-RU" sz="1800" dirty="0" smtClean="0"/>
              <a:t>Разработка программного обеспечения</a:t>
            </a:r>
            <a:endParaRPr lang="ru-RU" sz="1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9955"/>
            <a:ext cx="1579606" cy="35102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89955"/>
            <a:ext cx="1584176" cy="352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51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395536" y="269876"/>
            <a:ext cx="6624736" cy="576064"/>
          </a:xfrm>
        </p:spPr>
        <p:txBody>
          <a:bodyPr/>
          <a:lstStyle/>
          <a:p>
            <a:r>
              <a:rPr lang="ru-RU" sz="2800" dirty="0">
                <a:solidFill>
                  <a:schemeClr val="tx1"/>
                </a:solidFill>
              </a:rPr>
              <a:t>Достижение показателей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240055"/>
              </p:ext>
            </p:extLst>
          </p:nvPr>
        </p:nvGraphicFramePr>
        <p:xfrm>
          <a:off x="323528" y="1205979"/>
          <a:ext cx="8403135" cy="20052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00400"/>
                <a:gridCol w="1152128"/>
                <a:gridCol w="1080120"/>
                <a:gridCol w="1202224"/>
                <a:gridCol w="1368263"/>
              </a:tblGrid>
              <a:tr h="33451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Текущий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Фактический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56926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затрат на материальные ресурсы (бумага, канцелярия), руб.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1000-2000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500-800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500-550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56926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времени на проведение инвентаризации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дней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19-30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5 -7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2 -</a:t>
                      </a:r>
                      <a:r>
                        <a:rPr lang="ru-RU" sz="1100" b="1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110,71%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56926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трудоемкости процесса проведения, чел.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99592" y="3762130"/>
            <a:ext cx="2523744" cy="428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lvl="0">
              <a:defRPr lang="ru-RU"/>
            </a:defPPr>
            <a:lvl1pPr marL="0" lv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плана мероприятий составило 100 %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3762130"/>
            <a:ext cx="2539217" cy="428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lvl="0">
              <a:defRPr lang="ru-RU"/>
            </a:defPPr>
            <a:lvl1pPr marL="0" lv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проекту –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103,57%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886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Спасибо</a:t>
            </a:r>
            <a:endParaRPr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за внимание!</a:t>
            </a:r>
            <a:endParaRPr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 bwMode="auto">
          <a:xfrm>
            <a:off x="539748" y="4518347"/>
            <a:ext cx="4860925" cy="22792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12.11.2025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539748" y="4273625"/>
            <a:ext cx="3384178" cy="227920"/>
          </a:xfrm>
        </p:spPr>
        <p:txBody>
          <a:bodyPr/>
          <a:lstStyle/>
          <a:p>
            <a:r>
              <a:rPr lang="ru-RU" dirty="0" smtClean="0"/>
              <a:t>Ведущий консультант Михайлова О.И.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2552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39750" y="283708"/>
            <a:ext cx="6561138" cy="330200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Команда проекта: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131025440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60232" y="304793"/>
            <a:ext cx="319072" cy="3794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7584" y="1133971"/>
            <a:ext cx="7291894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/>
              <a:t>Владелец процесса: </a:t>
            </a:r>
            <a:br>
              <a:rPr lang="ru-RU" sz="1300" dirty="0"/>
            </a:br>
            <a:r>
              <a:rPr lang="ru-RU" sz="1300" dirty="0" smtClean="0"/>
              <a:t>И.о.начальника Государственной инспекции Забайкальского края – главный государственный инженер – инспектор Ходаков Александр Николаевич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Руководитель проекта: </a:t>
            </a:r>
            <a:br>
              <a:rPr lang="ru-RU" sz="1300" dirty="0"/>
            </a:br>
            <a:r>
              <a:rPr lang="ru-RU" sz="1300" dirty="0"/>
              <a:t>Начальник отдела государственного контроля (надзора) в области долевого строительства и финансово-экономического обеспечения  Прокопьева Оксана Владимировна</a:t>
            </a:r>
            <a:br>
              <a:rPr lang="ru-RU" sz="1300" dirty="0"/>
            </a:br>
            <a:endParaRPr lang="ru-RU" sz="1300" dirty="0" smtClean="0"/>
          </a:p>
          <a:p>
            <a:r>
              <a:rPr lang="ru-RU" sz="1300" dirty="0" smtClean="0"/>
              <a:t>Команда </a:t>
            </a:r>
            <a:r>
              <a:rPr lang="ru-RU" sz="1300" dirty="0"/>
              <a:t>проекта: </a:t>
            </a:r>
            <a:br>
              <a:rPr lang="ru-RU" sz="1300" dirty="0"/>
            </a:br>
            <a:r>
              <a:rPr lang="ru-RU" sz="1300" dirty="0" smtClean="0"/>
              <a:t>Михайлова </a:t>
            </a:r>
            <a:r>
              <a:rPr lang="ru-RU" sz="1300" dirty="0"/>
              <a:t>Ольга Ивановна (ведущий консультант), </a:t>
            </a:r>
            <a:r>
              <a:rPr lang="ru-RU" sz="1300" dirty="0" smtClean="0"/>
              <a:t>Зеликова Людмила Олеговна (начальник отдела)</a:t>
            </a:r>
            <a:endParaRPr lang="ru-RU" sz="1300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539552" y="1205979"/>
            <a:ext cx="288032" cy="14401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 bwMode="auto">
          <a:xfrm>
            <a:off x="539552" y="2007072"/>
            <a:ext cx="288032" cy="14401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 bwMode="auto">
          <a:xfrm>
            <a:off x="539552" y="2808165"/>
            <a:ext cx="288032" cy="14401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89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Паспорт проекта: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761999"/>
            <a:ext cx="5760640" cy="41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3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539552" y="485899"/>
            <a:ext cx="2952328" cy="43727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971104"/>
            <a:ext cx="449279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26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240002" y="458742"/>
            <a:ext cx="7792837" cy="1054527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+mj-lt"/>
                <a:cs typeface="Times New Roman"/>
              </a:rPr>
              <a:t>Карта текущего состояния </a:t>
            </a:r>
            <a:r>
              <a:rPr lang="ru-RU" dirty="0" smtClean="0">
                <a:solidFill>
                  <a:schemeClr val="tx1"/>
                </a:solidFill>
                <a:latin typeface="+mj-lt"/>
                <a:cs typeface="Times New Roman"/>
              </a:rPr>
              <a:t>процесса </a:t>
            </a:r>
            <a:br>
              <a:rPr lang="ru-RU" dirty="0" smtClean="0">
                <a:solidFill>
                  <a:schemeClr val="tx1"/>
                </a:solidFill>
                <a:latin typeface="+mj-lt"/>
                <a:cs typeface="Times New Roman"/>
              </a:rPr>
            </a:br>
            <a:r>
              <a:rPr lang="ru-RU" dirty="0">
                <a:solidFill>
                  <a:schemeClr val="tx1"/>
                </a:solidFill>
                <a:latin typeface="+mj-lt"/>
                <a:cs typeface="Times New Roman"/>
              </a:rPr>
              <a:t>«Оптимизация процесса проведения </a:t>
            </a:r>
            <a:r>
              <a:rPr lang="ru-RU" dirty="0" smtClean="0">
                <a:solidFill>
                  <a:schemeClr val="tx1"/>
                </a:solidFill>
                <a:latin typeface="+mj-lt"/>
                <a:cs typeface="Times New Roman"/>
              </a:rPr>
              <a:t>инвентаризации»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87179380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703147" y="269027"/>
            <a:ext cx="319072" cy="379431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715889" y="2115510"/>
            <a:ext cx="1553622" cy="1084259"/>
            <a:chOff x="182831" y="2049283"/>
            <a:chExt cx="1553622" cy="1084259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179" y="2049283"/>
              <a:ext cx="1545274" cy="108425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82831" y="2502123"/>
              <a:ext cx="1501538" cy="515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550" dirty="0"/>
                <a:t>Издание приказа о проведении инвентаризации (формирование инвентаризационной комиссии, определение сроков проведения и видов инвентаризационного имущества) 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728939" y="2145951"/>
            <a:ext cx="741701" cy="936869"/>
          </a:xfrm>
          <a:custGeom>
            <a:avLst/>
            <a:gdLst>
              <a:gd name="connsiteX0" fmla="*/ 2456 w 759109"/>
              <a:gd name="connsiteY0" fmla="*/ 0 h 1116269"/>
              <a:gd name="connsiteX1" fmla="*/ 759109 w 759109"/>
              <a:gd name="connsiteY1" fmla="*/ 0 h 1116269"/>
              <a:gd name="connsiteX2" fmla="*/ 759109 w 759109"/>
              <a:gd name="connsiteY2" fmla="*/ 36150 h 1116269"/>
              <a:gd name="connsiteX3" fmla="*/ 759109 w 759109"/>
              <a:gd name="connsiteY3" fmla="*/ 882536 h 1116269"/>
              <a:gd name="connsiteX4" fmla="*/ 759109 w 759109"/>
              <a:gd name="connsiteY4" fmla="*/ 1116269 h 1116269"/>
              <a:gd name="connsiteX5" fmla="*/ 2456 w 759109"/>
              <a:gd name="connsiteY5" fmla="*/ 1116269 h 1116269"/>
              <a:gd name="connsiteX6" fmla="*/ 2456 w 759109"/>
              <a:gd name="connsiteY6" fmla="*/ 882536 h 1116269"/>
              <a:gd name="connsiteX7" fmla="*/ 0 w 759109"/>
              <a:gd name="connsiteY7" fmla="*/ 882536 h 1116269"/>
              <a:gd name="connsiteX8" fmla="*/ 0 w 759109"/>
              <a:gd name="connsiteY8" fmla="*/ 36150 h 1116269"/>
              <a:gd name="connsiteX9" fmla="*/ 2456 w 759109"/>
              <a:gd name="connsiteY9" fmla="*/ 36150 h 111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9109" h="1116269">
                <a:moveTo>
                  <a:pt x="2456" y="0"/>
                </a:moveTo>
                <a:lnTo>
                  <a:pt x="759109" y="0"/>
                </a:lnTo>
                <a:lnTo>
                  <a:pt x="759109" y="36150"/>
                </a:lnTo>
                <a:lnTo>
                  <a:pt x="759109" y="882536"/>
                </a:lnTo>
                <a:lnTo>
                  <a:pt x="759109" y="1116269"/>
                </a:lnTo>
                <a:lnTo>
                  <a:pt x="2456" y="1116269"/>
                </a:lnTo>
                <a:lnTo>
                  <a:pt x="2456" y="882536"/>
                </a:lnTo>
                <a:lnTo>
                  <a:pt x="0" y="882536"/>
                </a:lnTo>
                <a:lnTo>
                  <a:pt x="0" y="36150"/>
                </a:lnTo>
                <a:lnTo>
                  <a:pt x="2456" y="3615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ru-RU" sz="600" dirty="0" smtClean="0"/>
              <a:t>Составление инвентаризационных описей по данным бухгалтерского учета</a:t>
            </a:r>
            <a:endParaRPr lang="ru-RU" sz="600" dirty="0"/>
          </a:p>
        </p:txBody>
      </p:sp>
      <p:sp>
        <p:nvSpPr>
          <p:cNvPr id="48" name="TextBox 47"/>
          <p:cNvSpPr txBox="1"/>
          <p:nvPr/>
        </p:nvSpPr>
        <p:spPr bwMode="auto">
          <a:xfrm>
            <a:off x="3872209" y="2128175"/>
            <a:ext cx="1064237" cy="942166"/>
          </a:xfrm>
          <a:custGeom>
            <a:avLst/>
            <a:gdLst>
              <a:gd name="connsiteX0" fmla="*/ 2456 w 759109"/>
              <a:gd name="connsiteY0" fmla="*/ 0 h 1116269"/>
              <a:gd name="connsiteX1" fmla="*/ 759109 w 759109"/>
              <a:gd name="connsiteY1" fmla="*/ 0 h 1116269"/>
              <a:gd name="connsiteX2" fmla="*/ 759109 w 759109"/>
              <a:gd name="connsiteY2" fmla="*/ 36150 h 1116269"/>
              <a:gd name="connsiteX3" fmla="*/ 759109 w 759109"/>
              <a:gd name="connsiteY3" fmla="*/ 882536 h 1116269"/>
              <a:gd name="connsiteX4" fmla="*/ 759109 w 759109"/>
              <a:gd name="connsiteY4" fmla="*/ 1116269 h 1116269"/>
              <a:gd name="connsiteX5" fmla="*/ 2456 w 759109"/>
              <a:gd name="connsiteY5" fmla="*/ 1116269 h 1116269"/>
              <a:gd name="connsiteX6" fmla="*/ 2456 w 759109"/>
              <a:gd name="connsiteY6" fmla="*/ 882536 h 1116269"/>
              <a:gd name="connsiteX7" fmla="*/ 0 w 759109"/>
              <a:gd name="connsiteY7" fmla="*/ 882536 h 1116269"/>
              <a:gd name="connsiteX8" fmla="*/ 0 w 759109"/>
              <a:gd name="connsiteY8" fmla="*/ 36150 h 1116269"/>
              <a:gd name="connsiteX9" fmla="*/ 2456 w 759109"/>
              <a:gd name="connsiteY9" fmla="*/ 36150 h 111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9109" h="1116269">
                <a:moveTo>
                  <a:pt x="2456" y="0"/>
                </a:moveTo>
                <a:lnTo>
                  <a:pt x="759109" y="0"/>
                </a:lnTo>
                <a:lnTo>
                  <a:pt x="759109" y="36150"/>
                </a:lnTo>
                <a:lnTo>
                  <a:pt x="759109" y="882536"/>
                </a:lnTo>
                <a:lnTo>
                  <a:pt x="759109" y="1116269"/>
                </a:lnTo>
                <a:lnTo>
                  <a:pt x="2456" y="1116269"/>
                </a:lnTo>
                <a:lnTo>
                  <a:pt x="2456" y="882536"/>
                </a:lnTo>
                <a:lnTo>
                  <a:pt x="0" y="882536"/>
                </a:lnTo>
                <a:lnTo>
                  <a:pt x="0" y="36150"/>
                </a:lnTo>
                <a:lnTo>
                  <a:pt x="2456" y="3615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ru-RU" sz="600" dirty="0"/>
              <a:t>Подсчет, выявление и проверка фактического наличия </a:t>
            </a:r>
            <a:r>
              <a:rPr lang="ru-RU" sz="600" dirty="0" smtClean="0"/>
              <a:t>имущества</a:t>
            </a:r>
          </a:p>
        </p:txBody>
      </p:sp>
      <p:sp>
        <p:nvSpPr>
          <p:cNvPr id="49" name="TextBox 48"/>
          <p:cNvSpPr txBox="1"/>
          <p:nvPr/>
        </p:nvSpPr>
        <p:spPr bwMode="auto">
          <a:xfrm>
            <a:off x="5185697" y="2133844"/>
            <a:ext cx="1051877" cy="967984"/>
          </a:xfrm>
          <a:custGeom>
            <a:avLst/>
            <a:gdLst>
              <a:gd name="connsiteX0" fmla="*/ 2456 w 759109"/>
              <a:gd name="connsiteY0" fmla="*/ 0 h 1116269"/>
              <a:gd name="connsiteX1" fmla="*/ 759109 w 759109"/>
              <a:gd name="connsiteY1" fmla="*/ 0 h 1116269"/>
              <a:gd name="connsiteX2" fmla="*/ 759109 w 759109"/>
              <a:gd name="connsiteY2" fmla="*/ 36150 h 1116269"/>
              <a:gd name="connsiteX3" fmla="*/ 759109 w 759109"/>
              <a:gd name="connsiteY3" fmla="*/ 882536 h 1116269"/>
              <a:gd name="connsiteX4" fmla="*/ 759109 w 759109"/>
              <a:gd name="connsiteY4" fmla="*/ 1116269 h 1116269"/>
              <a:gd name="connsiteX5" fmla="*/ 2456 w 759109"/>
              <a:gd name="connsiteY5" fmla="*/ 1116269 h 1116269"/>
              <a:gd name="connsiteX6" fmla="*/ 2456 w 759109"/>
              <a:gd name="connsiteY6" fmla="*/ 882536 h 1116269"/>
              <a:gd name="connsiteX7" fmla="*/ 0 w 759109"/>
              <a:gd name="connsiteY7" fmla="*/ 882536 h 1116269"/>
              <a:gd name="connsiteX8" fmla="*/ 0 w 759109"/>
              <a:gd name="connsiteY8" fmla="*/ 36150 h 1116269"/>
              <a:gd name="connsiteX9" fmla="*/ 2456 w 759109"/>
              <a:gd name="connsiteY9" fmla="*/ 36150 h 111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9109" h="1116269">
                <a:moveTo>
                  <a:pt x="2456" y="0"/>
                </a:moveTo>
                <a:lnTo>
                  <a:pt x="759109" y="0"/>
                </a:lnTo>
                <a:lnTo>
                  <a:pt x="759109" y="36150"/>
                </a:lnTo>
                <a:lnTo>
                  <a:pt x="759109" y="882536"/>
                </a:lnTo>
                <a:lnTo>
                  <a:pt x="759109" y="1116269"/>
                </a:lnTo>
                <a:lnTo>
                  <a:pt x="2456" y="1116269"/>
                </a:lnTo>
                <a:lnTo>
                  <a:pt x="2456" y="882536"/>
                </a:lnTo>
                <a:lnTo>
                  <a:pt x="0" y="882536"/>
                </a:lnTo>
                <a:lnTo>
                  <a:pt x="0" y="36150"/>
                </a:lnTo>
                <a:lnTo>
                  <a:pt x="2456" y="3615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ru-RU" sz="600" dirty="0"/>
              <a:t>Сопоставление данных инвентаризационных описей с </a:t>
            </a:r>
            <a:r>
              <a:rPr lang="ru-RU" sz="600" dirty="0" smtClean="0"/>
              <a:t>фактическим наличием имущества</a:t>
            </a:r>
            <a:endParaRPr lang="ru-RU" sz="600" dirty="0"/>
          </a:p>
          <a:p>
            <a:pPr algn="ctr"/>
            <a:endParaRPr lang="ru-RU" sz="600" dirty="0"/>
          </a:p>
        </p:txBody>
      </p:sp>
      <p:sp>
        <p:nvSpPr>
          <p:cNvPr id="50" name="TextBox 49"/>
          <p:cNvSpPr txBox="1"/>
          <p:nvPr/>
        </p:nvSpPr>
        <p:spPr bwMode="auto">
          <a:xfrm>
            <a:off x="6534332" y="2154632"/>
            <a:ext cx="1130383" cy="942166"/>
          </a:xfrm>
          <a:custGeom>
            <a:avLst/>
            <a:gdLst>
              <a:gd name="connsiteX0" fmla="*/ 2456 w 759109"/>
              <a:gd name="connsiteY0" fmla="*/ 0 h 1116269"/>
              <a:gd name="connsiteX1" fmla="*/ 759109 w 759109"/>
              <a:gd name="connsiteY1" fmla="*/ 0 h 1116269"/>
              <a:gd name="connsiteX2" fmla="*/ 759109 w 759109"/>
              <a:gd name="connsiteY2" fmla="*/ 36150 h 1116269"/>
              <a:gd name="connsiteX3" fmla="*/ 759109 w 759109"/>
              <a:gd name="connsiteY3" fmla="*/ 882536 h 1116269"/>
              <a:gd name="connsiteX4" fmla="*/ 759109 w 759109"/>
              <a:gd name="connsiteY4" fmla="*/ 1116269 h 1116269"/>
              <a:gd name="connsiteX5" fmla="*/ 2456 w 759109"/>
              <a:gd name="connsiteY5" fmla="*/ 1116269 h 1116269"/>
              <a:gd name="connsiteX6" fmla="*/ 2456 w 759109"/>
              <a:gd name="connsiteY6" fmla="*/ 882536 h 1116269"/>
              <a:gd name="connsiteX7" fmla="*/ 0 w 759109"/>
              <a:gd name="connsiteY7" fmla="*/ 882536 h 1116269"/>
              <a:gd name="connsiteX8" fmla="*/ 0 w 759109"/>
              <a:gd name="connsiteY8" fmla="*/ 36150 h 1116269"/>
              <a:gd name="connsiteX9" fmla="*/ 2456 w 759109"/>
              <a:gd name="connsiteY9" fmla="*/ 36150 h 111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9109" h="1116269">
                <a:moveTo>
                  <a:pt x="2456" y="0"/>
                </a:moveTo>
                <a:lnTo>
                  <a:pt x="759109" y="0"/>
                </a:lnTo>
                <a:lnTo>
                  <a:pt x="759109" y="36150"/>
                </a:lnTo>
                <a:lnTo>
                  <a:pt x="759109" y="882536"/>
                </a:lnTo>
                <a:lnTo>
                  <a:pt x="759109" y="1116269"/>
                </a:lnTo>
                <a:lnTo>
                  <a:pt x="2456" y="1116269"/>
                </a:lnTo>
                <a:lnTo>
                  <a:pt x="2456" y="882536"/>
                </a:lnTo>
                <a:lnTo>
                  <a:pt x="0" y="882536"/>
                </a:lnTo>
                <a:lnTo>
                  <a:pt x="0" y="36150"/>
                </a:lnTo>
                <a:lnTo>
                  <a:pt x="2456" y="3615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ru-RU" sz="600"/>
              <a:t>Составление сличительных ведомостей и определение причин расхождений</a:t>
            </a:r>
            <a:endParaRPr lang="ru-RU" sz="600" dirty="0"/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007" y="2159662"/>
            <a:ext cx="915038" cy="842314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8005007" y="2541958"/>
            <a:ext cx="91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dirty="0"/>
              <a:t>Оформление результатов инвентаризации</a:t>
            </a:r>
          </a:p>
        </p:txBody>
      </p:sp>
      <p:sp>
        <p:nvSpPr>
          <p:cNvPr id="56" name="Стрелка вправо 55"/>
          <p:cNvSpPr/>
          <p:nvPr/>
        </p:nvSpPr>
        <p:spPr>
          <a:xfrm>
            <a:off x="2389181" y="2569922"/>
            <a:ext cx="177872" cy="110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 вправо 60"/>
          <p:cNvSpPr/>
          <p:nvPr/>
        </p:nvSpPr>
        <p:spPr bwMode="auto">
          <a:xfrm>
            <a:off x="3582206" y="2580819"/>
            <a:ext cx="177872" cy="110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 вправо 61"/>
          <p:cNvSpPr/>
          <p:nvPr/>
        </p:nvSpPr>
        <p:spPr bwMode="auto">
          <a:xfrm>
            <a:off x="4977875" y="2556276"/>
            <a:ext cx="177872" cy="110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трелка вправо 65"/>
          <p:cNvSpPr/>
          <p:nvPr/>
        </p:nvSpPr>
        <p:spPr bwMode="auto">
          <a:xfrm>
            <a:off x="7877236" y="2611738"/>
            <a:ext cx="177872" cy="110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трелка вправо 67"/>
          <p:cNvSpPr/>
          <p:nvPr/>
        </p:nvSpPr>
        <p:spPr bwMode="auto">
          <a:xfrm>
            <a:off x="6356460" y="2568220"/>
            <a:ext cx="177872" cy="110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2765891" y="1784626"/>
            <a:ext cx="634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Min</a:t>
            </a:r>
            <a:r>
              <a:rPr lang="ru-RU" sz="600" dirty="0"/>
              <a:t>: 3 </a:t>
            </a:r>
            <a:r>
              <a:rPr lang="ru-RU" sz="600" dirty="0" smtClean="0"/>
              <a:t>дня </a:t>
            </a:r>
            <a:r>
              <a:rPr lang="en-US" sz="600" dirty="0"/>
              <a:t>Max</a:t>
            </a:r>
            <a:r>
              <a:rPr lang="ru-RU" sz="600" dirty="0"/>
              <a:t>:</a:t>
            </a:r>
            <a:r>
              <a:rPr lang="ru-RU" sz="600" dirty="0" smtClean="0"/>
              <a:t> 5 дней</a:t>
            </a:r>
            <a:endParaRPr lang="ru-RU" sz="600" dirty="0"/>
          </a:p>
        </p:txBody>
      </p:sp>
      <p:sp>
        <p:nvSpPr>
          <p:cNvPr id="71" name="TextBox 70"/>
          <p:cNvSpPr txBox="1"/>
          <p:nvPr/>
        </p:nvSpPr>
        <p:spPr bwMode="auto">
          <a:xfrm>
            <a:off x="4059938" y="1785504"/>
            <a:ext cx="656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Min</a:t>
            </a:r>
            <a:r>
              <a:rPr lang="ru-RU" sz="600" dirty="0"/>
              <a:t>: 10 дней </a:t>
            </a:r>
            <a:r>
              <a:rPr lang="en-US" sz="600" dirty="0"/>
              <a:t>Max</a:t>
            </a:r>
            <a:r>
              <a:rPr lang="ru-RU" sz="600" dirty="0"/>
              <a:t>:</a:t>
            </a:r>
            <a:r>
              <a:rPr lang="ru-RU" sz="600" dirty="0" smtClean="0"/>
              <a:t> 15 дней</a:t>
            </a:r>
            <a:endParaRPr lang="ru-RU" sz="600" dirty="0"/>
          </a:p>
        </p:txBody>
      </p:sp>
      <p:sp>
        <p:nvSpPr>
          <p:cNvPr id="72" name="TextBox 71"/>
          <p:cNvSpPr txBox="1"/>
          <p:nvPr/>
        </p:nvSpPr>
        <p:spPr bwMode="auto">
          <a:xfrm>
            <a:off x="5441632" y="1818217"/>
            <a:ext cx="714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/>
              <a:t>Min</a:t>
            </a:r>
            <a:r>
              <a:rPr lang="ru-RU" sz="600" dirty="0"/>
              <a:t>:</a:t>
            </a:r>
            <a:r>
              <a:rPr lang="ru-RU" sz="600" dirty="0" smtClean="0"/>
              <a:t> </a:t>
            </a:r>
            <a:r>
              <a:rPr lang="ru-RU" sz="600" dirty="0"/>
              <a:t>3 </a:t>
            </a:r>
            <a:r>
              <a:rPr lang="ru-RU" sz="600" dirty="0" smtClean="0"/>
              <a:t>дня </a:t>
            </a:r>
            <a:r>
              <a:rPr lang="en-US" sz="600" dirty="0"/>
              <a:t>Max</a:t>
            </a:r>
            <a:r>
              <a:rPr lang="ru-RU" sz="600" dirty="0"/>
              <a:t>:</a:t>
            </a:r>
            <a:r>
              <a:rPr lang="ru-RU" sz="600" dirty="0" smtClean="0"/>
              <a:t> 5 дней</a:t>
            </a:r>
            <a:endParaRPr lang="ru-RU" sz="600" dirty="0"/>
          </a:p>
        </p:txBody>
      </p:sp>
      <p:sp>
        <p:nvSpPr>
          <p:cNvPr id="73" name="TextBox 72"/>
          <p:cNvSpPr txBox="1"/>
          <p:nvPr/>
        </p:nvSpPr>
        <p:spPr bwMode="auto">
          <a:xfrm>
            <a:off x="6887714" y="1829496"/>
            <a:ext cx="636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/>
              <a:t>Min</a:t>
            </a:r>
            <a:r>
              <a:rPr lang="ru-RU" sz="600" dirty="0"/>
              <a:t>: </a:t>
            </a:r>
            <a:r>
              <a:rPr lang="ru-RU" sz="600" dirty="0" smtClean="0"/>
              <a:t>3 дня </a:t>
            </a:r>
            <a:r>
              <a:rPr lang="en-US" sz="600" dirty="0" smtClean="0"/>
              <a:t>Max</a:t>
            </a:r>
            <a:r>
              <a:rPr lang="ru-RU" sz="600" dirty="0"/>
              <a:t>:</a:t>
            </a:r>
            <a:r>
              <a:rPr lang="ru-RU" sz="600" dirty="0" smtClean="0"/>
              <a:t> 5 дней</a:t>
            </a:r>
            <a:endParaRPr lang="ru-RU" sz="600" dirty="0"/>
          </a:p>
        </p:txBody>
      </p:sp>
      <p:grpSp>
        <p:nvGrpSpPr>
          <p:cNvPr id="23" name="Группа 22"/>
          <p:cNvGrpSpPr/>
          <p:nvPr/>
        </p:nvGrpSpPr>
        <p:grpSpPr>
          <a:xfrm>
            <a:off x="2606197" y="2883082"/>
            <a:ext cx="324386" cy="316687"/>
            <a:chOff x="5688659" y="4027172"/>
            <a:chExt cx="288032" cy="257373"/>
          </a:xfrm>
        </p:grpSpPr>
        <p:sp>
          <p:nvSpPr>
            <p:cNvPr id="94" name="Пятно 1 93"/>
            <p:cNvSpPr/>
            <p:nvPr/>
          </p:nvSpPr>
          <p:spPr>
            <a:xfrm>
              <a:off x="5688659" y="4027172"/>
              <a:ext cx="288032" cy="257373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718222" y="4063526"/>
              <a:ext cx="197975" cy="1818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900" dirty="0" smtClean="0"/>
                <a:t>5</a:t>
              </a:r>
              <a:endParaRPr lang="ru-RU" sz="900" dirty="0"/>
            </a:p>
          </p:txBody>
        </p:sp>
      </p:grpSp>
      <p:sp>
        <p:nvSpPr>
          <p:cNvPr id="1787179363" name="TextBox 1787179362"/>
          <p:cNvSpPr txBox="1"/>
          <p:nvPr/>
        </p:nvSpPr>
        <p:spPr>
          <a:xfrm>
            <a:off x="7189235" y="3349010"/>
            <a:ext cx="1376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ВПП</a:t>
            </a:r>
          </a:p>
          <a:p>
            <a:r>
              <a:rPr lang="en-US" sz="1000" dirty="0" smtClean="0"/>
              <a:t>Min</a:t>
            </a:r>
            <a:r>
              <a:rPr lang="ru-RU" sz="1000" dirty="0" smtClean="0"/>
              <a:t>:  19 дней</a:t>
            </a:r>
            <a:endParaRPr lang="en-US" sz="1000" dirty="0" smtClean="0"/>
          </a:p>
          <a:p>
            <a:r>
              <a:rPr lang="en-US" sz="1000" dirty="0" smtClean="0"/>
              <a:t>Max</a:t>
            </a:r>
            <a:r>
              <a:rPr lang="ru-RU" sz="1000" dirty="0" smtClean="0"/>
              <a:t>: 30 дней</a:t>
            </a:r>
            <a:endParaRPr lang="ru-RU" sz="1000" dirty="0"/>
          </a:p>
        </p:txBody>
      </p:sp>
      <p:grpSp>
        <p:nvGrpSpPr>
          <p:cNvPr id="46" name="Группа 45"/>
          <p:cNvGrpSpPr/>
          <p:nvPr/>
        </p:nvGrpSpPr>
        <p:grpSpPr>
          <a:xfrm>
            <a:off x="3201767" y="2840150"/>
            <a:ext cx="324386" cy="316687"/>
            <a:chOff x="5688659" y="4027172"/>
            <a:chExt cx="288032" cy="257373"/>
          </a:xfrm>
        </p:grpSpPr>
        <p:sp>
          <p:nvSpPr>
            <p:cNvPr id="47" name="Пятно 1 46"/>
            <p:cNvSpPr/>
            <p:nvPr/>
          </p:nvSpPr>
          <p:spPr>
            <a:xfrm>
              <a:off x="5688659" y="4027172"/>
              <a:ext cx="288032" cy="257373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718222" y="4063526"/>
              <a:ext cx="197975" cy="1875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900" dirty="0"/>
                <a:t>3</a:t>
              </a: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2860028" y="2696419"/>
            <a:ext cx="291177" cy="248133"/>
            <a:chOff x="5688659" y="4027172"/>
            <a:chExt cx="288032" cy="257373"/>
          </a:xfrm>
        </p:grpSpPr>
        <p:sp>
          <p:nvSpPr>
            <p:cNvPr id="53" name="Пятно 1 52"/>
            <p:cNvSpPr/>
            <p:nvPr/>
          </p:nvSpPr>
          <p:spPr>
            <a:xfrm>
              <a:off x="5688659" y="4027172"/>
              <a:ext cx="288032" cy="257373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718222" y="4063526"/>
              <a:ext cx="197975" cy="1875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900" dirty="0"/>
                <a:t>1</a:t>
              </a: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3885100" y="2753960"/>
            <a:ext cx="291177" cy="265881"/>
            <a:chOff x="5688659" y="4027172"/>
            <a:chExt cx="288032" cy="275782"/>
          </a:xfrm>
        </p:grpSpPr>
        <p:sp>
          <p:nvSpPr>
            <p:cNvPr id="64" name="Пятно 1 63"/>
            <p:cNvSpPr/>
            <p:nvPr/>
          </p:nvSpPr>
          <p:spPr>
            <a:xfrm>
              <a:off x="5688659" y="4027172"/>
              <a:ext cx="288032" cy="257373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718222" y="4063526"/>
              <a:ext cx="197975" cy="2394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900" dirty="0" smtClean="0"/>
                <a:t>3</a:t>
              </a:r>
              <a:endParaRPr lang="ru-RU" sz="900" dirty="0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4483447" y="2873205"/>
            <a:ext cx="324386" cy="316687"/>
            <a:chOff x="5688659" y="4027172"/>
            <a:chExt cx="288032" cy="257373"/>
          </a:xfrm>
        </p:grpSpPr>
        <p:sp>
          <p:nvSpPr>
            <p:cNvPr id="75" name="Пятно 1 74"/>
            <p:cNvSpPr/>
            <p:nvPr/>
          </p:nvSpPr>
          <p:spPr>
            <a:xfrm>
              <a:off x="5688659" y="4027172"/>
              <a:ext cx="288032" cy="257373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718222" y="4063526"/>
              <a:ext cx="197975" cy="1875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900" dirty="0"/>
                <a:t>2</a:t>
              </a: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133571" y="2883082"/>
            <a:ext cx="324386" cy="316687"/>
            <a:chOff x="5688659" y="4027172"/>
            <a:chExt cx="288032" cy="257373"/>
          </a:xfrm>
        </p:grpSpPr>
        <p:sp>
          <p:nvSpPr>
            <p:cNvPr id="78" name="Пятно 1 77"/>
            <p:cNvSpPr/>
            <p:nvPr/>
          </p:nvSpPr>
          <p:spPr>
            <a:xfrm>
              <a:off x="5688659" y="4027172"/>
              <a:ext cx="288032" cy="257373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724992" y="4055923"/>
              <a:ext cx="197975" cy="1875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900" dirty="0" smtClean="0"/>
                <a:t>4</a:t>
              </a:r>
              <a:endParaRPr lang="ru-RU" sz="900" dirty="0"/>
            </a:p>
          </p:txBody>
        </p:sp>
      </p:grpSp>
      <p:grpSp>
        <p:nvGrpSpPr>
          <p:cNvPr id="80" name="Группа 79"/>
          <p:cNvGrpSpPr/>
          <p:nvPr/>
        </p:nvGrpSpPr>
        <p:grpSpPr>
          <a:xfrm>
            <a:off x="5492889" y="2587738"/>
            <a:ext cx="324386" cy="316687"/>
            <a:chOff x="5688659" y="4027172"/>
            <a:chExt cx="288032" cy="257373"/>
          </a:xfrm>
        </p:grpSpPr>
        <p:sp>
          <p:nvSpPr>
            <p:cNvPr id="81" name="Пятно 1 80"/>
            <p:cNvSpPr/>
            <p:nvPr/>
          </p:nvSpPr>
          <p:spPr>
            <a:xfrm>
              <a:off x="5688659" y="4027172"/>
              <a:ext cx="288032" cy="257373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18222" y="4063529"/>
              <a:ext cx="197975" cy="1875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900" dirty="0"/>
                <a:t>1</a:t>
              </a: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5796037" y="2863306"/>
            <a:ext cx="324386" cy="316687"/>
            <a:chOff x="5688659" y="4027172"/>
            <a:chExt cx="288032" cy="257373"/>
          </a:xfrm>
        </p:grpSpPr>
        <p:sp>
          <p:nvSpPr>
            <p:cNvPr id="88" name="Пятно 1 87"/>
            <p:cNvSpPr/>
            <p:nvPr/>
          </p:nvSpPr>
          <p:spPr>
            <a:xfrm>
              <a:off x="5688659" y="4027172"/>
              <a:ext cx="288032" cy="257373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718222" y="4063529"/>
              <a:ext cx="197975" cy="1875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900" dirty="0" smtClean="0"/>
                <a:t>3</a:t>
              </a:r>
              <a:endParaRPr lang="ru-RU" sz="900" dirty="0"/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6512716" y="2786264"/>
            <a:ext cx="324386" cy="316687"/>
            <a:chOff x="5688659" y="4027172"/>
            <a:chExt cx="288032" cy="257373"/>
          </a:xfrm>
        </p:grpSpPr>
        <p:sp>
          <p:nvSpPr>
            <p:cNvPr id="91" name="Пятно 1 90"/>
            <p:cNvSpPr/>
            <p:nvPr/>
          </p:nvSpPr>
          <p:spPr>
            <a:xfrm>
              <a:off x="5688659" y="4027172"/>
              <a:ext cx="288032" cy="257373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718222" y="4063529"/>
              <a:ext cx="197975" cy="1875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900" dirty="0"/>
                <a:t>5</a:t>
              </a: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6905009" y="2632474"/>
            <a:ext cx="324386" cy="316687"/>
            <a:chOff x="5688659" y="4027172"/>
            <a:chExt cx="288032" cy="257373"/>
          </a:xfrm>
        </p:grpSpPr>
        <p:sp>
          <p:nvSpPr>
            <p:cNvPr id="96" name="Пятно 1 95"/>
            <p:cNvSpPr/>
            <p:nvPr/>
          </p:nvSpPr>
          <p:spPr>
            <a:xfrm>
              <a:off x="5688659" y="4027172"/>
              <a:ext cx="288032" cy="257373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718222" y="4063529"/>
              <a:ext cx="197975" cy="1875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900" dirty="0"/>
                <a:t>4</a:t>
              </a:r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7302370" y="2836252"/>
            <a:ext cx="324386" cy="316687"/>
            <a:chOff x="5674751" y="4035993"/>
            <a:chExt cx="288032" cy="257373"/>
          </a:xfrm>
        </p:grpSpPr>
        <p:sp>
          <p:nvSpPr>
            <p:cNvPr id="99" name="Пятно 1 98"/>
            <p:cNvSpPr/>
            <p:nvPr/>
          </p:nvSpPr>
          <p:spPr>
            <a:xfrm>
              <a:off x="5674751" y="4035993"/>
              <a:ext cx="288032" cy="257373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718222" y="4063529"/>
              <a:ext cx="197975" cy="1875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900" dirty="0" smtClean="0"/>
                <a:t>3</a:t>
              </a:r>
              <a:endParaRPr lang="ru-RU" sz="9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39750" y="283708"/>
            <a:ext cx="6561138" cy="330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Текущие проблемы: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131025440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732240" y="304793"/>
            <a:ext cx="319072" cy="3794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49610" y="1016673"/>
            <a:ext cx="679683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Длительный поиск в общем инвентаризационном </a:t>
            </a:r>
            <a:r>
              <a:rPr lang="ru-RU" sz="1100" dirty="0" smtClean="0"/>
              <a:t>списке;</a:t>
            </a:r>
          </a:p>
          <a:p>
            <a:endParaRPr lang="ru-RU" sz="1100" dirty="0" smtClean="0"/>
          </a:p>
          <a:p>
            <a:endParaRPr lang="ru-RU" sz="1100" dirty="0" smtClean="0"/>
          </a:p>
          <a:p>
            <a:r>
              <a:rPr lang="ru-RU" sz="1100" dirty="0"/>
              <a:t>Затягивание процесса инвентаризации в связи с отсутствием свободного доступа к материальным </a:t>
            </a:r>
            <a:r>
              <a:rPr lang="ru-RU" sz="1100" dirty="0" smtClean="0"/>
              <a:t>ценностям;</a:t>
            </a:r>
            <a:endParaRPr lang="ru-RU" sz="1100" dirty="0"/>
          </a:p>
          <a:p>
            <a:endParaRPr lang="ru-RU" sz="1100" dirty="0" smtClean="0"/>
          </a:p>
          <a:p>
            <a:endParaRPr lang="ru-RU" sz="1100" dirty="0" smtClean="0"/>
          </a:p>
          <a:p>
            <a:r>
              <a:rPr lang="ru-RU" sz="1100" dirty="0" smtClean="0"/>
              <a:t>Ошибки при подсчете и </a:t>
            </a:r>
            <a:r>
              <a:rPr lang="ru-RU" sz="1100" dirty="0"/>
              <a:t>сверке материальных </a:t>
            </a:r>
            <a:r>
              <a:rPr lang="ru-RU" sz="1100" dirty="0" smtClean="0"/>
              <a:t>активов;</a:t>
            </a:r>
          </a:p>
          <a:p>
            <a:endParaRPr lang="ru-RU" sz="1100" dirty="0"/>
          </a:p>
          <a:p>
            <a:endParaRPr lang="ru-RU" sz="1100" dirty="0" smtClean="0"/>
          </a:p>
          <a:p>
            <a:endParaRPr lang="ru-RU" sz="1100" dirty="0" smtClean="0"/>
          </a:p>
          <a:p>
            <a:r>
              <a:rPr lang="ru-RU" sz="1100" dirty="0"/>
              <a:t>Трудоемкость и длительность процесса ручного поиска материальной </a:t>
            </a:r>
            <a:r>
              <a:rPr lang="ru-RU" sz="1100" dirty="0" smtClean="0"/>
              <a:t>ценности</a:t>
            </a:r>
          </a:p>
          <a:p>
            <a:endParaRPr lang="ru-RU" sz="1100" dirty="0"/>
          </a:p>
          <a:p>
            <a:endParaRPr lang="ru-RU" sz="1100" dirty="0" smtClean="0"/>
          </a:p>
          <a:p>
            <a:endParaRPr lang="ru-RU" sz="1100" dirty="0"/>
          </a:p>
          <a:p>
            <a:r>
              <a:rPr lang="ru-RU" sz="1100" dirty="0" smtClean="0"/>
              <a:t>Финансовые затраты на подготовку и оформление финансовых документов</a:t>
            </a:r>
          </a:p>
        </p:txBody>
      </p:sp>
      <p:sp>
        <p:nvSpPr>
          <p:cNvPr id="12" name="Пятно 1 11"/>
          <p:cNvSpPr/>
          <p:nvPr/>
        </p:nvSpPr>
        <p:spPr bwMode="auto">
          <a:xfrm>
            <a:off x="919367" y="1572838"/>
            <a:ext cx="514579" cy="355227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 dirty="0" smtClean="0">
                <a:ln>
                  <a:noFill/>
                </a:ln>
                <a:solidFill>
                  <a:schemeClr val="bg1"/>
                </a:solidFill>
                <a:ea typeface="+mn-ea"/>
                <a:cs typeface="+mn-cs"/>
              </a:rPr>
              <a:t>2</a:t>
            </a:r>
            <a:endParaRPr lang="ru-RU" sz="1800" b="1" i="0" u="none" strike="noStrike" cap="none" spc="0" dirty="0">
              <a:ln>
                <a:noFill/>
              </a:ln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13" name="Пятно 1 12"/>
          <p:cNvSpPr/>
          <p:nvPr/>
        </p:nvSpPr>
        <p:spPr bwMode="auto">
          <a:xfrm>
            <a:off x="1010251" y="943275"/>
            <a:ext cx="412833" cy="428477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 dirty="0" smtClean="0">
                <a:ln>
                  <a:noFill/>
                </a:ln>
                <a:solidFill>
                  <a:schemeClr val="bg1"/>
                </a:solidFill>
                <a:ea typeface="+mn-ea"/>
                <a:cs typeface="+mn-cs"/>
              </a:rPr>
              <a:t>1</a:t>
            </a:r>
            <a:endParaRPr lang="ru-RU" sz="1800" b="1" i="0" u="none" strike="noStrike" cap="none" spc="0" dirty="0">
              <a:ln>
                <a:noFill/>
              </a:ln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14" name="Пятно 1 13"/>
          <p:cNvSpPr/>
          <p:nvPr/>
        </p:nvSpPr>
        <p:spPr bwMode="auto">
          <a:xfrm>
            <a:off x="935031" y="2108864"/>
            <a:ext cx="514579" cy="355227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 dirty="0" smtClean="0">
                <a:ln>
                  <a:noFill/>
                </a:ln>
                <a:solidFill>
                  <a:schemeClr val="bg1"/>
                </a:solidFill>
                <a:ea typeface="+mn-ea"/>
                <a:cs typeface="+mn-cs"/>
              </a:rPr>
              <a:t>3</a:t>
            </a:r>
            <a:endParaRPr lang="ru-RU" sz="1800" b="1" i="0" u="none" strike="noStrike" cap="none" spc="0" dirty="0">
              <a:ln>
                <a:noFill/>
              </a:ln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15" name="Пятно 1 14"/>
          <p:cNvSpPr/>
          <p:nvPr/>
        </p:nvSpPr>
        <p:spPr bwMode="auto">
          <a:xfrm>
            <a:off x="959377" y="2822503"/>
            <a:ext cx="514579" cy="355227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 dirty="0" smtClean="0">
                <a:ln>
                  <a:noFill/>
                </a:ln>
                <a:solidFill>
                  <a:schemeClr val="bg1"/>
                </a:solidFill>
                <a:ea typeface="+mn-ea"/>
                <a:cs typeface="+mn-cs"/>
              </a:rPr>
              <a:t>4</a:t>
            </a:r>
            <a:endParaRPr lang="ru-RU" sz="1800" b="1" i="0" u="none" strike="noStrike" cap="none" spc="0" dirty="0">
              <a:ln>
                <a:noFill/>
              </a:ln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16" name="Пятно 1 15"/>
          <p:cNvSpPr/>
          <p:nvPr/>
        </p:nvSpPr>
        <p:spPr bwMode="auto">
          <a:xfrm>
            <a:off x="908505" y="3480637"/>
            <a:ext cx="514579" cy="466238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 dirty="0" smtClean="0">
                <a:ln>
                  <a:noFill/>
                </a:ln>
                <a:solidFill>
                  <a:schemeClr val="bg1"/>
                </a:solidFill>
                <a:ea typeface="+mn-ea"/>
                <a:cs typeface="+mn-cs"/>
              </a:rPr>
              <a:t>5</a:t>
            </a:r>
            <a:endParaRPr lang="ru-RU" sz="1800" b="1" i="0" u="none" strike="noStrike" cap="none" spc="0" dirty="0">
              <a:ln>
                <a:noFill/>
              </a:ln>
              <a:solidFill>
                <a:schemeClr val="bg1"/>
              </a:solidFill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4446339"/>
            <a:ext cx="579170" cy="4938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422" y="4152254"/>
            <a:ext cx="579170" cy="4938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873" y="4622047"/>
            <a:ext cx="560881" cy="5243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9144" y="3635947"/>
            <a:ext cx="451143" cy="5060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4993" y="3590669"/>
            <a:ext cx="573074" cy="493819"/>
          </a:xfrm>
          <a:prstGeom prst="rect">
            <a:avLst/>
          </a:prstGeom>
        </p:spPr>
      </p:pic>
      <p:cxnSp>
        <p:nvCxnSpPr>
          <p:cNvPr id="10" name="Прямая со стрелкой 9"/>
          <p:cNvCxnSpPr>
            <a:stCxn id="2" idx="1"/>
            <a:endCxn id="5" idx="3"/>
          </p:cNvCxnSpPr>
          <p:nvPr/>
        </p:nvCxnSpPr>
        <p:spPr>
          <a:xfrm flipH="1" flipV="1">
            <a:off x="6951592" y="4399164"/>
            <a:ext cx="860768" cy="294085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38468">
            <a:off x="6848298" y="4675973"/>
            <a:ext cx="1030313" cy="34140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970297">
            <a:off x="7294813" y="4110155"/>
            <a:ext cx="765316" cy="3414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 rot="7239655">
            <a:off x="7985418" y="4059156"/>
            <a:ext cx="765316" cy="341406"/>
          </a:xfrm>
          <a:prstGeom prst="rect">
            <a:avLst/>
          </a:prstGeom>
        </p:spPr>
      </p:pic>
      <p:cxnSp>
        <p:nvCxnSpPr>
          <p:cNvPr id="21" name="Прямая со стрелкой 20"/>
          <p:cNvCxnSpPr>
            <a:endCxn id="7" idx="1"/>
          </p:cNvCxnSpPr>
          <p:nvPr/>
        </p:nvCxnSpPr>
        <p:spPr>
          <a:xfrm flipV="1">
            <a:off x="6822321" y="3888953"/>
            <a:ext cx="506823" cy="318433"/>
          </a:xfrm>
          <a:prstGeom prst="straightConnector1">
            <a:avLst/>
          </a:prstGeom>
          <a:ln w="31750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5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240002" y="458742"/>
            <a:ext cx="7792837" cy="1080159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latin typeface="+mj-lt"/>
                <a:cs typeface="Times New Roman"/>
              </a:rPr>
              <a:t>Идеальная карта процесса </a:t>
            </a:r>
            <a:br>
              <a:rPr lang="ru-RU" dirty="0" smtClean="0">
                <a:solidFill>
                  <a:schemeClr val="tx1"/>
                </a:solidFill>
                <a:latin typeface="+mj-lt"/>
                <a:cs typeface="Times New Roman"/>
              </a:rPr>
            </a:br>
            <a:r>
              <a:rPr lang="ru-RU" dirty="0">
                <a:solidFill>
                  <a:schemeClr val="tx1"/>
                </a:solidFill>
                <a:latin typeface="+mj-lt"/>
                <a:cs typeface="Times New Roman"/>
              </a:rPr>
              <a:t>«Оптимизация процесса проведения инвентаризации»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87179380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703147" y="269027"/>
            <a:ext cx="319072" cy="37943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230045" y="2063269"/>
            <a:ext cx="1553622" cy="1084259"/>
            <a:chOff x="182831" y="2049283"/>
            <a:chExt cx="1553622" cy="1084259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179" y="2049283"/>
              <a:ext cx="1545274" cy="108425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82831" y="2502123"/>
              <a:ext cx="1501538" cy="515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550" dirty="0">
                  <a:solidFill>
                    <a:prstClr val="black"/>
                  </a:solidFill>
                </a:rPr>
                <a:t>Издание приказа о проведении инвентаризации (формирование инвентаризационной комиссии, определение сроков проведения и видов инвентаризационного имущества) </a:t>
              </a:r>
            </a:p>
          </p:txBody>
        </p:sp>
      </p:grpSp>
      <p:sp>
        <p:nvSpPr>
          <p:cNvPr id="48" name="TextBox 47"/>
          <p:cNvSpPr txBox="1"/>
          <p:nvPr/>
        </p:nvSpPr>
        <p:spPr bwMode="auto">
          <a:xfrm>
            <a:off x="3144623" y="2101498"/>
            <a:ext cx="1064237" cy="942166"/>
          </a:xfrm>
          <a:custGeom>
            <a:avLst/>
            <a:gdLst>
              <a:gd name="connsiteX0" fmla="*/ 2456 w 759109"/>
              <a:gd name="connsiteY0" fmla="*/ 0 h 1116269"/>
              <a:gd name="connsiteX1" fmla="*/ 759109 w 759109"/>
              <a:gd name="connsiteY1" fmla="*/ 0 h 1116269"/>
              <a:gd name="connsiteX2" fmla="*/ 759109 w 759109"/>
              <a:gd name="connsiteY2" fmla="*/ 36150 h 1116269"/>
              <a:gd name="connsiteX3" fmla="*/ 759109 w 759109"/>
              <a:gd name="connsiteY3" fmla="*/ 882536 h 1116269"/>
              <a:gd name="connsiteX4" fmla="*/ 759109 w 759109"/>
              <a:gd name="connsiteY4" fmla="*/ 1116269 h 1116269"/>
              <a:gd name="connsiteX5" fmla="*/ 2456 w 759109"/>
              <a:gd name="connsiteY5" fmla="*/ 1116269 h 1116269"/>
              <a:gd name="connsiteX6" fmla="*/ 2456 w 759109"/>
              <a:gd name="connsiteY6" fmla="*/ 882536 h 1116269"/>
              <a:gd name="connsiteX7" fmla="*/ 0 w 759109"/>
              <a:gd name="connsiteY7" fmla="*/ 882536 h 1116269"/>
              <a:gd name="connsiteX8" fmla="*/ 0 w 759109"/>
              <a:gd name="connsiteY8" fmla="*/ 36150 h 1116269"/>
              <a:gd name="connsiteX9" fmla="*/ 2456 w 759109"/>
              <a:gd name="connsiteY9" fmla="*/ 36150 h 111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9109" h="1116269">
                <a:moveTo>
                  <a:pt x="2456" y="0"/>
                </a:moveTo>
                <a:lnTo>
                  <a:pt x="759109" y="0"/>
                </a:lnTo>
                <a:lnTo>
                  <a:pt x="759109" y="36150"/>
                </a:lnTo>
                <a:lnTo>
                  <a:pt x="759109" y="882536"/>
                </a:lnTo>
                <a:lnTo>
                  <a:pt x="759109" y="1116269"/>
                </a:lnTo>
                <a:lnTo>
                  <a:pt x="2456" y="1116269"/>
                </a:lnTo>
                <a:lnTo>
                  <a:pt x="2456" y="882536"/>
                </a:lnTo>
                <a:lnTo>
                  <a:pt x="0" y="882536"/>
                </a:lnTo>
                <a:lnTo>
                  <a:pt x="0" y="36150"/>
                </a:lnTo>
                <a:lnTo>
                  <a:pt x="2456" y="3615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ru-RU" sz="600" dirty="0" smtClean="0">
                <a:solidFill>
                  <a:prstClr val="black"/>
                </a:solidFill>
              </a:rPr>
              <a:t>Сканирование </a:t>
            </a:r>
            <a:r>
              <a:rPr lang="en-US" sz="600" dirty="0" smtClean="0">
                <a:solidFill>
                  <a:prstClr val="black"/>
                </a:solidFill>
              </a:rPr>
              <a:t>QR</a:t>
            </a:r>
            <a:r>
              <a:rPr lang="ru-RU" sz="600" dirty="0" smtClean="0">
                <a:solidFill>
                  <a:prstClr val="black"/>
                </a:solidFill>
              </a:rPr>
              <a:t>-кода с целью установления ФИО материально ответственного сотрудника</a:t>
            </a:r>
          </a:p>
        </p:txBody>
      </p:sp>
      <p:sp>
        <p:nvSpPr>
          <p:cNvPr id="50" name="TextBox 49"/>
          <p:cNvSpPr txBox="1"/>
          <p:nvPr/>
        </p:nvSpPr>
        <p:spPr bwMode="auto">
          <a:xfrm>
            <a:off x="4748095" y="2116596"/>
            <a:ext cx="1231067" cy="927068"/>
          </a:xfrm>
          <a:custGeom>
            <a:avLst/>
            <a:gdLst>
              <a:gd name="connsiteX0" fmla="*/ 2456 w 759109"/>
              <a:gd name="connsiteY0" fmla="*/ 0 h 1116269"/>
              <a:gd name="connsiteX1" fmla="*/ 759109 w 759109"/>
              <a:gd name="connsiteY1" fmla="*/ 0 h 1116269"/>
              <a:gd name="connsiteX2" fmla="*/ 759109 w 759109"/>
              <a:gd name="connsiteY2" fmla="*/ 36150 h 1116269"/>
              <a:gd name="connsiteX3" fmla="*/ 759109 w 759109"/>
              <a:gd name="connsiteY3" fmla="*/ 882536 h 1116269"/>
              <a:gd name="connsiteX4" fmla="*/ 759109 w 759109"/>
              <a:gd name="connsiteY4" fmla="*/ 1116269 h 1116269"/>
              <a:gd name="connsiteX5" fmla="*/ 2456 w 759109"/>
              <a:gd name="connsiteY5" fmla="*/ 1116269 h 1116269"/>
              <a:gd name="connsiteX6" fmla="*/ 2456 w 759109"/>
              <a:gd name="connsiteY6" fmla="*/ 882536 h 1116269"/>
              <a:gd name="connsiteX7" fmla="*/ 0 w 759109"/>
              <a:gd name="connsiteY7" fmla="*/ 882536 h 1116269"/>
              <a:gd name="connsiteX8" fmla="*/ 0 w 759109"/>
              <a:gd name="connsiteY8" fmla="*/ 36150 h 1116269"/>
              <a:gd name="connsiteX9" fmla="*/ 2456 w 759109"/>
              <a:gd name="connsiteY9" fmla="*/ 36150 h 111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9109" h="1116269">
                <a:moveTo>
                  <a:pt x="2456" y="0"/>
                </a:moveTo>
                <a:lnTo>
                  <a:pt x="759109" y="0"/>
                </a:lnTo>
                <a:lnTo>
                  <a:pt x="759109" y="36150"/>
                </a:lnTo>
                <a:lnTo>
                  <a:pt x="759109" y="882536"/>
                </a:lnTo>
                <a:lnTo>
                  <a:pt x="759109" y="1116269"/>
                </a:lnTo>
                <a:lnTo>
                  <a:pt x="2456" y="1116269"/>
                </a:lnTo>
                <a:lnTo>
                  <a:pt x="2456" y="882536"/>
                </a:lnTo>
                <a:lnTo>
                  <a:pt x="0" y="882536"/>
                </a:lnTo>
                <a:lnTo>
                  <a:pt x="0" y="36150"/>
                </a:lnTo>
                <a:lnTo>
                  <a:pt x="2456" y="3615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ru-RU" sz="600" dirty="0" smtClean="0">
                <a:solidFill>
                  <a:prstClr val="black"/>
                </a:solidFill>
              </a:rPr>
              <a:t>Автоматическое формирование и передача сведений о наличии материальных запасов и  ФИО материально ответственных сотрудников в информационную систему бухгалтерского учета</a:t>
            </a:r>
            <a:endParaRPr lang="ru-RU" sz="600" dirty="0">
              <a:solidFill>
                <a:prstClr val="black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315938" y="2116596"/>
            <a:ext cx="1072946" cy="842314"/>
            <a:chOff x="7340762" y="2184241"/>
            <a:chExt cx="1072946" cy="842314"/>
          </a:xfrm>
        </p:grpSpPr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0762" y="2184241"/>
              <a:ext cx="1072946" cy="842314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7386527" y="2582238"/>
              <a:ext cx="981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" dirty="0">
                  <a:solidFill>
                    <a:prstClr val="black"/>
                  </a:solidFill>
                </a:rPr>
                <a:t>Оформление результатов инвентаризации</a:t>
              </a:r>
            </a:p>
          </p:txBody>
        </p:sp>
      </p:grpSp>
      <p:sp>
        <p:nvSpPr>
          <p:cNvPr id="61" name="Стрелка вправо 60"/>
          <p:cNvSpPr/>
          <p:nvPr/>
        </p:nvSpPr>
        <p:spPr bwMode="auto">
          <a:xfrm>
            <a:off x="2859354" y="2580819"/>
            <a:ext cx="177872" cy="110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2" name="Стрелка вправо 61"/>
          <p:cNvSpPr/>
          <p:nvPr/>
        </p:nvSpPr>
        <p:spPr bwMode="auto">
          <a:xfrm>
            <a:off x="4340010" y="2573691"/>
            <a:ext cx="177872" cy="110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6" name="Стрелка вправо 65"/>
          <p:cNvSpPr/>
          <p:nvPr/>
        </p:nvSpPr>
        <p:spPr bwMode="auto">
          <a:xfrm>
            <a:off x="6064012" y="2580130"/>
            <a:ext cx="177872" cy="110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1" name="TextBox 70"/>
          <p:cNvSpPr txBox="1"/>
          <p:nvPr/>
        </p:nvSpPr>
        <p:spPr bwMode="auto">
          <a:xfrm>
            <a:off x="3424712" y="1798320"/>
            <a:ext cx="643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prstClr val="black"/>
                </a:solidFill>
              </a:rPr>
              <a:t>Min:</a:t>
            </a:r>
            <a:r>
              <a:rPr lang="ru-RU" sz="600" dirty="0" smtClean="0">
                <a:solidFill>
                  <a:prstClr val="black"/>
                </a:solidFill>
              </a:rPr>
              <a:t> 1 </a:t>
            </a:r>
            <a:r>
              <a:rPr lang="ru-RU" sz="600" dirty="0" smtClean="0"/>
              <a:t>день </a:t>
            </a:r>
            <a:r>
              <a:rPr lang="en-US" sz="600" dirty="0" smtClean="0">
                <a:solidFill>
                  <a:prstClr val="black"/>
                </a:solidFill>
              </a:rPr>
              <a:t>Max</a:t>
            </a:r>
            <a:r>
              <a:rPr lang="ru-RU" sz="600" dirty="0">
                <a:solidFill>
                  <a:prstClr val="black"/>
                </a:solidFill>
              </a:rPr>
              <a:t>: 3 </a:t>
            </a:r>
            <a:r>
              <a:rPr lang="ru-RU" sz="600" dirty="0" smtClean="0">
                <a:solidFill>
                  <a:prstClr val="black"/>
                </a:solidFill>
              </a:rPr>
              <a:t>дня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73" name="TextBox 72"/>
          <p:cNvSpPr txBox="1"/>
          <p:nvPr/>
        </p:nvSpPr>
        <p:spPr bwMode="auto">
          <a:xfrm>
            <a:off x="5076056" y="1842839"/>
            <a:ext cx="50405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dirty="0" smtClean="0">
                <a:solidFill>
                  <a:prstClr val="black"/>
                </a:solidFill>
              </a:rPr>
              <a:t>1 день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1787179363" name="TextBox 1787179362"/>
          <p:cNvSpPr txBox="1"/>
          <p:nvPr/>
        </p:nvSpPr>
        <p:spPr>
          <a:xfrm>
            <a:off x="7189235" y="3349010"/>
            <a:ext cx="1376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prstClr val="black"/>
                </a:solidFill>
              </a:rPr>
              <a:t>ВПП</a:t>
            </a:r>
          </a:p>
          <a:p>
            <a:r>
              <a:rPr lang="en-US" sz="1000" dirty="0" smtClean="0">
                <a:solidFill>
                  <a:prstClr val="black"/>
                </a:solidFill>
              </a:rPr>
              <a:t>Min</a:t>
            </a:r>
            <a:r>
              <a:rPr lang="ru-RU" sz="1000" dirty="0" smtClean="0">
                <a:solidFill>
                  <a:prstClr val="black"/>
                </a:solidFill>
              </a:rPr>
              <a:t>:  2 дня</a:t>
            </a:r>
            <a:endParaRPr lang="en-US" sz="1000" dirty="0" smtClean="0">
              <a:solidFill>
                <a:prstClr val="black"/>
              </a:solidFill>
            </a:endParaRPr>
          </a:p>
          <a:p>
            <a:r>
              <a:rPr lang="en-US" sz="1000" dirty="0" smtClean="0">
                <a:solidFill>
                  <a:prstClr val="black"/>
                </a:solidFill>
              </a:rPr>
              <a:t>Max</a:t>
            </a:r>
            <a:r>
              <a:rPr lang="ru-RU" sz="1000" dirty="0" smtClean="0">
                <a:solidFill>
                  <a:prstClr val="black"/>
                </a:solidFill>
              </a:rPr>
              <a:t>: 4 дня</a:t>
            </a:r>
            <a:endParaRPr lang="ru-RU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40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240003" y="458742"/>
            <a:ext cx="2963846" cy="45920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latin typeface="+mj-lt"/>
                <a:cs typeface="Times New Roman"/>
              </a:rPr>
              <a:t>Пирамида проблем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87179380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703147" y="269027"/>
            <a:ext cx="319072" cy="3794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597" y="522649"/>
            <a:ext cx="5608806" cy="410296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731443" y="4118955"/>
            <a:ext cx="478779" cy="44395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665150" y="3903008"/>
            <a:ext cx="492230" cy="44246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250883" y="3584808"/>
            <a:ext cx="492230" cy="44246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020520" y="3480621"/>
            <a:ext cx="492230" cy="44246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546459" y="4027272"/>
            <a:ext cx="492230" cy="4424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08362" y="4072431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153087" y="3513513"/>
            <a:ext cx="216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2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721531" y="3923085"/>
            <a:ext cx="38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3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352982" y="3611448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4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6518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Пошаговое_составление_отчета_на_kick_off1 (1)</Template>
  <TotalTime>19541</TotalTime>
  <Words>989</Words>
  <Application>Microsoft Office PowerPoint</Application>
  <DocSecurity>0</DocSecurity>
  <PresentationFormat>Произвольный</PresentationFormat>
  <Paragraphs>307</Paragraphs>
  <Slides>27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27</vt:i4>
      </vt:variant>
    </vt:vector>
  </HeadingPairs>
  <TitlesOfParts>
    <vt:vector size="38" baseType="lpstr">
      <vt:lpstr>Arial</vt:lpstr>
      <vt:lpstr>Bahnschrift SemiBold Condensed</vt:lpstr>
      <vt:lpstr>Calibri</vt:lpstr>
      <vt:lpstr>Franklin Gothic Heavy</vt:lpstr>
      <vt:lpstr>Rosatom Light</vt:lpstr>
      <vt:lpstr>Times New Roman</vt:lpstr>
      <vt:lpstr>Титульный слайд</vt:lpstr>
      <vt:lpstr>Перебивочный слайд</vt:lpstr>
      <vt:lpstr>Текст картинка</vt:lpstr>
      <vt:lpstr>Заключительный слайд</vt:lpstr>
      <vt:lpstr>1_Текст картинка</vt:lpstr>
      <vt:lpstr>Государственная инспекция Забайкальского края</vt:lpstr>
      <vt:lpstr>Презентация PowerPoint</vt:lpstr>
      <vt:lpstr>Команда проекта:  </vt:lpstr>
      <vt:lpstr>Паспорт проекта:  </vt:lpstr>
      <vt:lpstr>Презентация PowerPoint</vt:lpstr>
      <vt:lpstr>Карта текущего состояния процесса  «Оптимизация процесса проведения инвентаризации»</vt:lpstr>
      <vt:lpstr>Текущие проблемы:  </vt:lpstr>
      <vt:lpstr>Идеальная карта процесса  «Оптимизация процесса проведения инвентаризации»</vt:lpstr>
      <vt:lpstr>Пирамида проблем</vt:lpstr>
      <vt:lpstr>Выявление коренных причин методом «5 Почему?» </vt:lpstr>
      <vt:lpstr>Выявление коренных причин методом «5 Почему?» </vt:lpstr>
      <vt:lpstr>Вклад в цель проекта </vt:lpstr>
      <vt:lpstr>Презентация PowerPoint</vt:lpstr>
      <vt:lpstr>Целевая карта процесса  «Оптимизация процесса проведения инвентаризации»</vt:lpstr>
      <vt:lpstr>Решения:</vt:lpstr>
      <vt:lpstr>План мероприятий по реализации проекта «Оптимизация процесса проведения инвентаризации»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Региональная служба по тарифам и ценообразованию Забайкальского края</dc:title>
  <dc:subject/>
  <dc:creator>Деревцова Ксения</dc:creator>
  <cp:keywords/>
  <dc:description/>
  <cp:lastModifiedBy>Людмила Олеговна Зеликова</cp:lastModifiedBy>
  <cp:revision>250</cp:revision>
  <cp:lastPrinted>2025-11-11T06:45:32Z</cp:lastPrinted>
  <dcterms:created xsi:type="dcterms:W3CDTF">2023-06-15T02:03:41Z</dcterms:created>
  <dcterms:modified xsi:type="dcterms:W3CDTF">2025-11-11T07:25:06Z</dcterms:modified>
  <cp:category/>
  <dc:identifier/>
  <cp:contentStatus/>
  <dc:language/>
  <cp:version/>
</cp:coreProperties>
</file>