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</p:sldMasterIdLst>
  <p:notesMasterIdLst>
    <p:notesMasterId r:id="rId35"/>
  </p:notesMasterIdLst>
  <p:sldIdLst>
    <p:sldId id="256" r:id="rId8"/>
    <p:sldId id="257" r:id="rId9"/>
    <p:sldId id="264" r:id="rId10"/>
    <p:sldId id="265" r:id="rId11"/>
    <p:sldId id="268" r:id="rId12"/>
    <p:sldId id="287" r:id="rId13"/>
    <p:sldId id="270" r:id="rId14"/>
    <p:sldId id="288" r:id="rId15"/>
    <p:sldId id="286" r:id="rId16"/>
    <p:sldId id="291" r:id="rId17"/>
    <p:sldId id="274" r:id="rId18"/>
    <p:sldId id="290" r:id="rId19"/>
    <p:sldId id="289" r:id="rId20"/>
    <p:sldId id="275" r:id="rId21"/>
    <p:sldId id="292" r:id="rId22"/>
    <p:sldId id="276" r:id="rId23"/>
    <p:sldId id="293" r:id="rId24"/>
    <p:sldId id="294" r:id="rId25"/>
    <p:sldId id="301" r:id="rId26"/>
    <p:sldId id="295" r:id="rId27"/>
    <p:sldId id="302" r:id="rId28"/>
    <p:sldId id="296" r:id="rId29"/>
    <p:sldId id="298" r:id="rId30"/>
    <p:sldId id="297" r:id="rId31"/>
    <p:sldId id="299" r:id="rId32"/>
    <p:sldId id="300" r:id="rId33"/>
    <p:sldId id="263" r:id="rId34"/>
  </p:sldIdLst>
  <p:sldSz cx="9144000" cy="5148263"/>
  <p:notesSz cx="6797675" cy="9926638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">
          <p15:clr>
            <a:srgbClr val="A4A3A4"/>
          </p15:clr>
        </p15:guide>
        <p15:guide id="2" pos="340">
          <p15:clr>
            <a:srgbClr val="A4A3A4"/>
          </p15:clr>
        </p15:guide>
        <p15:guide id="3" orient="horz" pos="3028">
          <p15:clr>
            <a:srgbClr val="A4A3A4"/>
          </p15:clr>
        </p15:guide>
        <p15:guide id="4" pos="5511">
          <p15:clr>
            <a:srgbClr val="A4A3A4"/>
          </p15:clr>
        </p15:guide>
        <p15:guide id="5" orient="horz" pos="272">
          <p15:clr>
            <a:srgbClr val="A4A3A4"/>
          </p15:clr>
        </p15:guide>
        <p15:guide id="6" orient="horz" pos="2971">
          <p15:clr>
            <a:srgbClr val="A4A3A4"/>
          </p15:clr>
        </p15:guide>
        <p15:guide id="7" orient="horz" pos="930">
          <p15:clr>
            <a:srgbClr val="A4A3A4"/>
          </p15:clr>
        </p15:guide>
        <p15:guide id="8" orient="horz" pos="1337">
          <p15:clr>
            <a:srgbClr val="A4A3A4"/>
          </p15:clr>
        </p15:guide>
        <p15:guide id="9" orient="horz" pos="2086">
          <p15:clr>
            <a:srgbClr val="A4A3A4"/>
          </p15:clr>
        </p15:guide>
        <p15:guide id="10" pos="2331">
          <p15:clr>
            <a:srgbClr val="A4A3A4"/>
          </p15:clr>
        </p15:guide>
        <p15:guide id="11" pos="726">
          <p15:clr>
            <a:srgbClr val="A4A3A4"/>
          </p15:clr>
        </p15:guide>
        <p15:guide id="12" pos="875">
          <p15:clr>
            <a:srgbClr val="A4A3A4"/>
          </p15:clr>
        </p15:guide>
        <p15:guide id="13" pos="1260">
          <p15:clr>
            <a:srgbClr val="A4A3A4"/>
          </p15:clr>
        </p15:guide>
        <p15:guide id="14" pos="1410">
          <p15:clr>
            <a:srgbClr val="A4A3A4"/>
          </p15:clr>
        </p15:guide>
        <p15:guide id="15" pos="1796">
          <p15:clr>
            <a:srgbClr val="A4A3A4"/>
          </p15:clr>
        </p15:guide>
        <p15:guide id="16" pos="19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0"/>
      </p:cViewPr>
      <p:guideLst>
        <p:guide orient="horz" pos="261"/>
        <p:guide pos="340"/>
        <p:guide orient="horz" pos="3028"/>
        <p:guide pos="5511"/>
        <p:guide orient="horz" pos="272"/>
        <p:guide orient="horz" pos="2971"/>
        <p:guide orient="horz" pos="930"/>
        <p:guide orient="horz" pos="1337"/>
        <p:guide orient="horz" pos="2086"/>
        <p:guide pos="2331"/>
        <p:guide pos="726"/>
        <p:guide pos="875"/>
        <p:guide pos="1260"/>
        <p:guide pos="1410"/>
        <p:guide pos="1796"/>
        <p:guide pos="19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0" dirty="0"/>
              <a:t>Количество пройденных анкет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пройденных анкет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46A-4A31-AF98-4964C8E9CF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46A-4A31-AF98-4964C8E9CF74}"/>
              </c:ext>
            </c:extLst>
          </c:dPt>
          <c:dLbls>
            <c:dLbl>
              <c:idx val="1"/>
              <c:layout>
                <c:manualLayout>
                  <c:x val="6.7061812438999155E-2"/>
                  <c:y val="3.247352277027645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46A-4A31-AF98-4964C8E9CF7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Электронная анкета</c:v>
                </c:pt>
                <c:pt idx="1">
                  <c:v>Бумажная анкета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193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6A-4A31-AF98-4964C8E9CF7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16AA0-42D0-4E9A-904E-E056068D8ADE}" type="doc">
      <dgm:prSet loTypeId="urn:microsoft.com/office/officeart/2005/8/layout/pyramid2" loCatId="pyramid" qsTypeId="urn:microsoft.com/office/officeart/2005/8/quickstyle/3d2#1" qsCatId="3D" csTypeId="urn:microsoft.com/office/officeart/2005/8/colors/accent1_2" csCatId="accent1" phldr="1"/>
      <dgm:spPr/>
    </dgm:pt>
    <dgm:pt modelId="{3FF748B2-CC95-451B-8143-C5A03F1EB111}">
      <dgm:prSet phldrT="[Текст]"/>
      <dgm:spPr/>
      <dgm:t>
        <a:bodyPr/>
        <a:lstStyle/>
        <a:p>
          <a:r>
            <a:rPr lang="ru-RU" dirty="0"/>
            <a:t>Федеральный уровень</a:t>
          </a:r>
        </a:p>
      </dgm:t>
    </dgm:pt>
    <dgm:pt modelId="{F99DA536-E43B-4950-BA30-8CA9E427BA97}" type="parTrans" cxnId="{37DEBAA8-1957-44E0-95DB-E2FC8D891943}">
      <dgm:prSet/>
      <dgm:spPr/>
      <dgm:t>
        <a:bodyPr/>
        <a:lstStyle/>
        <a:p>
          <a:endParaRPr lang="ru-RU"/>
        </a:p>
      </dgm:t>
    </dgm:pt>
    <dgm:pt modelId="{674D32EE-29CD-44A6-957C-0715A8F487A7}" type="sibTrans" cxnId="{37DEBAA8-1957-44E0-95DB-E2FC8D891943}">
      <dgm:prSet/>
      <dgm:spPr/>
      <dgm:t>
        <a:bodyPr/>
        <a:lstStyle/>
        <a:p>
          <a:endParaRPr lang="ru-RU"/>
        </a:p>
      </dgm:t>
    </dgm:pt>
    <dgm:pt modelId="{B26F7618-C915-462A-BFAF-8F1E5C379A4B}">
      <dgm:prSet phldrT="[Текст]"/>
      <dgm:spPr/>
      <dgm:t>
        <a:bodyPr/>
        <a:lstStyle/>
        <a:p>
          <a:r>
            <a:rPr lang="ru-RU" dirty="0"/>
            <a:t>Региональный уровень</a:t>
          </a:r>
        </a:p>
      </dgm:t>
    </dgm:pt>
    <dgm:pt modelId="{F07A516F-C219-4A59-AB1C-9F9EC1B18B82}" type="parTrans" cxnId="{EBA86250-F7EF-4722-8D65-42F973FA4D18}">
      <dgm:prSet/>
      <dgm:spPr/>
      <dgm:t>
        <a:bodyPr/>
        <a:lstStyle/>
        <a:p>
          <a:endParaRPr lang="ru-RU"/>
        </a:p>
      </dgm:t>
    </dgm:pt>
    <dgm:pt modelId="{4A4D4BC3-FDE5-47A6-9F56-565CC7A1FFA0}" type="sibTrans" cxnId="{EBA86250-F7EF-4722-8D65-42F973FA4D18}">
      <dgm:prSet/>
      <dgm:spPr/>
      <dgm:t>
        <a:bodyPr/>
        <a:lstStyle/>
        <a:p>
          <a:endParaRPr lang="ru-RU"/>
        </a:p>
      </dgm:t>
    </dgm:pt>
    <dgm:pt modelId="{CCD4CE0A-9387-4751-B631-756FA8B3A1B1}">
      <dgm:prSet phldrT="[Текст]"/>
      <dgm:spPr/>
      <dgm:t>
        <a:bodyPr/>
        <a:lstStyle/>
        <a:p>
          <a:r>
            <a:rPr lang="ru-RU" dirty="0"/>
            <a:t>Уровень организации</a:t>
          </a:r>
        </a:p>
      </dgm:t>
    </dgm:pt>
    <dgm:pt modelId="{247F04F3-E4F3-4501-96E7-052FDA5D92EF}" type="parTrans" cxnId="{ED36D28C-0583-4DAF-A348-580FDDADAE86}">
      <dgm:prSet/>
      <dgm:spPr/>
      <dgm:t>
        <a:bodyPr/>
        <a:lstStyle/>
        <a:p>
          <a:endParaRPr lang="ru-RU"/>
        </a:p>
      </dgm:t>
    </dgm:pt>
    <dgm:pt modelId="{8DA91440-B118-49C5-B7A4-0D2DB838972C}" type="sibTrans" cxnId="{ED36D28C-0583-4DAF-A348-580FDDADAE86}">
      <dgm:prSet/>
      <dgm:spPr/>
      <dgm:t>
        <a:bodyPr/>
        <a:lstStyle/>
        <a:p>
          <a:endParaRPr lang="ru-RU"/>
        </a:p>
      </dgm:t>
    </dgm:pt>
    <dgm:pt modelId="{4E388B56-311A-46E5-9570-0E5542DBCD84}" type="pres">
      <dgm:prSet presAssocID="{F2516AA0-42D0-4E9A-904E-E056068D8ADE}" presName="compositeShape" presStyleCnt="0">
        <dgm:presLayoutVars>
          <dgm:dir/>
          <dgm:resizeHandles/>
        </dgm:presLayoutVars>
      </dgm:prSet>
      <dgm:spPr/>
    </dgm:pt>
    <dgm:pt modelId="{B5D2158A-EB40-4D24-8CC8-B2BFED5A76F0}" type="pres">
      <dgm:prSet presAssocID="{F2516AA0-42D0-4E9A-904E-E056068D8ADE}" presName="pyramid" presStyleLbl="node1" presStyleIdx="0" presStyleCnt="1" custScaleX="124718" custScaleY="100000" custLinFactNeighborX="-941"/>
      <dgm:spPr/>
    </dgm:pt>
    <dgm:pt modelId="{9EAEA455-5A6E-410E-B4B7-AC856197C3E4}" type="pres">
      <dgm:prSet presAssocID="{F2516AA0-42D0-4E9A-904E-E056068D8ADE}" presName="theList" presStyleCnt="0"/>
      <dgm:spPr/>
    </dgm:pt>
    <dgm:pt modelId="{500CF7D1-1636-4DEB-8CDC-2F7C02C42901}" type="pres">
      <dgm:prSet presAssocID="{3FF748B2-CC95-451B-8143-C5A03F1EB111}" presName="aNode" presStyleLbl="fgAcc1" presStyleIdx="0" presStyleCnt="3" custLinFactNeighborX="35433" custLinFactNeighborY="-97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BACF9-1EBF-4380-93A2-375886B886CF}" type="pres">
      <dgm:prSet presAssocID="{3FF748B2-CC95-451B-8143-C5A03F1EB111}" presName="aSpace" presStyleCnt="0"/>
      <dgm:spPr/>
    </dgm:pt>
    <dgm:pt modelId="{8AB727E3-2AAC-4333-BE67-DDCC2DBAF903}" type="pres">
      <dgm:prSet presAssocID="{B26F7618-C915-462A-BFAF-8F1E5C379A4B}" presName="aNode" presStyleLbl="fgAcc1" presStyleIdx="1" presStyleCnt="3" custLinFactNeighborX="36169" custLinFactNeighborY="-56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39D37-E751-4F81-B040-B9AF8800B9C2}" type="pres">
      <dgm:prSet presAssocID="{B26F7618-C915-462A-BFAF-8F1E5C379A4B}" presName="aSpace" presStyleCnt="0"/>
      <dgm:spPr/>
    </dgm:pt>
    <dgm:pt modelId="{F9F5084D-E7E2-4934-B9CC-4E50C1F41F90}" type="pres">
      <dgm:prSet presAssocID="{CCD4CE0A-9387-4751-B631-756FA8B3A1B1}" presName="aNode" presStyleLbl="fgAcc1" presStyleIdx="2" presStyleCnt="3" custLinFactNeighborX="37396" custLinFactNeighborY="-37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3FF7C-F002-44B1-841D-E05154B2885F}" type="pres">
      <dgm:prSet presAssocID="{CCD4CE0A-9387-4751-B631-756FA8B3A1B1}" presName="aSpace" presStyleCnt="0"/>
      <dgm:spPr/>
    </dgm:pt>
  </dgm:ptLst>
  <dgm:cxnLst>
    <dgm:cxn modelId="{37DEBAA8-1957-44E0-95DB-E2FC8D891943}" srcId="{F2516AA0-42D0-4E9A-904E-E056068D8ADE}" destId="{3FF748B2-CC95-451B-8143-C5A03F1EB111}" srcOrd="0" destOrd="0" parTransId="{F99DA536-E43B-4950-BA30-8CA9E427BA97}" sibTransId="{674D32EE-29CD-44A6-957C-0715A8F487A7}"/>
    <dgm:cxn modelId="{EFD7AB33-D757-4CAA-8664-31C1C70B4255}" type="presOf" srcId="{3FF748B2-CC95-451B-8143-C5A03F1EB111}" destId="{500CF7D1-1636-4DEB-8CDC-2F7C02C42901}" srcOrd="0" destOrd="0" presId="urn:microsoft.com/office/officeart/2005/8/layout/pyramid2"/>
    <dgm:cxn modelId="{ED36D28C-0583-4DAF-A348-580FDDADAE86}" srcId="{F2516AA0-42D0-4E9A-904E-E056068D8ADE}" destId="{CCD4CE0A-9387-4751-B631-756FA8B3A1B1}" srcOrd="2" destOrd="0" parTransId="{247F04F3-E4F3-4501-96E7-052FDA5D92EF}" sibTransId="{8DA91440-B118-49C5-B7A4-0D2DB838972C}"/>
    <dgm:cxn modelId="{DECE04FB-B69A-400B-8240-6D3E8E4B3DEB}" type="presOf" srcId="{F2516AA0-42D0-4E9A-904E-E056068D8ADE}" destId="{4E388B56-311A-46E5-9570-0E5542DBCD84}" srcOrd="0" destOrd="0" presId="urn:microsoft.com/office/officeart/2005/8/layout/pyramid2"/>
    <dgm:cxn modelId="{EBA86250-F7EF-4722-8D65-42F973FA4D18}" srcId="{F2516AA0-42D0-4E9A-904E-E056068D8ADE}" destId="{B26F7618-C915-462A-BFAF-8F1E5C379A4B}" srcOrd="1" destOrd="0" parTransId="{F07A516F-C219-4A59-AB1C-9F9EC1B18B82}" sibTransId="{4A4D4BC3-FDE5-47A6-9F56-565CC7A1FFA0}"/>
    <dgm:cxn modelId="{D601EFBD-33F1-4C47-9149-2342DE5FE77E}" type="presOf" srcId="{B26F7618-C915-462A-BFAF-8F1E5C379A4B}" destId="{8AB727E3-2AAC-4333-BE67-DDCC2DBAF903}" srcOrd="0" destOrd="0" presId="urn:microsoft.com/office/officeart/2005/8/layout/pyramid2"/>
    <dgm:cxn modelId="{BAC2D72B-9236-4C55-AE1D-33B856F75230}" type="presOf" srcId="{CCD4CE0A-9387-4751-B631-756FA8B3A1B1}" destId="{F9F5084D-E7E2-4934-B9CC-4E50C1F41F90}" srcOrd="0" destOrd="0" presId="urn:microsoft.com/office/officeart/2005/8/layout/pyramid2"/>
    <dgm:cxn modelId="{85D7DDC5-D1BB-4024-A075-826685CC510D}" type="presParOf" srcId="{4E388B56-311A-46E5-9570-0E5542DBCD84}" destId="{B5D2158A-EB40-4D24-8CC8-B2BFED5A76F0}" srcOrd="0" destOrd="0" presId="urn:microsoft.com/office/officeart/2005/8/layout/pyramid2"/>
    <dgm:cxn modelId="{1AEB3816-C806-48D5-9B6C-69F3DEDFE15F}" type="presParOf" srcId="{4E388B56-311A-46E5-9570-0E5542DBCD84}" destId="{9EAEA455-5A6E-410E-B4B7-AC856197C3E4}" srcOrd="1" destOrd="0" presId="urn:microsoft.com/office/officeart/2005/8/layout/pyramid2"/>
    <dgm:cxn modelId="{8828A5A9-2136-4CC2-952A-5F756402CAB2}" type="presParOf" srcId="{9EAEA455-5A6E-410E-B4B7-AC856197C3E4}" destId="{500CF7D1-1636-4DEB-8CDC-2F7C02C42901}" srcOrd="0" destOrd="0" presId="urn:microsoft.com/office/officeart/2005/8/layout/pyramid2"/>
    <dgm:cxn modelId="{D327479D-CD0D-441B-BB4B-B6013E7EFEC6}" type="presParOf" srcId="{9EAEA455-5A6E-410E-B4B7-AC856197C3E4}" destId="{A32BACF9-1EBF-4380-93A2-375886B886CF}" srcOrd="1" destOrd="0" presId="urn:microsoft.com/office/officeart/2005/8/layout/pyramid2"/>
    <dgm:cxn modelId="{72ADEDA5-5C9B-46CA-8CBF-32C3FCD0B88D}" type="presParOf" srcId="{9EAEA455-5A6E-410E-B4B7-AC856197C3E4}" destId="{8AB727E3-2AAC-4333-BE67-DDCC2DBAF903}" srcOrd="2" destOrd="0" presId="urn:microsoft.com/office/officeart/2005/8/layout/pyramid2"/>
    <dgm:cxn modelId="{E5047B8C-B39D-4A02-9937-AD18D790BC32}" type="presParOf" srcId="{9EAEA455-5A6E-410E-B4B7-AC856197C3E4}" destId="{29539D37-E751-4F81-B040-B9AF8800B9C2}" srcOrd="3" destOrd="0" presId="urn:microsoft.com/office/officeart/2005/8/layout/pyramid2"/>
    <dgm:cxn modelId="{5DB017E1-4926-4348-A7EB-6693F7CE4427}" type="presParOf" srcId="{9EAEA455-5A6E-410E-B4B7-AC856197C3E4}" destId="{F9F5084D-E7E2-4934-B9CC-4E50C1F41F90}" srcOrd="4" destOrd="0" presId="urn:microsoft.com/office/officeart/2005/8/layout/pyramid2"/>
    <dgm:cxn modelId="{D189C39D-ED3C-4FC5-9D6F-ACD1CD3951BE}" type="presParOf" srcId="{9EAEA455-5A6E-410E-B4B7-AC856197C3E4}" destId="{F6B3FF7C-F002-44B1-841D-E05154B2885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84D8A-822D-488E-8D1C-8C90CBE022BE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103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70B7F-3432-4DBE-B821-B38A127FB2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022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736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498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51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>
                <a:solidFill>
                  <a:prstClr val="black"/>
                </a:solidFill>
              </a:rPr>
              <a:pPr/>
              <a:t>13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19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814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853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668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405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936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39749" y="2122487"/>
            <a:ext cx="5711825" cy="1189037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 b="1">
                <a:solidFill>
                  <a:srgbClr val="404040"/>
                </a:solidFill>
                <a:latin typeface="+mn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</a:rPr>
              <a:t>Тема презентации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3798267"/>
            <a:ext cx="5711825" cy="2846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ru-RU" dirty="0">
                <a:latin typeface="Arial" pitchFamily="34" charset="0"/>
                <a:cs typeface="Arial" pitchFamily="34" charset="0"/>
              </a:rPr>
              <a:t>Наименование мероприятия 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ru-RU" dirty="0">
                <a:latin typeface="Arial" pitchFamily="34" charset="0"/>
                <a:cs typeface="Arial" pitchFamily="34" charset="0"/>
              </a:rPr>
              <a:t> название площадки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39749" y="4212000"/>
            <a:ext cx="5711825" cy="21848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33333"/>
                </a:solidFill>
                <a:latin typeface="Arial" panose="020B0604020202020204" pitchFamily="34" charset="0"/>
                <a:ea typeface="Rosatom Light" pitchFamily="34" charset="-52"/>
                <a:cs typeface="Arial" pitchFamily="34" charset="0"/>
              </a:rPr>
              <a:t>ФИО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39749" y="4428000"/>
            <a:ext cx="5711825" cy="28468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333333"/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8705562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еребиво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2298615"/>
            <a:ext cx="5508152" cy="101291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4100" b="1" kern="1200" baseline="0" dirty="0">
                <a:solidFill>
                  <a:srgbClr val="404040"/>
                </a:solidFill>
                <a:latin typeface="Arial" pitchFamily="34" charset="0"/>
                <a:ea typeface="Rosatom Light" pitchFamily="34" charset="-52"/>
                <a:cs typeface="Arial" pitchFamily="34" charset="0"/>
              </a:defRPr>
            </a:lvl1pPr>
          </a:lstStyle>
          <a:p>
            <a:r>
              <a:rPr lang="ru-RU" dirty="0" err="1"/>
              <a:t>Перебивочный</a:t>
            </a:r>
            <a:r>
              <a:rPr lang="ru-RU" dirty="0"/>
              <a:t> слайд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239143"/>
            <a:ext cx="5508152" cy="576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charset="0"/>
              <a:buNone/>
              <a:defRPr lang="en-US" sz="4100" b="1" kern="1200" dirty="0">
                <a:solidFill>
                  <a:srgbClr val="404040"/>
                </a:solidFill>
                <a:latin typeface="Arial" pitchFamily="34" charset="0"/>
                <a:ea typeface="Rosatom Light" pitchFamily="34" charset="-52"/>
                <a:cs typeface="Arial" pitchFamily="34" charset="0"/>
              </a:defRPr>
            </a:lvl1pPr>
          </a:lstStyle>
          <a:p>
            <a:pPr lvl="0"/>
            <a:r>
              <a:rPr lang="ru-RU" dirty="0"/>
              <a:t>Нумерация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539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476376"/>
            <a:ext cx="4014788" cy="24659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itchFamily="34" charset="0"/>
              <a:buNone/>
              <a:defRPr sz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5"/>
          </p:nvPr>
        </p:nvSpPr>
        <p:spPr>
          <a:xfrm>
            <a:off x="4808538" y="1476375"/>
            <a:ext cx="3940175" cy="2456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Arial" pitchFamily="34" charset="0"/>
                <a:cs typeface="Arial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99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701A24-D417-4C2C-8678-193C1B633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  <a:prstGeom prst="rect">
            <a:avLst/>
          </a:prstGeom>
        </p:spPr>
        <p:txBody>
          <a:bodyPr lIns="68598" tIns="34299" rIns="68598" bIns="34299"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DE8BE72-AE62-4A26-B023-3DFAB2B72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  <a:prstGeom prst="rect">
            <a:avLst/>
          </a:prstGeom>
        </p:spPr>
        <p:txBody>
          <a:bodyPr lIns="68598" tIns="34299" rIns="68598" bIns="34299"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40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34FE84-9DD0-4F8C-AD06-2CCE4353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lIns="68598" tIns="34299" rIns="68598" bIns="34299"/>
          <a:lstStyle/>
          <a:p>
            <a:fld id="{2DB00539-76DD-4291-9C68-45997AB8432E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97C6E8-82D6-46DC-9870-C4CB0BAC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lIns="68598" tIns="34299" rIns="68598" bIns="34299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62BD4A-2090-46E1-92FD-5D40ABD7E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lIns="68598" tIns="34299" rIns="68598" bIns="34299"/>
          <a:lstStyle/>
          <a:p>
            <a:fld id="{1DB53087-2C50-47AC-ACD0-434C56EF5E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49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259763" y="4840798"/>
            <a:ext cx="627062" cy="28363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66048B4-E1F6-4B7C-B5CF-B726961A650C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5423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39750" y="1476375"/>
            <a:ext cx="4014788" cy="18351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6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8" y="1476375"/>
            <a:ext cx="3940175" cy="18351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3482975"/>
            <a:ext cx="4014788" cy="76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4808538" y="3479346"/>
            <a:ext cx="3940174" cy="76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64540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539750" y="1476375"/>
            <a:ext cx="4014788" cy="28013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/>
              <a:t>Контент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808539" y="1476375"/>
            <a:ext cx="3940174" cy="28013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/>
              <a:t>Контент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47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7" y="1476375"/>
            <a:ext cx="3940175" cy="250787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lang="en-US" sz="7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476375"/>
            <a:ext cx="4014788" cy="24584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775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39749" y="1476375"/>
            <a:ext cx="4860925" cy="12740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780"/>
              </a:lnSpc>
              <a:spcBef>
                <a:spcPts val="0"/>
              </a:spcBef>
              <a:buFontTx/>
              <a:buNone/>
              <a:defRPr sz="41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4488543"/>
            <a:ext cx="4860925" cy="22792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Дата</a:t>
            </a:r>
          </a:p>
        </p:txBody>
      </p:sp>
      <p:sp>
        <p:nvSpPr>
          <p:cNvPr id="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3537857"/>
            <a:ext cx="4860925" cy="94637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Основная информация</a:t>
            </a:r>
          </a:p>
        </p:txBody>
      </p:sp>
      <p:sp>
        <p:nvSpPr>
          <p:cNvPr id="6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083605"/>
            <a:ext cx="4860925" cy="2279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3311525"/>
            <a:ext cx="4860925" cy="2279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09050184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38037" cy="5152838"/>
          </a:xfrm>
          <a:prstGeom prst="rect">
            <a:avLst/>
          </a:prstGeom>
        </p:spPr>
      </p:pic>
      <p:pic>
        <p:nvPicPr>
          <p:cNvPr id="6" name="Picture 6" descr="https://www.po-mayak.ru/upload/iblock/9ec/9ecb73e54779038d188628512a145e82.jpg">
            <a:extLst>
              <a:ext uri="{FF2B5EF4-FFF2-40B4-BE49-F238E27FC236}">
                <a16:creationId xmlns="" xmlns:a16="http://schemas.microsoft.com/office/drawing/2014/main" id="{9C4DD657-A62E-4141-A8ED-4D2EFA3A76C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2"/>
          <a:stretch/>
        </p:blipFill>
        <p:spPr bwMode="auto">
          <a:xfrm>
            <a:off x="3706801" y="434365"/>
            <a:ext cx="1137342" cy="81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9">
            <a:extLst>
              <a:ext uri="{FF2B5EF4-FFF2-40B4-BE49-F238E27FC236}">
                <a16:creationId xmlns="" xmlns:a16="http://schemas.microsoft.com/office/drawing/2014/main" id="{2E8852FB-C57F-0144-92DA-F7FDD31D99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52" y="425269"/>
            <a:ext cx="2344312" cy="82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1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1" y="0"/>
            <a:ext cx="9138037" cy="51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3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www.po-mayak.ru/upload/iblock/9ec/9ecb73e54779038d188628512a145e82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976" y="355382"/>
            <a:ext cx="435673" cy="3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244" y="359203"/>
            <a:ext cx="926594" cy="3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www.po-mayak.ru/upload/iblock/9ec/9ecb73e54779038d188628512a145e8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976" y="355382"/>
            <a:ext cx="435673" cy="3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244" y="359203"/>
            <a:ext cx="926594" cy="3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www.po-mayak.ru/upload/iblock/9ec/9ecb73e54779038d188628512a145e82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976" y="355382"/>
            <a:ext cx="435673" cy="3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244" y="359203"/>
            <a:ext cx="926594" cy="3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www.po-mayak.ru/upload/iblock/9ec/9ecb73e54779038d188628512a145e82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976" y="355382"/>
            <a:ext cx="435673" cy="3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244" y="359203"/>
            <a:ext cx="926594" cy="32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0" y="0"/>
            <a:ext cx="9138039" cy="5152838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="" xmlns:a16="http://schemas.microsoft.com/office/drawing/2014/main" id="{BFCFDCD3-0E65-BD46-B70A-BD77913A52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38037" cy="51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3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s://forms.yandex.ru/u/69a2f013e010db3431fe466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инспекция Забайкальского края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Итоговое совещание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Ходаков Александр Николаевич</a:t>
            </a:r>
          </a:p>
        </p:txBody>
      </p:sp>
      <p:sp>
        <p:nvSpPr>
          <p:cNvPr id="19" name="Текст 4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начальника Государственной инспекции Забайкальского края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4F6EB7-F118-4F82-823C-8CB8849AA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563811" y="435580"/>
            <a:ext cx="707934" cy="84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10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793" y="327115"/>
            <a:ext cx="9726093" cy="48003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5400000">
            <a:off x="6885103" y="2515906"/>
            <a:ext cx="23067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подсчета результатов мониторинга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51627" y="999655"/>
            <a:ext cx="1125763" cy="332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Измерение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7208" y="1396077"/>
            <a:ext cx="180969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Недостаточная автоматизация  обработки данных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14981" y="3442072"/>
            <a:ext cx="165252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Формирование всей </a:t>
            </a:r>
          </a:p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документации на бумажном носителе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49563" y="2836531"/>
            <a:ext cx="21136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00" dirty="0">
                <a:solidFill>
                  <a:prstClr val="black"/>
                </a:solidFill>
                <a:latin typeface="Calibri" panose="020F0502020204030204"/>
              </a:rPr>
              <a:t>Отсутствие инструмента для автоматизации подсчета баллов  анкет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44320" y="4327779"/>
            <a:ext cx="1296096" cy="332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Оборудование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24927" y="1605204"/>
            <a:ext cx="194852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Загруженность специалистов при обработке бумажных анкет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11366" y="2786678"/>
            <a:ext cx="18393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ru-RU" sz="10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Сложность обработки бумажных анкет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67343" y="3350007"/>
            <a:ext cx="189414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Использование устаревших методов для сбора данных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12112" y="4320978"/>
            <a:ext cx="811795" cy="332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Методы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40827" y="1318436"/>
            <a:ext cx="236877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00" dirty="0">
                <a:solidFill>
                  <a:prstClr val="black"/>
                </a:solidFill>
                <a:latin typeface="Calibri" panose="020F0502020204030204"/>
              </a:rPr>
              <a:t>Бумага, картриджи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10309" y="1665138"/>
            <a:ext cx="186896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Финансовые затраты на доставку заполненных анкет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925858" y="1084667"/>
            <a:ext cx="18458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00" dirty="0">
                <a:solidFill>
                  <a:prstClr val="black"/>
                </a:solidFill>
                <a:latin typeface="Calibri" panose="020F0502020204030204"/>
              </a:rPr>
              <a:t>Вовлечение больного количества специалистов в процесс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851359" y="2701489"/>
            <a:ext cx="6810038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723742" y="1654433"/>
            <a:ext cx="0" cy="2203443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761018" y="1320249"/>
            <a:ext cx="644237" cy="138124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095975" y="1986875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593021" y="1061545"/>
            <a:ext cx="759708" cy="1630721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947210" y="1600399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3076861" y="2097624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417379" y="1072055"/>
            <a:ext cx="755773" cy="1639944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15883" y="1591459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912707" y="2131451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310560" y="2686603"/>
            <a:ext cx="618893" cy="164468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4693968" y="3382212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4506761" y="3985306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4284808" y="2683092"/>
            <a:ext cx="618893" cy="164468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2789197" y="3190535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553495" y="3799725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2196447" y="2727271"/>
            <a:ext cx="618893" cy="164468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949494" y="3403301"/>
            <a:ext cx="15563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1656967" y="4348695"/>
            <a:ext cx="1197271" cy="332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Менеджмент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26182" y="785115"/>
            <a:ext cx="925706" cy="332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Персонал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71006" y="774608"/>
            <a:ext cx="821984" cy="3320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Ресурсы</a:t>
            </a:r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5621550" y="2536338"/>
            <a:ext cx="15563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1335325" y="2881188"/>
            <a:ext cx="155415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Calibri" panose="020F0502020204030204"/>
              </a:rPr>
              <a:t>Не организована система контроля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4440508" y="4013398"/>
            <a:ext cx="209453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endParaRPr lang="ru-RU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951185" y="2208132"/>
            <a:ext cx="19917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Calibri" pitchFamily="34" charset="0"/>
                <a:cs typeface="Calibri" pitchFamily="34" charset="0"/>
              </a:rPr>
              <a:t>Трудозатраты на обработку заполненных анкет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069022" y="2209995"/>
            <a:ext cx="21441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Calibri" pitchFamily="34" charset="0"/>
                <a:cs typeface="Calibri" pitchFamily="34" charset="0"/>
              </a:rPr>
              <a:t>Возможные ошибки сотрудников при подсчете баллов 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323114" y="2136228"/>
            <a:ext cx="2041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 pitchFamily="34" charset="0"/>
                <a:cs typeface="Calibri" pitchFamily="34" charset="0"/>
              </a:rPr>
              <a:t>Отсутствует контроль за качеством собранных данных </a:t>
            </a:r>
          </a:p>
        </p:txBody>
      </p:sp>
      <p:cxnSp>
        <p:nvCxnSpPr>
          <p:cNvPr id="54" name="Прямая со стрелкой 53">
            <a:extLst>
              <a:ext uri="{FF2B5EF4-FFF2-40B4-BE49-F238E27FC236}">
                <a16:creationId xmlns="" xmlns:a16="http://schemas.microsoft.com/office/drawing/2014/main" id="{C33B9CFA-384E-41F4-92E9-86CF1787D33D}"/>
              </a:ext>
            </a:extLst>
          </p:cNvPr>
          <p:cNvCxnSpPr/>
          <p:nvPr/>
        </p:nvCxnSpPr>
        <p:spPr>
          <a:xfrm>
            <a:off x="3188266" y="2574131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="" xmlns:a16="http://schemas.microsoft.com/office/drawing/2014/main" id="{9B33BD0B-8206-4F8D-8D67-EC99CA17A0B9}"/>
              </a:ext>
            </a:extLst>
          </p:cNvPr>
          <p:cNvCxnSpPr/>
          <p:nvPr/>
        </p:nvCxnSpPr>
        <p:spPr>
          <a:xfrm>
            <a:off x="996491" y="2574131"/>
            <a:ext cx="18929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097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171" y="373946"/>
            <a:ext cx="6561138" cy="330200"/>
          </a:xfrm>
        </p:spPr>
        <p:txBody>
          <a:bodyPr/>
          <a:lstStyle/>
          <a:p>
            <a:r>
              <a:rPr lang="ru-RU" dirty="0">
                <a:latin typeface="+mn-lt"/>
              </a:rPr>
              <a:t>Пирамида проблем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24157003"/>
              </p:ext>
            </p:extLst>
          </p:nvPr>
        </p:nvGraphicFramePr>
        <p:xfrm>
          <a:off x="381000" y="1147763"/>
          <a:ext cx="6370320" cy="3720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2689860" y="2430780"/>
            <a:ext cx="1571653" cy="76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>
            <a:off x="2004060" y="3547083"/>
            <a:ext cx="23210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ятно 1 8"/>
          <p:cNvSpPr/>
          <p:nvPr/>
        </p:nvSpPr>
        <p:spPr>
          <a:xfrm>
            <a:off x="2221802" y="3748997"/>
            <a:ext cx="523481" cy="474294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Пятно 1 10"/>
          <p:cNvSpPr/>
          <p:nvPr/>
        </p:nvSpPr>
        <p:spPr>
          <a:xfrm>
            <a:off x="3132321" y="3786855"/>
            <a:ext cx="619710" cy="449722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Пятно 1 9"/>
          <p:cNvSpPr/>
          <p:nvPr/>
        </p:nvSpPr>
        <p:spPr>
          <a:xfrm>
            <a:off x="3837476" y="3786855"/>
            <a:ext cx="487639" cy="497483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Пятно 1 11"/>
          <p:cNvSpPr/>
          <p:nvPr/>
        </p:nvSpPr>
        <p:spPr>
          <a:xfrm>
            <a:off x="2813090" y="3046728"/>
            <a:ext cx="573848" cy="446293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" name="Пятно 1 13"/>
          <p:cNvSpPr/>
          <p:nvPr/>
        </p:nvSpPr>
        <p:spPr>
          <a:xfrm>
            <a:off x="1728739" y="4258165"/>
            <a:ext cx="513479" cy="497483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5" name="Пятно 1 14"/>
          <p:cNvSpPr/>
          <p:nvPr/>
        </p:nvSpPr>
        <p:spPr>
          <a:xfrm rot="20018020">
            <a:off x="2603899" y="4244235"/>
            <a:ext cx="508441" cy="462964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3" name="Пятно 1 13">
            <a:extLst>
              <a:ext uri="{FF2B5EF4-FFF2-40B4-BE49-F238E27FC236}">
                <a16:creationId xmlns="" xmlns:a16="http://schemas.microsoft.com/office/drawing/2014/main" id="{87C083CC-E50C-4E15-8830-C42449065B56}"/>
              </a:ext>
            </a:extLst>
          </p:cNvPr>
          <p:cNvSpPr/>
          <p:nvPr/>
        </p:nvSpPr>
        <p:spPr>
          <a:xfrm>
            <a:off x="3323997" y="4241875"/>
            <a:ext cx="513479" cy="497483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schemeClr val="tx1"/>
                </a:solidFill>
              </a:rPr>
              <a:t>7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Пятно 1 13">
            <a:extLst>
              <a:ext uri="{FF2B5EF4-FFF2-40B4-BE49-F238E27FC236}">
                <a16:creationId xmlns="" xmlns:a16="http://schemas.microsoft.com/office/drawing/2014/main" id="{1FC56F09-F82E-4119-8A00-D6360794895E}"/>
              </a:ext>
            </a:extLst>
          </p:cNvPr>
          <p:cNvSpPr/>
          <p:nvPr/>
        </p:nvSpPr>
        <p:spPr>
          <a:xfrm>
            <a:off x="3965221" y="4292511"/>
            <a:ext cx="513479" cy="497483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8</a:t>
            </a:r>
          </a:p>
        </p:txBody>
      </p:sp>
      <p:sp>
        <p:nvSpPr>
          <p:cNvPr id="17" name="Пятно 1 13">
            <a:extLst>
              <a:ext uri="{FF2B5EF4-FFF2-40B4-BE49-F238E27FC236}">
                <a16:creationId xmlns="" xmlns:a16="http://schemas.microsoft.com/office/drawing/2014/main" id="{D84B20BE-EC7A-4A66-A910-1C6A9321E23B}"/>
              </a:ext>
            </a:extLst>
          </p:cNvPr>
          <p:cNvSpPr/>
          <p:nvPr/>
        </p:nvSpPr>
        <p:spPr>
          <a:xfrm>
            <a:off x="4591292" y="4371709"/>
            <a:ext cx="369587" cy="418285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425304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>
          <a:xfrm>
            <a:off x="539750" y="4830589"/>
            <a:ext cx="4014788" cy="1480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Вклад в цель проекта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421414"/>
              </p:ext>
            </p:extLst>
          </p:nvPr>
        </p:nvGraphicFramePr>
        <p:xfrm>
          <a:off x="81756" y="757520"/>
          <a:ext cx="8980487" cy="434403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120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31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31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210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2104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47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ПРОБЛЕМА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КОРЕННАЯ ПРИЧИНА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ПРЕДЛАГАЕМОЕ РЕШЕНИЕ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ВКЛАД В ДОСТИЖЕНИЕ ЦЕЛИ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99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Ошибки и исправления при заполнении анкет гражданами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/>
                        <a:t>Анкета заполняется в бумажном виде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rowSpan="9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Создание </a:t>
                      </a: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электронной версии анкеты;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Создание </a:t>
                      </a:r>
                      <a:r>
                        <a:rPr lang="en-US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QR</a:t>
                      </a: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-кода  для  удобного перехода гражданам в </a:t>
                      </a:r>
                      <a:r>
                        <a:rPr lang="ru-RU" sz="900" b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онлайн-форму</a:t>
                      </a: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анкеты;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Размещение </a:t>
                      </a:r>
                      <a:r>
                        <a:rPr lang="en-US" sz="900" b="0" dirty="0"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QR-</a:t>
                      </a:r>
                      <a:r>
                        <a:rPr lang="ru-RU" sz="900" b="0" dirty="0"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кода в отделе Гостехнадзора и на стенде </a:t>
                      </a:r>
                      <a:r>
                        <a:rPr lang="ru-RU" sz="900" b="0" dirty="0" err="1"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Госинспекции</a:t>
                      </a:r>
                      <a:r>
                        <a:rPr lang="ru-RU" sz="900" b="0" dirty="0"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Размещение </a:t>
                      </a:r>
                      <a:r>
                        <a:rPr lang="en-US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QR</a:t>
                      </a: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-кода на информационных порталах Государственной инспекции;</a:t>
                      </a:r>
                      <a:endParaRPr lang="ru-RU" sz="900" b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Отправка </a:t>
                      </a:r>
                      <a:r>
                        <a:rPr lang="en-US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QR</a:t>
                      </a: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-кода инспекторам в районы через мессенджеры, </a:t>
                      </a:r>
                      <a:r>
                        <a:rPr lang="en-US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email</a:t>
                      </a: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;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Применение встроенных инструментов платформы для подсчета баллов мониторинга;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Сокращение ошибок при прохождении анкетирования гражданами с 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20-25% до 0-5%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02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dirty="0"/>
                        <a:t>Нет возможности отследить количество и качество заполненных анкет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Отсутствуют инструменты, позволяющие заполнять анкету и производить подсчет оценки качества предоставления услуг в электронном виде</a:t>
                      </a:r>
                    </a:p>
                    <a:p>
                      <a:pPr algn="ctr" fontAlgn="ctr"/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Сокращение финансовых затрат на изготовление анкет с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3000-5000 р. до 100-200 р.</a:t>
                      </a: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1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dirty="0"/>
                        <a:t>Финансовые затраты на доставку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0" marR="5060" marT="506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1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dirty="0"/>
                        <a:t>Финансовые затраты на распечатку</a:t>
                      </a: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1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+mn-lt"/>
                          <a:cs typeface="Times New Roman" pitchFamily="18" charset="0"/>
                        </a:rPr>
                        <a:t>Возможные потери анкет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Большое количество анкет в бумажном виде</a:t>
                      </a:r>
                    </a:p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99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Возможные ошибки при подсчете баллов </a:t>
                      </a: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85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Загруженность специалиста</a:t>
                      </a: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Большое количество анкет в бумажном виде</a:t>
                      </a:r>
                    </a:p>
                    <a:p>
                      <a:pPr algn="ctr" fontAlgn="ctr"/>
                      <a:endParaRPr lang="ru-RU" sz="9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Внедрение онлайн опроса сократит объем бумажных анкет.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Сокращение сроков получения результатов мониторинга с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4 853- 11 153 мин. до</a:t>
                      </a:r>
                      <a:r>
                        <a:rPr lang="ru-RU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 – 4565</a:t>
                      </a:r>
                      <a:r>
                        <a:rPr lang="ru-RU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мин.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895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Трудозатраты на обработку заполненных анкет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895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060" marR="5060" marT="506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Длительность подсчета результатов мониторинга</a:t>
                      </a: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060" marR="5060" marT="5060" marB="0" anchor="ctr"/>
                </a:tc>
                <a:extLst>
                  <a:ext uri="{0D108BD9-81ED-4DB2-BD59-A6C34878D82A}">
                    <a16:rowId xmlns="" xmlns:a16="http://schemas.microsoft.com/office/drawing/2014/main" val="4181732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961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558818" y="176199"/>
            <a:ext cx="7714908" cy="682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300" dirty="0">
                <a:solidFill>
                  <a:schemeClr val="bg2">
                    <a:lumMod val="25000"/>
                  </a:schemeClr>
                </a:solidFill>
              </a:rPr>
              <a:t>Подготовка к плану действий</a:t>
            </a: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105147" y="711768"/>
            <a:ext cx="7875682" cy="540560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4"/>
              </a:buBlip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  <a:cs typeface="+mn-cs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304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876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448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020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ct val="20000"/>
              </a:spcBef>
              <a:buFontTx/>
              <a:buNone/>
            </a:pPr>
            <a:r>
              <a:rPr lang="ru-RU" sz="11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хотим повлиять на выявленные при картировании текущего состояния проблемы в рамках текущего проекта? </a:t>
            </a:r>
            <a:endParaRPr lang="ru-RU" sz="1000" b="1" kern="0" dirty="0">
              <a:solidFill>
                <a:srgbClr val="4141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Объект 2"/>
          <p:cNvSpPr txBox="1">
            <a:spLocks/>
          </p:cNvSpPr>
          <p:nvPr/>
        </p:nvSpPr>
        <p:spPr>
          <a:xfrm>
            <a:off x="475547" y="3817541"/>
            <a:ext cx="8343483" cy="594616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4"/>
              </a:buBlip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  <a:cs typeface="+mn-cs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304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876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448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020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spcBef>
                <a:spcPct val="20000"/>
              </a:spcBef>
              <a:buFontTx/>
              <a:buNone/>
            </a:pPr>
            <a:endParaRPr lang="ru-RU" kern="0" dirty="0">
              <a:solidFill>
                <a:srgbClr val="414142"/>
              </a:solidFill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E2C84715-A05C-4ED4-A7A1-407B3752C5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225848"/>
              </p:ext>
            </p:extLst>
          </p:nvPr>
        </p:nvGraphicFramePr>
        <p:xfrm>
          <a:off x="105148" y="1002671"/>
          <a:ext cx="8933706" cy="40127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640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385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72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98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39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9277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Проблема</a:t>
                      </a:r>
                      <a:endParaRPr lang="ru-RU" sz="1000" dirty="0">
                        <a:latin typeface="Bahnschrift SemiBold Condensed" pitchFamily="34" charset="0"/>
                      </a:endParaRPr>
                    </a:p>
                  </a:txBody>
                  <a:tcPr marT="34322" marB="34322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Решить полностью</a:t>
                      </a:r>
                      <a:endParaRPr lang="ru-RU" sz="1000" dirty="0">
                        <a:latin typeface="Bahnschrift SemiBold Condensed" pitchFamily="34" charset="0"/>
                      </a:endParaRPr>
                    </a:p>
                  </a:txBody>
                  <a:tcPr marT="34322" marB="34322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Решить частично </a:t>
                      </a:r>
                      <a:endParaRPr lang="ru-RU" sz="1000" dirty="0">
                        <a:latin typeface="Bahnschrift SemiBold Condensed" pitchFamily="34" charset="0"/>
                      </a:endParaRPr>
                    </a:p>
                  </a:txBody>
                  <a:tcPr marT="34322" marB="34322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Решение</a:t>
                      </a:r>
                      <a:r>
                        <a:rPr lang="ru-RU" sz="1000" baseline="0" dirty="0"/>
                        <a:t> не планируется</a:t>
                      </a:r>
                      <a:endParaRPr lang="ru-RU" sz="1000" dirty="0">
                        <a:latin typeface="Bahnschrift SemiBold Condensed" pitchFamily="34" charset="0"/>
                      </a:endParaRPr>
                    </a:p>
                  </a:txBody>
                  <a:tcPr marT="34322" marB="34322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Другое</a:t>
                      </a:r>
                      <a:endParaRPr lang="ru-RU" sz="1000" dirty="0">
                        <a:latin typeface="Bahnschrift SemiBold Condensed" pitchFamily="34" charset="0"/>
                      </a:endParaRPr>
                    </a:p>
                  </a:txBody>
                  <a:tcPr marT="34322" marB="34322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algn="l"/>
                      <a:r>
                        <a:rPr lang="ru-RU" sz="1000" dirty="0"/>
                        <a:t>Ошибки и исправления при заполнении анкет гражданами</a:t>
                      </a:r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algn="l"/>
                      <a:r>
                        <a:rPr lang="ru-RU" sz="1000" dirty="0"/>
                        <a:t>Нет возможности отследить количество и качество заполненных анкет</a:t>
                      </a:r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1582">
                <a:tc>
                  <a:txBody>
                    <a:bodyPr/>
                    <a:lstStyle/>
                    <a:p>
                      <a:pPr algn="l"/>
                      <a:r>
                        <a:rPr lang="ru-RU" sz="1000" dirty="0"/>
                        <a:t>Финансовые затраты на доставку</a:t>
                      </a:r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15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Финансовые затраты на распечатку</a:t>
                      </a:r>
                    </a:p>
                    <a:p>
                      <a:pPr algn="l"/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60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299016368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Возможные потери анкет</a:t>
                      </a: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Возможные ошибки при подсчете баллов 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675570548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+mn-lt"/>
                        </a:rPr>
                        <a:t>Загруженность специалиста</a:t>
                      </a: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543278266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Трудозатраты на обработку заполненных анкет</a:t>
                      </a:r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3881155502"/>
                  </a:ext>
                </a:extLst>
              </a:tr>
              <a:tr h="3659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+mn-lt"/>
                          <a:cs typeface="Times New Roman" panose="02020603050405020304" pitchFamily="18" charset="0"/>
                        </a:rPr>
                        <a:t>Длительность подсчета результатов мониторинга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>
                        <a:latin typeface="Bahnschrift SemiBold Condensed" panose="020B0502040204020203" pitchFamily="34" charset="0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+mn-lt"/>
                      </a:endParaRPr>
                    </a:p>
                  </a:txBody>
                  <a:tcPr marT="34322" marB="34322" anchor="ctr"/>
                </a:tc>
                <a:extLst>
                  <a:ext uri="{0D108BD9-81ED-4DB2-BD59-A6C34878D82A}">
                    <a16:rowId xmlns="" xmlns:a16="http://schemas.microsoft.com/office/drawing/2014/main" val="1024463405"/>
                  </a:ext>
                </a:extLst>
              </a:tr>
            </a:tbl>
          </a:graphicData>
        </a:graphic>
      </p:graphicFrame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57BB7B16-0FB4-4A41-A312-F4E62163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1628671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B2BBBCC5-D22E-442D-A96D-753EAD338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1997017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61644A63-6CEF-4DCA-BFA1-45F2CDCD6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2391412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E2EBFE7F-298F-4A62-A616-F38C49524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2828928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C364C89B-9829-4729-A8F9-718E46C00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3209307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="" xmlns:a16="http://schemas.microsoft.com/office/drawing/2014/main" id="{43A96EA2-196A-4207-ADAE-7026C0E32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3590516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="" xmlns:a16="http://schemas.microsoft.com/office/drawing/2014/main" id="{4A404AE6-30E8-4B6C-8B24-3A4534D59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3930815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="" xmlns:a16="http://schemas.microsoft.com/office/drawing/2014/main" id="{B48E6944-0080-4AD5-A68E-817C474BC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4323831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="" xmlns:a16="http://schemas.microsoft.com/office/drawing/2014/main" id="{62C62914-5E5C-4506-AC04-4FED9740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6" y="4714754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78634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3715" y="372421"/>
            <a:ext cx="5642441" cy="458184"/>
          </a:xfrm>
        </p:spPr>
        <p:txBody>
          <a:bodyPr/>
          <a:lstStyle/>
          <a:p>
            <a:r>
              <a:rPr lang="ru-RU" dirty="0">
                <a:latin typeface="+mj-lt"/>
                <a:cs typeface="Times New Roman" panose="02020603050405020304" pitchFamily="18" charset="0"/>
              </a:rPr>
              <a:t>Целевая карта процесса</a:t>
            </a: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="" xmlns:a16="http://schemas.microsoft.com/office/drawing/2014/main" id="{893947BF-35BB-4ACA-AD32-2E8455E3F724}"/>
              </a:ext>
            </a:extLst>
          </p:cNvPr>
          <p:cNvSpPr/>
          <p:nvPr/>
        </p:nvSpPr>
        <p:spPr>
          <a:xfrm>
            <a:off x="74734" y="1619871"/>
            <a:ext cx="1051034" cy="420490"/>
          </a:xfrm>
          <a:custGeom>
            <a:avLst/>
            <a:gdLst>
              <a:gd name="connsiteX0" fmla="*/ 0 w 1094610"/>
              <a:gd name="connsiteY0" fmla="*/ 407141 h 420490"/>
              <a:gd name="connsiteX1" fmla="*/ 280327 w 1094610"/>
              <a:gd name="connsiteY1" fmla="*/ 200233 h 420490"/>
              <a:gd name="connsiteX2" fmla="*/ 266978 w 1094610"/>
              <a:gd name="connsiteY2" fmla="*/ 367095 h 420490"/>
              <a:gd name="connsiteX3" fmla="*/ 647422 w 1094610"/>
              <a:gd name="connsiteY3" fmla="*/ 106791 h 420490"/>
              <a:gd name="connsiteX4" fmla="*/ 640748 w 1094610"/>
              <a:gd name="connsiteY4" fmla="*/ 367095 h 420490"/>
              <a:gd name="connsiteX5" fmla="*/ 1094610 w 1094610"/>
              <a:gd name="connsiteY5" fmla="*/ 0 h 420490"/>
              <a:gd name="connsiteX6" fmla="*/ 1094610 w 1094610"/>
              <a:gd name="connsiteY6" fmla="*/ 420490 h 420490"/>
              <a:gd name="connsiteX7" fmla="*/ 0 w 1094610"/>
              <a:gd name="connsiteY7" fmla="*/ 407141 h 42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4610" h="420490">
                <a:moveTo>
                  <a:pt x="0" y="407141"/>
                </a:moveTo>
                <a:lnTo>
                  <a:pt x="280327" y="200233"/>
                </a:lnTo>
                <a:lnTo>
                  <a:pt x="266978" y="367095"/>
                </a:lnTo>
                <a:lnTo>
                  <a:pt x="647422" y="106791"/>
                </a:lnTo>
                <a:lnTo>
                  <a:pt x="640748" y="367095"/>
                </a:lnTo>
                <a:lnTo>
                  <a:pt x="1094610" y="0"/>
                </a:lnTo>
                <a:lnTo>
                  <a:pt x="1094610" y="420490"/>
                </a:lnTo>
                <a:lnTo>
                  <a:pt x="0" y="40714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="" xmlns:a16="http://schemas.microsoft.com/office/drawing/2014/main" id="{ADE84E6C-FE7A-4444-B186-EE55B2C0E3EF}"/>
              </a:ext>
            </a:extLst>
          </p:cNvPr>
          <p:cNvCxnSpPr>
            <a:cxnSpLocks/>
          </p:cNvCxnSpPr>
          <p:nvPr/>
        </p:nvCxnSpPr>
        <p:spPr>
          <a:xfrm>
            <a:off x="3185563" y="299361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E6DD7E3-E6D0-45D0-9790-38462B7DF4F8}"/>
              </a:ext>
            </a:extLst>
          </p:cNvPr>
          <p:cNvSpPr txBox="1"/>
          <p:nvPr/>
        </p:nvSpPr>
        <p:spPr>
          <a:xfrm>
            <a:off x="1276446" y="1294041"/>
            <a:ext cx="105103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Получение </a:t>
            </a:r>
            <a:r>
              <a:rPr lang="en-US" sz="800" dirty="0">
                <a:latin typeface="Bahnschrift SemiBold" panose="020B0502040204020203" pitchFamily="34" charset="0"/>
              </a:rPr>
              <a:t>QR</a:t>
            </a:r>
            <a:r>
              <a:rPr lang="ru-RU" sz="800" dirty="0">
                <a:latin typeface="Bahnschrift SemiBold" panose="020B0502040204020203" pitchFamily="34" charset="0"/>
              </a:rPr>
              <a:t>-кода для прохождения анкеты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DD3B104-D90D-4F4A-935E-E98FD6EDAC3A}"/>
              </a:ext>
            </a:extLst>
          </p:cNvPr>
          <p:cNvSpPr txBox="1"/>
          <p:nvPr/>
        </p:nvSpPr>
        <p:spPr>
          <a:xfrm>
            <a:off x="82132" y="2009694"/>
            <a:ext cx="1051034" cy="584775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Окончание оказания государственной услуги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112D242-9C0E-4BE5-9A02-E85C054758BB}"/>
              </a:ext>
            </a:extLst>
          </p:cNvPr>
          <p:cNvSpPr txBox="1"/>
          <p:nvPr/>
        </p:nvSpPr>
        <p:spPr>
          <a:xfrm>
            <a:off x="2247900" y="2724111"/>
            <a:ext cx="87968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Bahnschrift SemiBold" panose="020B0502040204020203" pitchFamily="34" charset="0"/>
              </a:rPr>
              <a:t>Заполнение бумажной анкеты 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BB169AA2-5864-40EE-AAD2-8F126660B620}"/>
              </a:ext>
            </a:extLst>
          </p:cNvPr>
          <p:cNvCxnSpPr>
            <a:cxnSpLocks/>
          </p:cNvCxnSpPr>
          <p:nvPr/>
        </p:nvCxnSpPr>
        <p:spPr>
          <a:xfrm>
            <a:off x="2413902" y="1590222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A2DD96F-98A1-41DF-A6A0-5E2B9223CD69}"/>
              </a:ext>
            </a:extLst>
          </p:cNvPr>
          <p:cNvSpPr txBox="1"/>
          <p:nvPr/>
        </p:nvSpPr>
        <p:spPr>
          <a:xfrm>
            <a:off x="2742759" y="1428716"/>
            <a:ext cx="1074034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Заполнение анкеты </a:t>
            </a:r>
            <a:r>
              <a:rPr lang="ru-RU" sz="800" dirty="0" err="1">
                <a:latin typeface="Bahnschrift SemiBold" panose="020B0502040204020203" pitchFamily="34" charset="0"/>
              </a:rPr>
              <a:t>онлайн</a:t>
            </a:r>
            <a:endParaRPr lang="ru-RU" sz="800" dirty="0">
              <a:latin typeface="Bahnschrift SemiBold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8A7A696-B0AE-476D-A495-BF7C525B50A0}"/>
              </a:ext>
            </a:extLst>
          </p:cNvPr>
          <p:cNvSpPr txBox="1"/>
          <p:nvPr/>
        </p:nvSpPr>
        <p:spPr>
          <a:xfrm>
            <a:off x="4232072" y="1428716"/>
            <a:ext cx="1212661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Выгрузка данных заполненной анкеты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="" xmlns:a16="http://schemas.microsoft.com/office/drawing/2014/main" id="{441B7DD0-397B-4223-8E8F-8D40F86FB797}"/>
              </a:ext>
            </a:extLst>
          </p:cNvPr>
          <p:cNvCxnSpPr>
            <a:cxnSpLocks/>
          </p:cNvCxnSpPr>
          <p:nvPr/>
        </p:nvCxnSpPr>
        <p:spPr>
          <a:xfrm>
            <a:off x="3906371" y="1586428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65507F8-353C-41F4-BA1E-0AB7AAFCE832}"/>
              </a:ext>
            </a:extLst>
          </p:cNvPr>
          <p:cNvSpPr txBox="1"/>
          <p:nvPr/>
        </p:nvSpPr>
        <p:spPr>
          <a:xfrm>
            <a:off x="5881402" y="1258854"/>
            <a:ext cx="1272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Автоматический подсчет баллов каждой пройденной анкеты 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E8CD4BCC-7E59-4022-A09C-7943D4DFC965}"/>
              </a:ext>
            </a:extLst>
          </p:cNvPr>
          <p:cNvCxnSpPr>
            <a:cxnSpLocks/>
          </p:cNvCxnSpPr>
          <p:nvPr/>
        </p:nvCxnSpPr>
        <p:spPr>
          <a:xfrm>
            <a:off x="5541850" y="1586428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7D7C7670-0F31-412F-B487-C43A255314BC}"/>
              </a:ext>
            </a:extLst>
          </p:cNvPr>
          <p:cNvSpPr/>
          <p:nvPr/>
        </p:nvSpPr>
        <p:spPr>
          <a:xfrm>
            <a:off x="3448049" y="2738755"/>
            <a:ext cx="866776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Отправка заполненных анкет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E9E860F0-501E-43AB-828D-FEFF156AB8DA}"/>
              </a:ext>
            </a:extLst>
          </p:cNvPr>
          <p:cNvCxnSpPr>
            <a:cxnSpLocks/>
          </p:cNvCxnSpPr>
          <p:nvPr/>
        </p:nvCxnSpPr>
        <p:spPr>
          <a:xfrm flipV="1">
            <a:off x="4381500" y="2638425"/>
            <a:ext cx="209550" cy="31432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0DB73F59-378D-48BD-B71E-0EC90852F75C}"/>
              </a:ext>
            </a:extLst>
          </p:cNvPr>
          <p:cNvSpPr/>
          <p:nvPr/>
        </p:nvSpPr>
        <p:spPr>
          <a:xfrm>
            <a:off x="4651172" y="2232414"/>
            <a:ext cx="844188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800" dirty="0">
                <a:latin typeface="Bahnschrift SemiBold" panose="020B0502040204020203" pitchFamily="34" charset="0"/>
              </a:rPr>
              <a:t>Отправка сканов через интернет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AD2DD0D4-B6F4-4EE8-AE4D-980468427966}"/>
              </a:ext>
            </a:extLst>
          </p:cNvPr>
          <p:cNvCxnSpPr>
            <a:cxnSpLocks/>
          </p:cNvCxnSpPr>
          <p:nvPr/>
        </p:nvCxnSpPr>
        <p:spPr>
          <a:xfrm>
            <a:off x="4381500" y="3048000"/>
            <a:ext cx="219075" cy="25717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0FADBA4E-1190-4A53-9DE6-5E9D2F05E0EF}"/>
              </a:ext>
            </a:extLst>
          </p:cNvPr>
          <p:cNvSpPr/>
          <p:nvPr/>
        </p:nvSpPr>
        <p:spPr>
          <a:xfrm>
            <a:off x="4670222" y="3283048"/>
            <a:ext cx="844187" cy="21544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Курьер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47B56D6B-F814-4D26-983D-2473D0FDFFFB}"/>
              </a:ext>
            </a:extLst>
          </p:cNvPr>
          <p:cNvSpPr/>
          <p:nvPr/>
        </p:nvSpPr>
        <p:spPr>
          <a:xfrm>
            <a:off x="6886575" y="2597309"/>
            <a:ext cx="777788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Подсчет результатов каждой анкеты вручную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505F9D5-EFAF-4AA2-BDC4-25D78134E5A9}"/>
              </a:ext>
            </a:extLst>
          </p:cNvPr>
          <p:cNvSpPr txBox="1"/>
          <p:nvPr/>
        </p:nvSpPr>
        <p:spPr>
          <a:xfrm>
            <a:off x="5658436" y="2599963"/>
            <a:ext cx="919731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Получение анкет и распределение между сотрудниками 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="" xmlns:a16="http://schemas.microsoft.com/office/drawing/2014/main" id="{2CA3AB63-0CE8-452D-B54F-5C77E0691FE1}"/>
              </a:ext>
            </a:extLst>
          </p:cNvPr>
          <p:cNvCxnSpPr>
            <a:cxnSpLocks/>
          </p:cNvCxnSpPr>
          <p:nvPr/>
        </p:nvCxnSpPr>
        <p:spPr>
          <a:xfrm>
            <a:off x="5486400" y="2762250"/>
            <a:ext cx="132909" cy="14283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="" xmlns:a16="http://schemas.microsoft.com/office/drawing/2014/main" id="{A516FAD9-089D-41B9-8502-FC914A3ED614}"/>
              </a:ext>
            </a:extLst>
          </p:cNvPr>
          <p:cNvCxnSpPr>
            <a:cxnSpLocks/>
          </p:cNvCxnSpPr>
          <p:nvPr/>
        </p:nvCxnSpPr>
        <p:spPr>
          <a:xfrm>
            <a:off x="6670431" y="2982481"/>
            <a:ext cx="167398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D4E2DECF-8E72-49F3-98BC-5DAAD3D0E1A8}"/>
              </a:ext>
            </a:extLst>
          </p:cNvPr>
          <p:cNvSpPr/>
          <p:nvPr/>
        </p:nvSpPr>
        <p:spPr>
          <a:xfrm>
            <a:off x="7744265" y="2011106"/>
            <a:ext cx="811959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Сбор результатов всех анкет </a:t>
            </a: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="" xmlns:a16="http://schemas.microsoft.com/office/drawing/2014/main" id="{39068DD9-E5FC-43B4-8C27-5A55DE2CF7DF}"/>
              </a:ext>
            </a:extLst>
          </p:cNvPr>
          <p:cNvCxnSpPr>
            <a:cxnSpLocks/>
          </p:cNvCxnSpPr>
          <p:nvPr/>
        </p:nvCxnSpPr>
        <p:spPr>
          <a:xfrm>
            <a:off x="7233062" y="1513706"/>
            <a:ext cx="734320" cy="41883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="" xmlns:a16="http://schemas.microsoft.com/office/drawing/2014/main" id="{8F44D392-15F5-4A20-8D0A-E841DDCAD0F7}"/>
              </a:ext>
            </a:extLst>
          </p:cNvPr>
          <p:cNvCxnSpPr>
            <a:cxnSpLocks/>
          </p:cNvCxnSpPr>
          <p:nvPr/>
        </p:nvCxnSpPr>
        <p:spPr>
          <a:xfrm flipV="1">
            <a:off x="5457825" y="2988639"/>
            <a:ext cx="161484" cy="154611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4B2F0C8D-5AD6-43E2-AE2B-B42FDF874D78}"/>
              </a:ext>
            </a:extLst>
          </p:cNvPr>
          <p:cNvCxnSpPr>
            <a:cxnSpLocks/>
          </p:cNvCxnSpPr>
          <p:nvPr/>
        </p:nvCxnSpPr>
        <p:spPr>
          <a:xfrm flipV="1">
            <a:off x="7733274" y="2570391"/>
            <a:ext cx="419836" cy="29862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="" xmlns:a16="http://schemas.microsoft.com/office/drawing/2014/main" id="{CB5A85ED-6820-47E4-98F3-2FF53A95D86D}"/>
              </a:ext>
            </a:extLst>
          </p:cNvPr>
          <p:cNvCxnSpPr>
            <a:cxnSpLocks/>
          </p:cNvCxnSpPr>
          <p:nvPr/>
        </p:nvCxnSpPr>
        <p:spPr>
          <a:xfrm>
            <a:off x="8712143" y="2269452"/>
            <a:ext cx="297386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="" xmlns:a16="http://schemas.microsoft.com/office/drawing/2014/main" id="{149B99BF-B394-48D2-AB39-B4273FC38D18}"/>
              </a:ext>
            </a:extLst>
          </p:cNvPr>
          <p:cNvCxnSpPr>
            <a:cxnSpLocks/>
          </p:cNvCxnSpPr>
          <p:nvPr/>
        </p:nvCxnSpPr>
        <p:spPr>
          <a:xfrm>
            <a:off x="144646" y="4196864"/>
            <a:ext cx="297386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1FF173FD-7E76-41DE-8A86-59E8A1EA764D}"/>
              </a:ext>
            </a:extLst>
          </p:cNvPr>
          <p:cNvSpPr/>
          <p:nvPr/>
        </p:nvSpPr>
        <p:spPr>
          <a:xfrm>
            <a:off x="520552" y="3918406"/>
            <a:ext cx="105103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800" dirty="0">
                <a:latin typeface="Bahnschrift SemiBold" panose="020B0502040204020203" pitchFamily="34" charset="0"/>
              </a:rPr>
              <a:t>Подсчет итоговых результатов мониторинга</a:t>
            </a:r>
          </a:p>
        </p:txBody>
      </p:sp>
      <p:sp>
        <p:nvSpPr>
          <p:cNvPr id="55" name="Полилиния: фигура 54">
            <a:extLst>
              <a:ext uri="{FF2B5EF4-FFF2-40B4-BE49-F238E27FC236}">
                <a16:creationId xmlns="" xmlns:a16="http://schemas.microsoft.com/office/drawing/2014/main" id="{C0D68DEA-EC55-471F-973C-E7794E750883}"/>
              </a:ext>
            </a:extLst>
          </p:cNvPr>
          <p:cNvSpPr/>
          <p:nvPr/>
        </p:nvSpPr>
        <p:spPr>
          <a:xfrm>
            <a:off x="2098089" y="3568663"/>
            <a:ext cx="874059" cy="420490"/>
          </a:xfrm>
          <a:custGeom>
            <a:avLst/>
            <a:gdLst>
              <a:gd name="connsiteX0" fmla="*/ 0 w 1094610"/>
              <a:gd name="connsiteY0" fmla="*/ 407141 h 420490"/>
              <a:gd name="connsiteX1" fmla="*/ 280327 w 1094610"/>
              <a:gd name="connsiteY1" fmla="*/ 200233 h 420490"/>
              <a:gd name="connsiteX2" fmla="*/ 266978 w 1094610"/>
              <a:gd name="connsiteY2" fmla="*/ 367095 h 420490"/>
              <a:gd name="connsiteX3" fmla="*/ 647422 w 1094610"/>
              <a:gd name="connsiteY3" fmla="*/ 106791 h 420490"/>
              <a:gd name="connsiteX4" fmla="*/ 640748 w 1094610"/>
              <a:gd name="connsiteY4" fmla="*/ 367095 h 420490"/>
              <a:gd name="connsiteX5" fmla="*/ 1094610 w 1094610"/>
              <a:gd name="connsiteY5" fmla="*/ 0 h 420490"/>
              <a:gd name="connsiteX6" fmla="*/ 1094610 w 1094610"/>
              <a:gd name="connsiteY6" fmla="*/ 420490 h 420490"/>
              <a:gd name="connsiteX7" fmla="*/ 0 w 1094610"/>
              <a:gd name="connsiteY7" fmla="*/ 407141 h 42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4610" h="420490">
                <a:moveTo>
                  <a:pt x="0" y="407141"/>
                </a:moveTo>
                <a:lnTo>
                  <a:pt x="280327" y="200233"/>
                </a:lnTo>
                <a:lnTo>
                  <a:pt x="266978" y="367095"/>
                </a:lnTo>
                <a:lnTo>
                  <a:pt x="647422" y="106791"/>
                </a:lnTo>
                <a:lnTo>
                  <a:pt x="640748" y="367095"/>
                </a:lnTo>
                <a:lnTo>
                  <a:pt x="1094610" y="0"/>
                </a:lnTo>
                <a:lnTo>
                  <a:pt x="1094610" y="420490"/>
                </a:lnTo>
                <a:lnTo>
                  <a:pt x="0" y="40714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E21DD58B-949E-4753-B1A4-7F98684545C1}"/>
              </a:ext>
            </a:extLst>
          </p:cNvPr>
          <p:cNvSpPr/>
          <p:nvPr/>
        </p:nvSpPr>
        <p:spPr>
          <a:xfrm>
            <a:off x="2098089" y="3966031"/>
            <a:ext cx="874059" cy="461665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Получение результатов мониторинга </a:t>
            </a:r>
          </a:p>
        </p:txBody>
      </p:sp>
      <p:cxnSp>
        <p:nvCxnSpPr>
          <p:cNvPr id="57" name="Прямая со стрелкой 56">
            <a:extLst>
              <a:ext uri="{FF2B5EF4-FFF2-40B4-BE49-F238E27FC236}">
                <a16:creationId xmlns="" xmlns:a16="http://schemas.microsoft.com/office/drawing/2014/main" id="{4BCC1878-F85D-4E47-8523-8823548CF920}"/>
              </a:ext>
            </a:extLst>
          </p:cNvPr>
          <p:cNvCxnSpPr>
            <a:cxnSpLocks/>
          </p:cNvCxnSpPr>
          <p:nvPr/>
        </p:nvCxnSpPr>
        <p:spPr>
          <a:xfrm>
            <a:off x="1708628" y="4206351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="" xmlns:a16="http://schemas.microsoft.com/office/drawing/2014/main" id="{0411AA30-4FF6-40BA-AC71-BC52F9B3C846}"/>
              </a:ext>
            </a:extLst>
          </p:cNvPr>
          <p:cNvCxnSpPr>
            <a:cxnSpLocks/>
          </p:cNvCxnSpPr>
          <p:nvPr/>
        </p:nvCxnSpPr>
        <p:spPr>
          <a:xfrm flipV="1">
            <a:off x="1223789" y="1978668"/>
            <a:ext cx="357322" cy="23480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="" xmlns:a16="http://schemas.microsoft.com/office/drawing/2014/main" id="{1A2D98F4-398A-402C-A5D3-0ACFFB998927}"/>
              </a:ext>
            </a:extLst>
          </p:cNvPr>
          <p:cNvCxnSpPr>
            <a:cxnSpLocks/>
          </p:cNvCxnSpPr>
          <p:nvPr/>
        </p:nvCxnSpPr>
        <p:spPr>
          <a:xfrm>
            <a:off x="1159751" y="2394451"/>
            <a:ext cx="305217" cy="23480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1487449" y="888044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2935249" y="1021394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2382799" y="2364419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мин.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5097424" y="1935794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4649749" y="2964494"/>
            <a:ext cx="76045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4320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D8899BAB-E5DD-4C07-BEDF-D88A59C31D94}"/>
              </a:ext>
            </a:extLst>
          </p:cNvPr>
          <p:cNvSpPr txBox="1"/>
          <p:nvPr/>
        </p:nvSpPr>
        <p:spPr>
          <a:xfrm>
            <a:off x="5743224" y="2324830"/>
            <a:ext cx="695636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мин.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7389ADF-1D0B-4C0E-998E-6DA1CAB48257}"/>
              </a:ext>
            </a:extLst>
          </p:cNvPr>
          <p:cNvSpPr txBox="1"/>
          <p:nvPr/>
        </p:nvSpPr>
        <p:spPr>
          <a:xfrm>
            <a:off x="6897894" y="2326503"/>
            <a:ext cx="775770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 мин.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8116849" y="1716719"/>
            <a:ext cx="76045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мин.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1301C6F1-FCBF-415E-96C1-8435AC7EF65E}"/>
              </a:ext>
            </a:extLst>
          </p:cNvPr>
          <p:cNvSpPr txBox="1"/>
          <p:nvPr/>
        </p:nvSpPr>
        <p:spPr>
          <a:xfrm>
            <a:off x="629620" y="3574278"/>
            <a:ext cx="775770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30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E8153BCD-46EA-42F5-BD0A-6C48AC441CA7}"/>
              </a:ext>
            </a:extLst>
          </p:cNvPr>
          <p:cNvSpPr/>
          <p:nvPr/>
        </p:nvSpPr>
        <p:spPr bwMode="auto">
          <a:xfrm>
            <a:off x="7552974" y="3913044"/>
            <a:ext cx="1325342" cy="57606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ВПП </a:t>
            </a:r>
          </a:p>
          <a:p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М</a:t>
            </a:r>
            <a:r>
              <a:rPr lang="en-US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in</a:t>
            </a:r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</a:rPr>
              <a:t> – 1 68 мин. </a:t>
            </a:r>
          </a:p>
          <a:p>
            <a:r>
              <a:rPr lang="en-US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Max</a:t>
            </a:r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</a:rPr>
              <a:t> – 4565 мин.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50461" y="2730152"/>
            <a:ext cx="85470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Распечатка бланков анкеты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1501974" y="2361819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69" name="Прямая со стрелкой 68">
            <a:extLst>
              <a:ext uri="{FF2B5EF4-FFF2-40B4-BE49-F238E27FC236}">
                <a16:creationId xmlns="" xmlns:a16="http://schemas.microsoft.com/office/drawing/2014/main" id="{ADE84E6C-FE7A-4444-B186-EE55B2C0E3EF}"/>
              </a:ext>
            </a:extLst>
          </p:cNvPr>
          <p:cNvCxnSpPr>
            <a:cxnSpLocks/>
          </p:cNvCxnSpPr>
          <p:nvPr/>
        </p:nvCxnSpPr>
        <p:spPr>
          <a:xfrm>
            <a:off x="1985413" y="297456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0" name="5-конечная звезда 69"/>
          <p:cNvSpPr/>
          <p:nvPr/>
        </p:nvSpPr>
        <p:spPr>
          <a:xfrm>
            <a:off x="1683894" y="3053679"/>
            <a:ext cx="295685" cy="254170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4</a:t>
            </a:r>
          </a:p>
        </p:txBody>
      </p:sp>
      <p:sp>
        <p:nvSpPr>
          <p:cNvPr id="71" name="5-конечная звезда 70"/>
          <p:cNvSpPr/>
          <p:nvPr/>
        </p:nvSpPr>
        <p:spPr>
          <a:xfrm>
            <a:off x="2741170" y="3053679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1</a:t>
            </a:r>
          </a:p>
        </p:txBody>
      </p:sp>
      <p:sp>
        <p:nvSpPr>
          <p:cNvPr id="72" name="5-конечная звезда 71"/>
          <p:cNvSpPr/>
          <p:nvPr/>
        </p:nvSpPr>
        <p:spPr>
          <a:xfrm>
            <a:off x="2941195" y="3063204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2</a:t>
            </a:r>
          </a:p>
        </p:txBody>
      </p:sp>
      <p:sp>
        <p:nvSpPr>
          <p:cNvPr id="73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4646419" y="3365998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5</a:t>
            </a:r>
          </a:p>
        </p:txBody>
      </p:sp>
      <p:sp>
        <p:nvSpPr>
          <p:cNvPr id="74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4560694" y="2556373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5</a:t>
            </a:r>
          </a:p>
        </p:txBody>
      </p:sp>
      <p:sp>
        <p:nvSpPr>
          <p:cNvPr id="75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6794024" y="3156448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6</a:t>
            </a:r>
          </a:p>
        </p:txBody>
      </p:sp>
      <p:sp>
        <p:nvSpPr>
          <p:cNvPr id="76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6960994" y="3232648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7</a:t>
            </a:r>
          </a:p>
        </p:txBody>
      </p:sp>
      <p:sp>
        <p:nvSpPr>
          <p:cNvPr id="77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7132444" y="3270748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8</a:t>
            </a:r>
          </a:p>
        </p:txBody>
      </p:sp>
      <p:sp>
        <p:nvSpPr>
          <p:cNvPr id="78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8313544" y="2403973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7</a:t>
            </a:r>
          </a:p>
        </p:txBody>
      </p:sp>
      <p:sp>
        <p:nvSpPr>
          <p:cNvPr id="79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8456419" y="2327773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8</a:t>
            </a:r>
          </a:p>
        </p:txBody>
      </p:sp>
      <p:sp>
        <p:nvSpPr>
          <p:cNvPr id="80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1193324" y="4340906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6</a:t>
            </a:r>
          </a:p>
        </p:txBody>
      </p:sp>
      <p:sp>
        <p:nvSpPr>
          <p:cNvPr id="81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1360294" y="4394698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7</a:t>
            </a:r>
          </a:p>
        </p:txBody>
      </p:sp>
      <p:sp>
        <p:nvSpPr>
          <p:cNvPr id="82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1436494" y="4213723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8</a:t>
            </a:r>
          </a:p>
        </p:txBody>
      </p:sp>
      <p:sp>
        <p:nvSpPr>
          <p:cNvPr id="61" name="5-конечная звезда 38">
            <a:extLst>
              <a:ext uri="{FF2B5EF4-FFF2-40B4-BE49-F238E27FC236}">
                <a16:creationId xmlns="" xmlns:a16="http://schemas.microsoft.com/office/drawing/2014/main" id="{C77028CD-A605-427F-86AF-19286E9519E7}"/>
              </a:ext>
            </a:extLst>
          </p:cNvPr>
          <p:cNvSpPr/>
          <p:nvPr/>
        </p:nvSpPr>
        <p:spPr>
          <a:xfrm>
            <a:off x="950154" y="4401303"/>
            <a:ext cx="239944" cy="228902"/>
          </a:xfrm>
          <a:prstGeom prst="star5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bg1"/>
                </a:solidFill>
                <a:latin typeface="Bahnschrift SemiBold" panose="020B0502040204020203" pitchFamily="34" charset="0"/>
              </a:rPr>
              <a:t>9</a:t>
            </a:r>
          </a:p>
        </p:txBody>
      </p:sp>
      <p:sp>
        <p:nvSpPr>
          <p:cNvPr id="62" name="Облачный сервис 98"/>
          <p:cNvSpPr/>
          <p:nvPr/>
        </p:nvSpPr>
        <p:spPr>
          <a:xfrm>
            <a:off x="1050461" y="1175862"/>
            <a:ext cx="375769" cy="228499"/>
          </a:xfrm>
          <a:prstGeom prst="cloud">
            <a:avLst/>
          </a:prstGeom>
          <a:ln w="2222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3" name="Облачный сервис 4"/>
          <p:cNvSpPr/>
          <p:nvPr/>
        </p:nvSpPr>
        <p:spPr>
          <a:xfrm>
            <a:off x="2118070" y="1107450"/>
            <a:ext cx="392052" cy="241046"/>
          </a:xfrm>
          <a:prstGeom prst="cloud">
            <a:avLst/>
          </a:prstGeom>
          <a:ln w="2222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7052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текст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Решения:</a:t>
            </a:r>
          </a:p>
        </p:txBody>
      </p:sp>
      <p:graphicFrame>
        <p:nvGraphicFramePr>
          <p:cNvPr id="4" name="Таблица 3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3447493"/>
              </p:ext>
            </p:extLst>
          </p:nvPr>
        </p:nvGraphicFramePr>
        <p:xfrm>
          <a:off x="1354773" y="951865"/>
          <a:ext cx="6399530" cy="1225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3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711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8616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электронной версии анкеты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911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QR-код  для  удобного перехода гражданам в онлайн-форму анкеты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9" name="Облачный сервис 98"/>
          <p:cNvSpPr/>
          <p:nvPr/>
        </p:nvSpPr>
        <p:spPr>
          <a:xfrm>
            <a:off x="1517391" y="1186809"/>
            <a:ext cx="561975" cy="275590"/>
          </a:xfrm>
          <a:prstGeom prst="cloud">
            <a:avLst/>
          </a:prstGeom>
          <a:ln w="2222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Облачный сервис 4"/>
          <p:cNvSpPr/>
          <p:nvPr/>
        </p:nvSpPr>
        <p:spPr>
          <a:xfrm>
            <a:off x="1527738" y="1767543"/>
            <a:ext cx="561975" cy="275590"/>
          </a:xfrm>
          <a:prstGeom prst="cloud">
            <a:avLst/>
          </a:prstGeom>
          <a:ln w="2222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40695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556" y="373946"/>
            <a:ext cx="6750997" cy="330200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План мероприятий по реализации проекта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28650" y="15319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902578"/>
              </p:ext>
            </p:extLst>
          </p:nvPr>
        </p:nvGraphicFramePr>
        <p:xfrm>
          <a:off x="221875" y="987925"/>
          <a:ext cx="8717299" cy="2979505"/>
        </p:xfrm>
        <a:graphic>
          <a:graphicData uri="http://schemas.openxmlformats.org/drawingml/2006/table">
            <a:tbl>
              <a:tblPr/>
              <a:tblGrid>
                <a:gridCol w="3759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18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61506">
                  <a:extLst>
                    <a:ext uri="{9D8B030D-6E8A-4147-A177-3AD203B41FA5}">
                      <a16:colId xmlns="" xmlns:a16="http://schemas.microsoft.com/office/drawing/2014/main" val="244041561"/>
                    </a:ext>
                  </a:extLst>
                </a:gridCol>
                <a:gridCol w="118058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8023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716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86329">
                <a:tc gridSpan="6"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06" marR="2406" marT="24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06" marR="2406" marT="24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06" marR="2406" marT="24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06" marR="2406" marT="24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06" marR="2406" marT="24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2406" marR="2406" marT="240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Предлагаемое решение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 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06" marR="2406" marT="2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Выбрать удобную онлайн платформу для проведения мониторинга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0" marR="5060" marT="50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инструментов, позволяющие производить подсчет оценки качества предоставления услуг в электронном виде;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расходов;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трудозатрат на обработку заполненных анкет;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ошибок.</a:t>
                      </a:r>
                    </a:p>
                  </a:txBody>
                  <a:tcPr marL="5060" marR="5060" marT="50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Федорова А.А.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2400"/>
                        </a:spcBef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06" marR="2406" marT="2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</a:t>
                      </a:r>
                      <a:r>
                        <a:rPr lang="ru-RU" sz="7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электронную версию анкеты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большего количества анкет заявителями;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</a:t>
                      </a: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трудозатрат на обработку заполненных анкет;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ошибок.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Федорова А.А.</a:t>
                      </a:r>
                    </a:p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06" marR="2406" marT="2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баннер и визитку с QR-кодом  для  удобного перехода гражданам в онлайн-форму анкеты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инструментов, позволяющие производить подсчет оценки качества предоставления услуг в электронном виде;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расходов;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трудозатрат на обработку заполненных анкет;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ошибок.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Федорова А.А., </a:t>
                      </a:r>
                      <a:r>
                        <a:rPr lang="ru-R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Пузыревич</a:t>
                      </a: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А.А.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406" marR="2406" marT="2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Разместить баннер с </a:t>
                      </a:r>
                      <a:r>
                        <a:rPr lang="en-US" sz="7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QR-</a:t>
                      </a:r>
                      <a:r>
                        <a:rPr lang="ru-RU" sz="7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кодом в отделе Гостехнадзора и на стенде Госинспекции, разместить в соцсетях,</a:t>
                      </a:r>
                      <a:r>
                        <a:rPr lang="ru-RU" sz="700" b="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 сайте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инструментов, позволяющие производить подсчет оценки качества предоставления услуг в электронном виде;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расходов;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трудозатрат на обработку заполненных анкет.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Федорова А.А., </a:t>
                      </a:r>
                      <a:r>
                        <a:rPr lang="ru-R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Пузыревич</a:t>
                      </a: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А.А.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9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406" marR="2406" marT="2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Отправить </a:t>
                      </a:r>
                      <a:r>
                        <a:rPr lang="en-US" sz="7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QR</a:t>
                      </a:r>
                      <a:r>
                        <a:rPr lang="ru-RU" sz="700" b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-код инспекторам в районы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инструментов, позволяющие производить подсчет оценки качества предоставления услуг в электронном виде;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расходов;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трудозатрат на обработку заполненных анкет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Зеликова Л.О.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19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406" marR="2406" marT="2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информационной кампании о возможности</a:t>
                      </a:r>
                      <a:r>
                        <a:rPr lang="ru-RU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заполнения анкет в электронном виде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расходов;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трудозатрат на обработку заполненных анкет;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ошибок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Пузыревич</a:t>
                      </a: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А.А.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Март-апрель</a:t>
                      </a:r>
                    </a:p>
                  </a:txBody>
                  <a:tcPr marL="2406" marR="2406" marT="24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406" marR="2406" marT="24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001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259E8A-C7E2-417A-ADA7-3634E561A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332" y="2188699"/>
            <a:ext cx="7952068" cy="1012910"/>
          </a:xfrm>
        </p:spPr>
        <p:txBody>
          <a:bodyPr/>
          <a:lstStyle/>
          <a:p>
            <a:r>
              <a:rPr lang="ru-RU" sz="4000" dirty="0"/>
              <a:t>Реализация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721422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D919F77-6865-4E6E-AA97-6CF2C00E3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424" y="213773"/>
            <a:ext cx="2799612" cy="358008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9C1718B-2C93-400E-927D-5B4697A1B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500" y="199578"/>
            <a:ext cx="2409335" cy="336029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D78E6D3-1B89-44BC-A027-BD6CC9969677}"/>
              </a:ext>
            </a:extLst>
          </p:cNvPr>
          <p:cNvSpPr txBox="1"/>
          <p:nvPr/>
        </p:nvSpPr>
        <p:spPr>
          <a:xfrm>
            <a:off x="5888625" y="951619"/>
            <a:ext cx="30860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электронная версия анкеты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CAD7C96-AE04-4C1E-AA29-129A8552C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184" y="3302001"/>
            <a:ext cx="2162756" cy="156492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382F3F3C-FB70-4415-A6B6-C9D042731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101" y="2521113"/>
            <a:ext cx="1353429" cy="13534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94193E6-D70E-4715-B00A-DD68EE371B57}"/>
              </a:ext>
            </a:extLst>
          </p:cNvPr>
          <p:cNvSpPr txBox="1"/>
          <p:nvPr/>
        </p:nvSpPr>
        <p:spPr>
          <a:xfrm>
            <a:off x="5888625" y="1813310"/>
            <a:ext cx="30860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7"/>
              </a:rPr>
              <a:t>https://forms.yandex.ru/u/69a2f013e010db3431fe4663</a:t>
            </a:r>
            <a:r>
              <a:rPr lang="ru-RU" sz="1100" dirty="0"/>
              <a:t> 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3773768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D78E6D3-1B89-44BC-A027-BD6CC9969677}"/>
              </a:ext>
            </a:extLst>
          </p:cNvPr>
          <p:cNvSpPr txBox="1"/>
          <p:nvPr/>
        </p:nvSpPr>
        <p:spPr>
          <a:xfrm>
            <a:off x="4572000" y="4188608"/>
            <a:ext cx="4117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баннер 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кодом 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удобного перехода гражданам в онлайн-форму анкеты.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7D7CAA4-E917-4145-B47C-15C4616A9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10" y="174527"/>
            <a:ext cx="3267781" cy="45938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6E5BDE2-809B-4FCC-AFF1-B21C794E0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098" y="2338934"/>
            <a:ext cx="2642200" cy="14772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2F23FBD-0406-4743-BF34-0C882890C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098" y="689365"/>
            <a:ext cx="2642199" cy="143857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Соединитель: изогнутый 10">
            <a:extLst>
              <a:ext uri="{FF2B5EF4-FFF2-40B4-BE49-F238E27FC236}">
                <a16:creationId xmlns="" xmlns:a16="http://schemas.microsoft.com/office/drawing/2014/main" id="{85DE7405-ABC4-4538-8B2F-ACDB23818A3D}"/>
              </a:ext>
            </a:extLst>
          </p:cNvPr>
          <p:cNvCxnSpPr>
            <a:cxnSpLocks/>
          </p:cNvCxnSpPr>
          <p:nvPr/>
        </p:nvCxnSpPr>
        <p:spPr>
          <a:xfrm rot="10800000">
            <a:off x="3638201" y="4238129"/>
            <a:ext cx="933798" cy="252924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E77C8BD-036C-40A4-85D5-8EEB40B642A7}"/>
              </a:ext>
            </a:extLst>
          </p:cNvPr>
          <p:cNvSpPr txBox="1"/>
          <p:nvPr/>
        </p:nvSpPr>
        <p:spPr>
          <a:xfrm>
            <a:off x="7510182" y="1591842"/>
            <a:ext cx="1547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визитка 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кодом </a:t>
            </a:r>
          </a:p>
        </p:txBody>
      </p:sp>
      <p:cxnSp>
        <p:nvCxnSpPr>
          <p:cNvPr id="23" name="Соединитель: изогнутый 22">
            <a:extLst>
              <a:ext uri="{FF2B5EF4-FFF2-40B4-BE49-F238E27FC236}">
                <a16:creationId xmlns="" xmlns:a16="http://schemas.microsoft.com/office/drawing/2014/main" id="{F7A075E2-1AD8-4C47-A88C-92A3D660FD57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6845366" y="1853452"/>
            <a:ext cx="664816" cy="357668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22779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217933"/>
            <a:ext cx="6372038" cy="1012910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«Оптимизация процесса проведения мониторинга качества предоставления государственных услуг»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Проект:</a:t>
            </a:r>
          </a:p>
        </p:txBody>
      </p:sp>
    </p:spTree>
    <p:extLst>
      <p:ext uri="{BB962C8B-B14F-4D97-AF65-F5344CB8AC3E}">
        <p14:creationId xmlns:p14="http://schemas.microsoft.com/office/powerpoint/2010/main" val="3244748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EFE5FBA-80E8-49FA-A3F0-245C9D07D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728" y="214297"/>
            <a:ext cx="2469467" cy="22178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B670EF6-0232-47CA-B895-716F9C1941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09" r="371" b="22124"/>
          <a:stretch/>
        </p:blipFill>
        <p:spPr>
          <a:xfrm>
            <a:off x="164681" y="3018864"/>
            <a:ext cx="2650372" cy="16338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955C7D5-65EB-4AD8-B5C0-1948DEE42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51" y="114300"/>
            <a:ext cx="2111019" cy="25640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CCFE359-EEAF-41CC-8C5E-E1BF51806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653" y="2579674"/>
            <a:ext cx="1735616" cy="23141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653DA78-AF3F-45A7-A1E9-2E2D8D9EC3DB}"/>
              </a:ext>
            </a:extLst>
          </p:cNvPr>
          <p:cNvSpPr txBox="1"/>
          <p:nvPr/>
        </p:nvSpPr>
        <p:spPr>
          <a:xfrm>
            <a:off x="5326977" y="831720"/>
            <a:ext cx="353014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Опубликованы новости в социальных сетях, официальном сайте Государственной инспекции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баннеры с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-кодом в кабинетах инспекторов.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Выданы визитки с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кодом гражданам.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918546B-CF23-4B0D-A5DA-C99033A960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527" t="21438" r="10967"/>
          <a:stretch/>
        </p:blipFill>
        <p:spPr>
          <a:xfrm rot="10800000">
            <a:off x="7232997" y="3501844"/>
            <a:ext cx="1760154" cy="13919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59E9973-F79D-4CEF-A4F0-CC215D4FC53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55" t="6043" r="8345"/>
          <a:stretch/>
        </p:blipFill>
        <p:spPr>
          <a:xfrm rot="10800000">
            <a:off x="4871869" y="2600400"/>
            <a:ext cx="2274424" cy="180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5000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52" y="276293"/>
            <a:ext cx="2966003" cy="34141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462" y="993341"/>
            <a:ext cx="2523437" cy="3582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206" y="993341"/>
            <a:ext cx="2470154" cy="38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6055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31AF6AC-1753-4433-8FAA-291B53E3E058}"/>
              </a:ext>
            </a:extLst>
          </p:cNvPr>
          <p:cNvSpPr txBox="1"/>
          <p:nvPr/>
        </p:nvSpPr>
        <p:spPr>
          <a:xfrm>
            <a:off x="2065085" y="18182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Было</a:t>
            </a:r>
          </a:p>
        </p:txBody>
      </p:sp>
      <p:pic>
        <p:nvPicPr>
          <p:cNvPr id="4" name="Рисунок 3" descr="b2d2d4dd-5f23-406f-9f67-a5ba8f09154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429" y="147145"/>
            <a:ext cx="3249398" cy="2437048"/>
          </a:xfrm>
          <a:prstGeom prst="rect">
            <a:avLst/>
          </a:prstGeom>
        </p:spPr>
      </p:pic>
      <p:pic>
        <p:nvPicPr>
          <p:cNvPr id="9" name="Рисунок 8" descr="5fe14dd2-c146-4921-a6e1-225bc0330ac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796" y="1135117"/>
            <a:ext cx="2586801" cy="3053631"/>
          </a:xfrm>
          <a:prstGeom prst="rect">
            <a:avLst/>
          </a:prstGeom>
        </p:spPr>
      </p:pic>
      <p:pic>
        <p:nvPicPr>
          <p:cNvPr id="11" name="Рисунок 10" descr="c5bec30e-3b5c-4859-8736-61c0d1a1042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2365"/>
            <a:ext cx="3266417" cy="2449813"/>
          </a:xfrm>
          <a:prstGeom prst="rect">
            <a:avLst/>
          </a:prstGeom>
        </p:spPr>
      </p:pic>
      <p:pic>
        <p:nvPicPr>
          <p:cNvPr id="12" name="Рисунок 11" descr="18ce78fb-e0ec-446d-a965-ae2209e5213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450557" y="2395326"/>
            <a:ext cx="2122824" cy="2830433"/>
          </a:xfrm>
          <a:prstGeom prst="rect">
            <a:avLst/>
          </a:prstGeom>
        </p:spPr>
      </p:pic>
      <p:pic>
        <p:nvPicPr>
          <p:cNvPr id="13" name="Рисунок 12" descr="7388e5ae-e4c5-4050-9f5d-61116b0455d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60343" y="2647856"/>
            <a:ext cx="1932151" cy="234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233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(48).png"/>
          <p:cNvPicPr>
            <a:picLocks noChangeAspect="1"/>
          </p:cNvPicPr>
          <p:nvPr/>
        </p:nvPicPr>
        <p:blipFill>
          <a:blip r:embed="rId2"/>
          <a:srcRect t="20782" b="9094"/>
          <a:stretch>
            <a:fillRect/>
          </a:stretch>
        </p:blipFill>
        <p:spPr>
          <a:xfrm>
            <a:off x="0" y="1072055"/>
            <a:ext cx="9144000" cy="36050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42742" y="307624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Стало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31AF6AC-1753-4433-8FAA-291B53E3E058}"/>
              </a:ext>
            </a:extLst>
          </p:cNvPr>
          <p:cNvSpPr txBox="1"/>
          <p:nvPr/>
        </p:nvSpPr>
        <p:spPr>
          <a:xfrm>
            <a:off x="2084604" y="24675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Стало</a:t>
            </a:r>
          </a:p>
        </p:txBody>
      </p:sp>
      <p:pic>
        <p:nvPicPr>
          <p:cNvPr id="4" name="Рисунок 3" descr="Снимок экрана (47).png"/>
          <p:cNvPicPr>
            <a:picLocks noChangeAspect="1"/>
          </p:cNvPicPr>
          <p:nvPr/>
        </p:nvPicPr>
        <p:blipFill>
          <a:blip r:embed="rId2"/>
          <a:srcRect l="21149" t="16898" r="15747" b="5823"/>
          <a:stretch>
            <a:fillRect/>
          </a:stretch>
        </p:blipFill>
        <p:spPr>
          <a:xfrm>
            <a:off x="0" y="641131"/>
            <a:ext cx="5770180" cy="39729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561CAD4-A111-4AA6-B6FE-631A225885C1}"/>
              </a:ext>
            </a:extLst>
          </p:cNvPr>
          <p:cNvSpPr txBox="1"/>
          <p:nvPr/>
        </p:nvSpPr>
        <p:spPr>
          <a:xfrm>
            <a:off x="6176660" y="1243318"/>
            <a:ext cx="27177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Появилась возможность отследить количество  заполненных анкет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AA549B4-2220-4E8C-A972-7C5CBF0D8B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5" r="9788"/>
          <a:stretch/>
        </p:blipFill>
        <p:spPr>
          <a:xfrm>
            <a:off x="5974538" y="2351314"/>
            <a:ext cx="3121966" cy="928151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3E520694-7E2E-4BBE-96ED-DCFC23432976}"/>
              </a:ext>
            </a:extLst>
          </p:cNvPr>
          <p:cNvSpPr/>
          <p:nvPr/>
        </p:nvSpPr>
        <p:spPr>
          <a:xfrm>
            <a:off x="8126472" y="2729450"/>
            <a:ext cx="591265" cy="323134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6545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4589" y="182576"/>
            <a:ext cx="2823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устойчивости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2DA85ADD-B3B3-487B-BDDE-66502535A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333398"/>
              </p:ext>
            </p:extLst>
          </p:nvPr>
        </p:nvGraphicFramePr>
        <p:xfrm>
          <a:off x="349623" y="551908"/>
          <a:ext cx="4553962" cy="438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983">
                  <a:extLst>
                    <a:ext uri="{9D8B030D-6E8A-4147-A177-3AD203B41FA5}">
                      <a16:colId xmlns="" xmlns:a16="http://schemas.microsoft.com/office/drawing/2014/main" val="2390493744"/>
                    </a:ext>
                  </a:extLst>
                </a:gridCol>
                <a:gridCol w="2357345">
                  <a:extLst>
                    <a:ext uri="{9D8B030D-6E8A-4147-A177-3AD203B41FA5}">
                      <a16:colId xmlns="" xmlns:a16="http://schemas.microsoft.com/office/drawing/2014/main" val="924550864"/>
                    </a:ext>
                  </a:extLst>
                </a:gridCol>
                <a:gridCol w="1765634">
                  <a:extLst>
                    <a:ext uri="{9D8B030D-6E8A-4147-A177-3AD203B41FA5}">
                      <a16:colId xmlns="" xmlns:a16="http://schemas.microsoft.com/office/drawing/2014/main" val="421505890"/>
                    </a:ext>
                  </a:extLst>
                </a:gridCol>
              </a:tblGrid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Вид анкеты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Время на обработку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76571499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Бумажная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20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9818132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3344913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7891700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6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58567291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7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92109449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55120309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6560184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Бумажная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2890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9805815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Бумажная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13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8088020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Бумажная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1140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0190530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Бумажная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15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4799687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5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45675583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5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61752975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81977405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4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264410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99496934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308647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76580937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7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1140796"/>
                  </a:ext>
                </a:extLst>
              </a:tr>
              <a:tr h="208728">
                <a:tc>
                  <a:txBody>
                    <a:bodyPr/>
                    <a:lstStyle/>
                    <a:p>
                      <a:r>
                        <a:rPr lang="ru-RU" sz="7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Электронная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9514841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FF3F54-8719-4954-979B-D30D8C705D04}"/>
              </a:ext>
            </a:extLst>
          </p:cNvPr>
          <p:cNvSpPr txBox="1"/>
          <p:nvPr/>
        </p:nvSpPr>
        <p:spPr>
          <a:xfrm>
            <a:off x="5221800" y="3491880"/>
            <a:ext cx="397616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</a:t>
            </a:r>
            <a:r>
              <a:rPr lang="ru-RU" sz="1200" dirty="0"/>
              <a:t>Сократили: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/>
              <a:t>Ошибки при заполнении анкет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/>
              <a:t>Финансовые затраты на распечатку и доставку анкет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/>
              <a:t>Трудозатраты на обработку </a:t>
            </a: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="" xmlns:a16="http://schemas.microsoft.com/office/drawing/2014/main" id="{105ADEFD-E2D1-4213-8714-A37DDB5AC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570177"/>
              </p:ext>
            </p:extLst>
          </p:nvPr>
        </p:nvGraphicFramePr>
        <p:xfrm>
          <a:off x="4903585" y="968589"/>
          <a:ext cx="3976166" cy="2335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8613" y="444258"/>
            <a:ext cx="2638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показателей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164831"/>
              </p:ext>
            </p:extLst>
          </p:nvPr>
        </p:nvGraphicFramePr>
        <p:xfrm>
          <a:off x="515007" y="1298875"/>
          <a:ext cx="8403135" cy="20052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768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49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148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482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82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451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Фактический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Эффективность</a:t>
                      </a:r>
                      <a:endParaRPr lang="ru-RU" sz="11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6926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подсчета</a:t>
                      </a:r>
                      <a:r>
                        <a:rPr lang="ru-RU" sz="11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результатов мониторинга (мин.)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4853-11153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168-4565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3-2890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101,76%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6926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финансовых расходов на изготовление анкет,</a:t>
                      </a:r>
                      <a:r>
                        <a:rPr lang="ru-RU" sz="11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отправку анкет (руб.)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3000-5000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100-200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0-20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101,72%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6926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количества ошибок при заполнении анкет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0-0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100,00%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34ABF06-9BF6-42F6-A505-B334A4747B3C}"/>
              </a:ext>
            </a:extLst>
          </p:cNvPr>
          <p:cNvSpPr/>
          <p:nvPr/>
        </p:nvSpPr>
        <p:spPr>
          <a:xfrm>
            <a:off x="954914" y="3789448"/>
            <a:ext cx="2523744" cy="4286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lvl="0">
              <a:defRPr lang="ru-RU"/>
            </a:defPPr>
            <a:lvl1pPr marL="0" lv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мероприятий составило 100%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C526CD5-90A7-4E8B-8E77-89090D0E5504}"/>
              </a:ext>
            </a:extLst>
          </p:cNvPr>
          <p:cNvSpPr/>
          <p:nvPr/>
        </p:nvSpPr>
        <p:spPr>
          <a:xfrm>
            <a:off x="5649869" y="3789448"/>
            <a:ext cx="2539217" cy="4286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lvl="0">
              <a:defRPr lang="ru-RU"/>
            </a:defPPr>
            <a:lvl1pPr marL="0" lv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– </a:t>
            </a:r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101,16%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Спасибо</a:t>
            </a:r>
          </a:p>
          <a:p>
            <a:r>
              <a:rPr lang="ru-RU" dirty="0"/>
              <a:t>за внимание!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07.05.2026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Федорова Ангелина Андреевна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539748" y="3391580"/>
            <a:ext cx="4860925" cy="227920"/>
          </a:xfrm>
        </p:spPr>
        <p:txBody>
          <a:bodyPr/>
          <a:lstStyle/>
          <a:p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 отдела государственного технического надзора и организационно-документационного обеспечения Государственной инспекции Забайкальского края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43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872" y="324223"/>
            <a:ext cx="6561138" cy="330200"/>
          </a:xfrm>
        </p:spPr>
        <p:txBody>
          <a:bodyPr/>
          <a:lstStyle/>
          <a:p>
            <a:r>
              <a:rPr lang="ru-RU" sz="2000" dirty="0"/>
              <a:t>Организационно-распорядительные документы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2CDE08C-B0FF-4CB2-AC98-47EEAD3ED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72" y="618130"/>
            <a:ext cx="3223364" cy="45301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DCC20AC-31FD-4B71-9739-0672DEF9B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313" y="618130"/>
            <a:ext cx="3231697" cy="44938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E37F216-81C2-4521-8AC8-974C5525A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438787" y="243934"/>
            <a:ext cx="491864" cy="58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6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Команда проекта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7ED4B307-B526-4CCA-9C03-3A3C3A11C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2" y="891616"/>
            <a:ext cx="2381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3020B47-9FAF-4C99-A57C-AE29E0E6DB74}"/>
              </a:ext>
            </a:extLst>
          </p:cNvPr>
          <p:cNvSpPr txBox="1"/>
          <p:nvPr/>
        </p:nvSpPr>
        <p:spPr>
          <a:xfrm>
            <a:off x="539749" y="828547"/>
            <a:ext cx="69569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процесса: 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начальника Инспекции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Ходаков Александр Николаевич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398E8052-75DB-486B-8629-C087418BF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2" y="1765877"/>
            <a:ext cx="2381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7E55A1-4305-4B9A-B91D-DD16FAF74397}"/>
              </a:ext>
            </a:extLst>
          </p:cNvPr>
          <p:cNvSpPr txBox="1"/>
          <p:nvPr/>
        </p:nvSpPr>
        <p:spPr>
          <a:xfrm>
            <a:off x="539747" y="1696827"/>
            <a:ext cx="837565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И.о. начальника Инспекции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Ходаков Александр Николаевич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cs typeface="Times New Roman" panose="02020603050405020304" pitchFamily="18" charset="0"/>
              </a:rPr>
              <a:t> </a:t>
            </a:r>
            <a:endParaRPr lang="ru-RU" sz="1600" b="1" dirty="0">
              <a:cs typeface="Times New Roman" panose="02020603050405020304" pitchFamily="18" charset="0"/>
            </a:endParaRPr>
          </a:p>
          <a:p>
            <a:r>
              <a:rPr lang="ru-RU" sz="1600" b="1" dirty="0"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A625AB7D-3EB5-4124-960A-9B45E4353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2" y="2638712"/>
            <a:ext cx="2381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61F44C6-12D0-4571-B526-66777E2F3F85}"/>
              </a:ext>
            </a:extLst>
          </p:cNvPr>
          <p:cNvSpPr txBox="1"/>
          <p:nvPr/>
        </p:nvSpPr>
        <p:spPr>
          <a:xfrm>
            <a:off x="539747" y="2574131"/>
            <a:ext cx="83026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проекта: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государственного технического надзора и организационно-документационного обеспечения Государственной инспекции Забайкальского края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Зеликова Людмила Олеговна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 отдела государственного технического надзора и организационно-документационного обеспечения Государственной инспекции Забайкальского края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Ангелина Андреевна </a:t>
            </a:r>
          </a:p>
          <a:p>
            <a:r>
              <a:rPr lang="ru-RU" sz="1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Документовед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отдела государственного технического надзора и организационно-документационного обеспечения Государственной инспекции Забайкальского края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Пузыревич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Алексеевна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071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Паспорт проекта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FDC58D1-A010-4F57-85C1-F60AF433A4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08"/>
          <a:stretch/>
        </p:blipFill>
        <p:spPr>
          <a:xfrm>
            <a:off x="1021977" y="762000"/>
            <a:ext cx="6486018" cy="419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Полилиния: фигура 91">
            <a:extLst>
              <a:ext uri="{FF2B5EF4-FFF2-40B4-BE49-F238E27FC236}">
                <a16:creationId xmlns="" xmlns:a16="http://schemas.microsoft.com/office/drawing/2014/main" id="{C604DD83-0BA9-4BFC-9D04-5A775882CA79}"/>
              </a:ext>
            </a:extLst>
          </p:cNvPr>
          <p:cNvSpPr/>
          <p:nvPr/>
        </p:nvSpPr>
        <p:spPr>
          <a:xfrm>
            <a:off x="5150761" y="2436023"/>
            <a:ext cx="1106952" cy="420490"/>
          </a:xfrm>
          <a:custGeom>
            <a:avLst/>
            <a:gdLst>
              <a:gd name="connsiteX0" fmla="*/ 0 w 1094610"/>
              <a:gd name="connsiteY0" fmla="*/ 407141 h 420490"/>
              <a:gd name="connsiteX1" fmla="*/ 280327 w 1094610"/>
              <a:gd name="connsiteY1" fmla="*/ 200233 h 420490"/>
              <a:gd name="connsiteX2" fmla="*/ 266978 w 1094610"/>
              <a:gd name="connsiteY2" fmla="*/ 367095 h 420490"/>
              <a:gd name="connsiteX3" fmla="*/ 647422 w 1094610"/>
              <a:gd name="connsiteY3" fmla="*/ 106791 h 420490"/>
              <a:gd name="connsiteX4" fmla="*/ 640748 w 1094610"/>
              <a:gd name="connsiteY4" fmla="*/ 367095 h 420490"/>
              <a:gd name="connsiteX5" fmla="*/ 1094610 w 1094610"/>
              <a:gd name="connsiteY5" fmla="*/ 0 h 420490"/>
              <a:gd name="connsiteX6" fmla="*/ 1094610 w 1094610"/>
              <a:gd name="connsiteY6" fmla="*/ 420490 h 420490"/>
              <a:gd name="connsiteX7" fmla="*/ 0 w 1094610"/>
              <a:gd name="connsiteY7" fmla="*/ 407141 h 42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4610" h="420490">
                <a:moveTo>
                  <a:pt x="0" y="407141"/>
                </a:moveTo>
                <a:lnTo>
                  <a:pt x="280327" y="200233"/>
                </a:lnTo>
                <a:lnTo>
                  <a:pt x="266978" y="367095"/>
                </a:lnTo>
                <a:lnTo>
                  <a:pt x="647422" y="106791"/>
                </a:lnTo>
                <a:lnTo>
                  <a:pt x="640748" y="367095"/>
                </a:lnTo>
                <a:lnTo>
                  <a:pt x="1094610" y="0"/>
                </a:lnTo>
                <a:lnTo>
                  <a:pt x="1094610" y="420490"/>
                </a:lnTo>
                <a:lnTo>
                  <a:pt x="0" y="40714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3" name="Прямая со стрелкой 72">
            <a:extLst>
              <a:ext uri="{FF2B5EF4-FFF2-40B4-BE49-F238E27FC236}">
                <a16:creationId xmlns="" xmlns:a16="http://schemas.microsoft.com/office/drawing/2014/main" id="{9860CD4E-E6F5-4699-8330-756D9C618746}"/>
              </a:ext>
            </a:extLst>
          </p:cNvPr>
          <p:cNvCxnSpPr>
            <a:cxnSpLocks/>
          </p:cNvCxnSpPr>
          <p:nvPr/>
        </p:nvCxnSpPr>
        <p:spPr>
          <a:xfrm flipV="1">
            <a:off x="6419658" y="1784769"/>
            <a:ext cx="773049" cy="30600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9" name="Полилиния: фигура 48">
            <a:extLst>
              <a:ext uri="{FF2B5EF4-FFF2-40B4-BE49-F238E27FC236}">
                <a16:creationId xmlns="" xmlns:a16="http://schemas.microsoft.com/office/drawing/2014/main" id="{D6FCC900-2EB6-4C51-A0D6-E51E56523C2A}"/>
              </a:ext>
            </a:extLst>
          </p:cNvPr>
          <p:cNvSpPr/>
          <p:nvPr/>
        </p:nvSpPr>
        <p:spPr>
          <a:xfrm>
            <a:off x="173286" y="1136764"/>
            <a:ext cx="1053828" cy="420490"/>
          </a:xfrm>
          <a:custGeom>
            <a:avLst/>
            <a:gdLst>
              <a:gd name="connsiteX0" fmla="*/ 0 w 1094610"/>
              <a:gd name="connsiteY0" fmla="*/ 407141 h 420490"/>
              <a:gd name="connsiteX1" fmla="*/ 280327 w 1094610"/>
              <a:gd name="connsiteY1" fmla="*/ 200233 h 420490"/>
              <a:gd name="connsiteX2" fmla="*/ 266978 w 1094610"/>
              <a:gd name="connsiteY2" fmla="*/ 367095 h 420490"/>
              <a:gd name="connsiteX3" fmla="*/ 647422 w 1094610"/>
              <a:gd name="connsiteY3" fmla="*/ 106791 h 420490"/>
              <a:gd name="connsiteX4" fmla="*/ 640748 w 1094610"/>
              <a:gd name="connsiteY4" fmla="*/ 367095 h 420490"/>
              <a:gd name="connsiteX5" fmla="*/ 1094610 w 1094610"/>
              <a:gd name="connsiteY5" fmla="*/ 0 h 420490"/>
              <a:gd name="connsiteX6" fmla="*/ 1094610 w 1094610"/>
              <a:gd name="connsiteY6" fmla="*/ 420490 h 420490"/>
              <a:gd name="connsiteX7" fmla="*/ 0 w 1094610"/>
              <a:gd name="connsiteY7" fmla="*/ 407141 h 42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4610" h="420490">
                <a:moveTo>
                  <a:pt x="0" y="407141"/>
                </a:moveTo>
                <a:lnTo>
                  <a:pt x="280327" y="200233"/>
                </a:lnTo>
                <a:lnTo>
                  <a:pt x="266978" y="367095"/>
                </a:lnTo>
                <a:lnTo>
                  <a:pt x="647422" y="106791"/>
                </a:lnTo>
                <a:lnTo>
                  <a:pt x="640748" y="367095"/>
                </a:lnTo>
                <a:lnTo>
                  <a:pt x="1094610" y="0"/>
                </a:lnTo>
                <a:lnTo>
                  <a:pt x="1094610" y="420490"/>
                </a:lnTo>
                <a:lnTo>
                  <a:pt x="0" y="40714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  <a:cs typeface="Times New Roman" panose="02020603050405020304" pitchFamily="18" charset="0"/>
              </a:rPr>
              <a:t>Текущая карта процесса</a:t>
            </a:r>
            <a:endParaRPr lang="ru-RU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286" y="1554806"/>
            <a:ext cx="1053828" cy="584775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Окончание оказания государственной услуги</a:t>
            </a:r>
          </a:p>
        </p:txBody>
      </p:sp>
      <p:cxnSp>
        <p:nvCxnSpPr>
          <p:cNvPr id="8" name="Прямая со стрелкой 7"/>
          <p:cNvCxnSpPr>
            <a:cxnSpLocks/>
          </p:cNvCxnSpPr>
          <p:nvPr/>
        </p:nvCxnSpPr>
        <p:spPr>
          <a:xfrm>
            <a:off x="1318351" y="184719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55489" y="1606202"/>
            <a:ext cx="111727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Заполнение анкеты в бумажном варианте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71185" y="1601594"/>
            <a:ext cx="870371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Отправка заполненных  анкет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07119" y="1421177"/>
            <a:ext cx="630620" cy="3409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Bahnschrift SemiBold" panose="020B0502040204020203" pitchFamily="34" charset="0"/>
              </a:rPr>
              <a:t>Почта РФ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699124" y="2005490"/>
            <a:ext cx="720533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800" dirty="0">
              <a:latin typeface="Bahnschrift SemiBold" panose="020B0502040204020203" pitchFamily="34" charset="0"/>
            </a:endParaRPr>
          </a:p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Курьер</a:t>
            </a:r>
            <a:endParaRPr lang="ru-RU" sz="900" dirty="0">
              <a:latin typeface="Bahnschrift SemiBold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70642" y="1476362"/>
            <a:ext cx="126030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Получение анкет и распределение между сотрудниками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01297" y="2833010"/>
            <a:ext cx="915011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Сбор результатов всех анкет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50761" y="2830806"/>
            <a:ext cx="1117277" cy="461665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Получение результатов мониторинга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12541" y="2830806"/>
            <a:ext cx="111727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Подсчет итоговых результатов мониторинга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30735" y="2833011"/>
            <a:ext cx="1156138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Подсчет результатов каждой анкеты вручную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60061" y="1606202"/>
            <a:ext cx="85470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Распечатка бланков анкеты</a:t>
            </a:r>
          </a:p>
        </p:txBody>
      </p:sp>
      <p:sp>
        <p:nvSpPr>
          <p:cNvPr id="39" name="5-конечная звезда 38"/>
          <p:cNvSpPr/>
          <p:nvPr/>
        </p:nvSpPr>
        <p:spPr>
          <a:xfrm>
            <a:off x="2360170" y="1910679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4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="" xmlns:a16="http://schemas.microsoft.com/office/drawing/2014/main" id="{10D32AAB-A5E1-474C-BBB0-CA627F6FEC81}"/>
              </a:ext>
            </a:extLst>
          </p:cNvPr>
          <p:cNvCxnSpPr>
            <a:cxnSpLocks/>
          </p:cNvCxnSpPr>
          <p:nvPr/>
        </p:nvCxnSpPr>
        <p:spPr>
          <a:xfrm>
            <a:off x="2625653" y="183737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92DB1465-0A9A-4BBC-A722-5307CD22B54C}"/>
              </a:ext>
            </a:extLst>
          </p:cNvPr>
          <p:cNvSpPr txBox="1"/>
          <p:nvPr/>
        </p:nvSpPr>
        <p:spPr>
          <a:xfrm>
            <a:off x="1744624" y="1259519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52" name="Прямая со стрелкой 51">
            <a:extLst>
              <a:ext uri="{FF2B5EF4-FFF2-40B4-BE49-F238E27FC236}">
                <a16:creationId xmlns="" xmlns:a16="http://schemas.microsoft.com/office/drawing/2014/main" id="{8019D31D-0F08-4429-8700-B6350BD5C974}"/>
              </a:ext>
            </a:extLst>
          </p:cNvPr>
          <p:cNvCxnSpPr>
            <a:cxnSpLocks/>
          </p:cNvCxnSpPr>
          <p:nvPr/>
        </p:nvCxnSpPr>
        <p:spPr>
          <a:xfrm>
            <a:off x="4153107" y="1825044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="" xmlns:a16="http://schemas.microsoft.com/office/drawing/2014/main" id="{6E90BAE8-696C-478A-8662-2D8E8E82971D}"/>
              </a:ext>
            </a:extLst>
          </p:cNvPr>
          <p:cNvCxnSpPr>
            <a:cxnSpLocks/>
          </p:cNvCxnSpPr>
          <p:nvPr/>
        </p:nvCxnSpPr>
        <p:spPr>
          <a:xfrm flipV="1">
            <a:off x="5400368" y="1575823"/>
            <a:ext cx="239944" cy="19501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="" xmlns:a16="http://schemas.microsoft.com/office/drawing/2014/main" id="{22BF9C57-7935-4AB9-8720-E5201175996C}"/>
              </a:ext>
            </a:extLst>
          </p:cNvPr>
          <p:cNvCxnSpPr>
            <a:cxnSpLocks/>
          </p:cNvCxnSpPr>
          <p:nvPr/>
        </p:nvCxnSpPr>
        <p:spPr>
          <a:xfrm>
            <a:off x="5400368" y="1884315"/>
            <a:ext cx="239944" cy="17894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1C97BBE5-629B-4A25-8C8D-54A6095351C7}"/>
              </a:ext>
            </a:extLst>
          </p:cNvPr>
          <p:cNvSpPr txBox="1"/>
          <p:nvPr/>
        </p:nvSpPr>
        <p:spPr>
          <a:xfrm>
            <a:off x="3170491" y="1247029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5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2003BBAD-B857-496C-87EA-37A8DAD640C5}"/>
              </a:ext>
            </a:extLst>
          </p:cNvPr>
          <p:cNvSpPr txBox="1"/>
          <p:nvPr/>
        </p:nvSpPr>
        <p:spPr>
          <a:xfrm>
            <a:off x="6094565" y="1149394"/>
            <a:ext cx="780637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4320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10080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AB3EF80C-F2EA-49CD-96A9-0D9C2E415F37}"/>
              </a:ext>
            </a:extLst>
          </p:cNvPr>
          <p:cNvSpPr txBox="1"/>
          <p:nvPr/>
        </p:nvSpPr>
        <p:spPr>
          <a:xfrm>
            <a:off x="6094565" y="1716962"/>
            <a:ext cx="780637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4320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72" name="Прямая со стрелкой 71">
            <a:extLst>
              <a:ext uri="{FF2B5EF4-FFF2-40B4-BE49-F238E27FC236}">
                <a16:creationId xmlns="" xmlns:a16="http://schemas.microsoft.com/office/drawing/2014/main" id="{6C8028DF-35D3-44B9-BF27-46D702867577}"/>
              </a:ext>
            </a:extLst>
          </p:cNvPr>
          <p:cNvCxnSpPr>
            <a:cxnSpLocks/>
          </p:cNvCxnSpPr>
          <p:nvPr/>
        </p:nvCxnSpPr>
        <p:spPr>
          <a:xfrm>
            <a:off x="6393645" y="1512122"/>
            <a:ext cx="787084" cy="10652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D8899BAB-E5DD-4C07-BEDF-D88A59C31D94}"/>
              </a:ext>
            </a:extLst>
          </p:cNvPr>
          <p:cNvSpPr txBox="1"/>
          <p:nvPr/>
        </p:nvSpPr>
        <p:spPr>
          <a:xfrm>
            <a:off x="7552974" y="1105630"/>
            <a:ext cx="695636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мин.</a:t>
            </a:r>
          </a:p>
        </p:txBody>
      </p:sp>
      <p:cxnSp>
        <p:nvCxnSpPr>
          <p:cNvPr id="80" name="Прямая со стрелкой 79">
            <a:extLst>
              <a:ext uri="{FF2B5EF4-FFF2-40B4-BE49-F238E27FC236}">
                <a16:creationId xmlns="" xmlns:a16="http://schemas.microsoft.com/office/drawing/2014/main" id="{B45ADE75-A169-4C34-9539-DCFBAECC63A1}"/>
              </a:ext>
            </a:extLst>
          </p:cNvPr>
          <p:cNvCxnSpPr>
            <a:cxnSpLocks/>
          </p:cNvCxnSpPr>
          <p:nvPr/>
        </p:nvCxnSpPr>
        <p:spPr>
          <a:xfrm>
            <a:off x="8642474" y="1716962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1" name="Прямая со стрелкой 80">
            <a:extLst>
              <a:ext uri="{FF2B5EF4-FFF2-40B4-BE49-F238E27FC236}">
                <a16:creationId xmlns="" xmlns:a16="http://schemas.microsoft.com/office/drawing/2014/main" id="{F3E99973-9F8A-436D-89B7-528A180CA6C7}"/>
              </a:ext>
            </a:extLst>
          </p:cNvPr>
          <p:cNvCxnSpPr>
            <a:cxnSpLocks/>
          </p:cNvCxnSpPr>
          <p:nvPr/>
        </p:nvCxnSpPr>
        <p:spPr>
          <a:xfrm>
            <a:off x="93101" y="306885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B7389ADF-1D0B-4C0E-998E-6DA1CAB48257}"/>
              </a:ext>
            </a:extLst>
          </p:cNvPr>
          <p:cNvSpPr txBox="1"/>
          <p:nvPr/>
        </p:nvSpPr>
        <p:spPr>
          <a:xfrm>
            <a:off x="620919" y="2450328"/>
            <a:ext cx="775770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480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960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84" name="Прямая со стрелкой 83">
            <a:extLst>
              <a:ext uri="{FF2B5EF4-FFF2-40B4-BE49-F238E27FC236}">
                <a16:creationId xmlns="" xmlns:a16="http://schemas.microsoft.com/office/drawing/2014/main" id="{08AAF776-0729-47C8-B4BF-DD25A543FF87}"/>
              </a:ext>
            </a:extLst>
          </p:cNvPr>
          <p:cNvCxnSpPr>
            <a:cxnSpLocks/>
          </p:cNvCxnSpPr>
          <p:nvPr/>
        </p:nvCxnSpPr>
        <p:spPr>
          <a:xfrm>
            <a:off x="1744624" y="306885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2E862DA5-7C6F-4A81-8DC9-4ED2C5DDE7EA}"/>
              </a:ext>
            </a:extLst>
          </p:cNvPr>
          <p:cNvSpPr txBox="1"/>
          <p:nvPr/>
        </p:nvSpPr>
        <p:spPr>
          <a:xfrm>
            <a:off x="2181573" y="2450328"/>
            <a:ext cx="775770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87" name="Прямая со стрелкой 86">
            <a:extLst>
              <a:ext uri="{FF2B5EF4-FFF2-40B4-BE49-F238E27FC236}">
                <a16:creationId xmlns="" xmlns:a16="http://schemas.microsoft.com/office/drawing/2014/main" id="{65E9EAC7-211C-43D1-9361-39ED834512EC}"/>
              </a:ext>
            </a:extLst>
          </p:cNvPr>
          <p:cNvCxnSpPr>
            <a:cxnSpLocks/>
          </p:cNvCxnSpPr>
          <p:nvPr/>
        </p:nvCxnSpPr>
        <p:spPr>
          <a:xfrm>
            <a:off x="3170691" y="306885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1301C6F1-FCBF-415E-96C1-8435AC7EF65E}"/>
              </a:ext>
            </a:extLst>
          </p:cNvPr>
          <p:cNvSpPr txBox="1"/>
          <p:nvPr/>
        </p:nvSpPr>
        <p:spPr>
          <a:xfrm>
            <a:off x="3658570" y="2450328"/>
            <a:ext cx="775770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30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89" name="Прямая со стрелкой 88">
            <a:extLst>
              <a:ext uri="{FF2B5EF4-FFF2-40B4-BE49-F238E27FC236}">
                <a16:creationId xmlns="" xmlns:a16="http://schemas.microsoft.com/office/drawing/2014/main" id="{4DE92D37-433C-4392-8BE3-1D99E3ED5FFA}"/>
              </a:ext>
            </a:extLst>
          </p:cNvPr>
          <p:cNvCxnSpPr>
            <a:cxnSpLocks/>
          </p:cNvCxnSpPr>
          <p:nvPr/>
        </p:nvCxnSpPr>
        <p:spPr>
          <a:xfrm>
            <a:off x="4769072" y="3068853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4" name="5-конечная звезда 38">
            <a:extLst>
              <a:ext uri="{FF2B5EF4-FFF2-40B4-BE49-F238E27FC236}">
                <a16:creationId xmlns="" xmlns:a16="http://schemas.microsoft.com/office/drawing/2014/main" id="{927608E0-7420-4F1C-BE2F-C4DCDDE1E86F}"/>
              </a:ext>
            </a:extLst>
          </p:cNvPr>
          <p:cNvSpPr/>
          <p:nvPr/>
        </p:nvSpPr>
        <p:spPr>
          <a:xfrm>
            <a:off x="3771726" y="1943599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1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5" name="5-конечная звезда 38">
            <a:extLst>
              <a:ext uri="{FF2B5EF4-FFF2-40B4-BE49-F238E27FC236}">
                <a16:creationId xmlns="" xmlns:a16="http://schemas.microsoft.com/office/drawing/2014/main" id="{D8E43E7E-B2B2-4406-BC07-3BB4B7CA43E2}"/>
              </a:ext>
            </a:extLst>
          </p:cNvPr>
          <p:cNvSpPr/>
          <p:nvPr/>
        </p:nvSpPr>
        <p:spPr>
          <a:xfrm>
            <a:off x="3891634" y="1859336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2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6" name="5-конечная звезда 38">
            <a:extLst>
              <a:ext uri="{FF2B5EF4-FFF2-40B4-BE49-F238E27FC236}">
                <a16:creationId xmlns="" xmlns:a16="http://schemas.microsoft.com/office/drawing/2014/main" id="{D3B315E5-DA95-4564-A48A-E294E330A203}"/>
              </a:ext>
            </a:extLst>
          </p:cNvPr>
          <p:cNvSpPr/>
          <p:nvPr/>
        </p:nvSpPr>
        <p:spPr>
          <a:xfrm>
            <a:off x="5552041" y="1387773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3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7" name="5-конечная звезда 38">
            <a:extLst>
              <a:ext uri="{FF2B5EF4-FFF2-40B4-BE49-F238E27FC236}">
                <a16:creationId xmlns="" xmlns:a16="http://schemas.microsoft.com/office/drawing/2014/main" id="{FBE8F684-FC90-4E0E-A740-C8ADDDA4468D}"/>
              </a:ext>
            </a:extLst>
          </p:cNvPr>
          <p:cNvSpPr/>
          <p:nvPr/>
        </p:nvSpPr>
        <p:spPr>
          <a:xfrm>
            <a:off x="5587147" y="2167518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5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8" name="5-конечная звезда 38">
            <a:extLst>
              <a:ext uri="{FF2B5EF4-FFF2-40B4-BE49-F238E27FC236}">
                <a16:creationId xmlns="" xmlns:a16="http://schemas.microsoft.com/office/drawing/2014/main" id="{5071F207-4DA1-4F33-B12C-185FF6F5AB1E}"/>
              </a:ext>
            </a:extLst>
          </p:cNvPr>
          <p:cNvSpPr/>
          <p:nvPr/>
        </p:nvSpPr>
        <p:spPr>
          <a:xfrm>
            <a:off x="5612822" y="1588999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5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9" name="5-конечная звезда 38">
            <a:extLst>
              <a:ext uri="{FF2B5EF4-FFF2-40B4-BE49-F238E27FC236}">
                <a16:creationId xmlns="" xmlns:a16="http://schemas.microsoft.com/office/drawing/2014/main" id="{A0467B57-91B4-4FD8-B788-B7E94345B608}"/>
              </a:ext>
            </a:extLst>
          </p:cNvPr>
          <p:cNvSpPr/>
          <p:nvPr/>
        </p:nvSpPr>
        <p:spPr>
          <a:xfrm>
            <a:off x="380975" y="3166050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7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0" name="5-конечная звезда 38">
            <a:extLst>
              <a:ext uri="{FF2B5EF4-FFF2-40B4-BE49-F238E27FC236}">
                <a16:creationId xmlns="" xmlns:a16="http://schemas.microsoft.com/office/drawing/2014/main" id="{42274878-E154-481C-9C26-E5659011D35E}"/>
              </a:ext>
            </a:extLst>
          </p:cNvPr>
          <p:cNvSpPr/>
          <p:nvPr/>
        </p:nvSpPr>
        <p:spPr>
          <a:xfrm>
            <a:off x="553878" y="3245582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6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1" name="5-конечная звезда 38">
            <a:extLst>
              <a:ext uri="{FF2B5EF4-FFF2-40B4-BE49-F238E27FC236}">
                <a16:creationId xmlns="" xmlns:a16="http://schemas.microsoft.com/office/drawing/2014/main" id="{AAD3DAD4-7410-4997-9578-F2C89CFA53C9}"/>
              </a:ext>
            </a:extLst>
          </p:cNvPr>
          <p:cNvSpPr/>
          <p:nvPr/>
        </p:nvSpPr>
        <p:spPr>
          <a:xfrm>
            <a:off x="811090" y="3245582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8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2" name="5-конечная звезда 38">
            <a:extLst>
              <a:ext uri="{FF2B5EF4-FFF2-40B4-BE49-F238E27FC236}">
                <a16:creationId xmlns="" xmlns:a16="http://schemas.microsoft.com/office/drawing/2014/main" id="{0E836805-8910-45E4-8B9E-187177616F47}"/>
              </a:ext>
            </a:extLst>
          </p:cNvPr>
          <p:cNvSpPr/>
          <p:nvPr/>
        </p:nvSpPr>
        <p:spPr>
          <a:xfrm>
            <a:off x="2037771" y="3151622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7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4" name="5-конечная звезда 38">
            <a:extLst>
              <a:ext uri="{FF2B5EF4-FFF2-40B4-BE49-F238E27FC236}">
                <a16:creationId xmlns="" xmlns:a16="http://schemas.microsoft.com/office/drawing/2014/main" id="{0D307AEB-3F1C-4882-B597-F472BFFF0A88}"/>
              </a:ext>
            </a:extLst>
          </p:cNvPr>
          <p:cNvSpPr/>
          <p:nvPr/>
        </p:nvSpPr>
        <p:spPr>
          <a:xfrm>
            <a:off x="2201759" y="3223943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8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5" name="5-конечная звезда 38">
            <a:extLst>
              <a:ext uri="{FF2B5EF4-FFF2-40B4-BE49-F238E27FC236}">
                <a16:creationId xmlns="" xmlns:a16="http://schemas.microsoft.com/office/drawing/2014/main" id="{49439BBF-C59F-4BFE-8D69-01FC8B31C591}"/>
              </a:ext>
            </a:extLst>
          </p:cNvPr>
          <p:cNvSpPr/>
          <p:nvPr/>
        </p:nvSpPr>
        <p:spPr>
          <a:xfrm>
            <a:off x="3483926" y="3166050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7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6" name="5-конечная звезда 38">
            <a:extLst>
              <a:ext uri="{FF2B5EF4-FFF2-40B4-BE49-F238E27FC236}">
                <a16:creationId xmlns="" xmlns:a16="http://schemas.microsoft.com/office/drawing/2014/main" id="{75F7DA52-7007-4E21-84BF-3F1D7DF61FD0}"/>
              </a:ext>
            </a:extLst>
          </p:cNvPr>
          <p:cNvSpPr/>
          <p:nvPr/>
        </p:nvSpPr>
        <p:spPr>
          <a:xfrm>
            <a:off x="3723870" y="3231748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6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7" name="5-конечная звезда 38">
            <a:extLst>
              <a:ext uri="{FF2B5EF4-FFF2-40B4-BE49-F238E27FC236}">
                <a16:creationId xmlns="" xmlns:a16="http://schemas.microsoft.com/office/drawing/2014/main" id="{8C0103F1-020E-4865-84F7-CD7F7D7A9945}"/>
              </a:ext>
            </a:extLst>
          </p:cNvPr>
          <p:cNvSpPr/>
          <p:nvPr/>
        </p:nvSpPr>
        <p:spPr>
          <a:xfrm>
            <a:off x="4034380" y="3242189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8</a:t>
            </a:r>
            <a:endParaRPr lang="ru-RU" sz="7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8" name="Прямоугольник 107">
            <a:extLst>
              <a:ext uri="{FF2B5EF4-FFF2-40B4-BE49-F238E27FC236}">
                <a16:creationId xmlns="" xmlns:a16="http://schemas.microsoft.com/office/drawing/2014/main" id="{E8153BCD-46EA-42F5-BD0A-6C48AC441CA7}"/>
              </a:ext>
            </a:extLst>
          </p:cNvPr>
          <p:cNvSpPr/>
          <p:nvPr/>
        </p:nvSpPr>
        <p:spPr bwMode="auto">
          <a:xfrm>
            <a:off x="7552974" y="3913044"/>
            <a:ext cx="1325342" cy="57606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ВПП </a:t>
            </a:r>
          </a:p>
          <a:p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М</a:t>
            </a:r>
            <a:r>
              <a:rPr lang="en-US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in</a:t>
            </a:r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</a:rPr>
              <a:t> – 4 853 мин. </a:t>
            </a:r>
          </a:p>
          <a:p>
            <a:r>
              <a:rPr lang="en-US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Max</a:t>
            </a:r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</a:rPr>
              <a:t> – 11 153 мин.</a:t>
            </a:r>
          </a:p>
        </p:txBody>
      </p:sp>
      <p:sp>
        <p:nvSpPr>
          <p:cNvPr id="56" name="5-конечная звезда 38">
            <a:extLst>
              <a:ext uri="{FF2B5EF4-FFF2-40B4-BE49-F238E27FC236}">
                <a16:creationId xmlns="" xmlns:a16="http://schemas.microsoft.com/office/drawing/2014/main" id="{8C0103F1-020E-4865-84F7-CD7F7D7A9945}"/>
              </a:ext>
            </a:extLst>
          </p:cNvPr>
          <p:cNvSpPr/>
          <p:nvPr/>
        </p:nvSpPr>
        <p:spPr>
          <a:xfrm>
            <a:off x="4360685" y="3178785"/>
            <a:ext cx="239944" cy="22890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Bahnschrift SemiBold" panose="020B0502040204020203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270772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Текущие проблемы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267" y="1014550"/>
            <a:ext cx="561862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Ошибки и исправления при заполнении анкет гражданами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Нет возможности отследить количество и качество заполненных анкет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Финансовые затраты на доставку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Финансовые затраты на распечатку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Возможные потери анкет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Возможные ошибки при подсчете баллов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Загруженность специалиста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Трудозатраты на обработку заполненных анкет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Длительность подсчета результатов мониторинга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емиугольник 5">
            <a:extLst>
              <a:ext uri="{FF2B5EF4-FFF2-40B4-BE49-F238E27FC236}">
                <a16:creationId xmlns="" xmlns:a16="http://schemas.microsoft.com/office/drawing/2014/main" id="{38C64082-1857-474D-B4AE-72166EF21C2A}"/>
              </a:ext>
            </a:extLst>
          </p:cNvPr>
          <p:cNvSpPr/>
          <p:nvPr/>
        </p:nvSpPr>
        <p:spPr>
          <a:xfrm>
            <a:off x="6578294" y="1094147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8D7C6523-7BA0-497F-87BD-279F22D884E8}"/>
              </a:ext>
            </a:extLst>
          </p:cNvPr>
          <p:cNvCxnSpPr>
            <a:cxnSpLocks/>
          </p:cNvCxnSpPr>
          <p:nvPr/>
        </p:nvCxnSpPr>
        <p:spPr bwMode="auto">
          <a:xfrm flipH="1">
            <a:off x="5500804" y="1491734"/>
            <a:ext cx="1013038" cy="551261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емиугольник 8">
            <a:extLst>
              <a:ext uri="{FF2B5EF4-FFF2-40B4-BE49-F238E27FC236}">
                <a16:creationId xmlns="" xmlns:a16="http://schemas.microsoft.com/office/drawing/2014/main" id="{7BB27513-D877-4EE2-9AA9-D85DD8CCC44D}"/>
              </a:ext>
            </a:extLst>
          </p:cNvPr>
          <p:cNvSpPr/>
          <p:nvPr/>
        </p:nvSpPr>
        <p:spPr>
          <a:xfrm>
            <a:off x="5104082" y="2045440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8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68F0FE0B-206F-44C4-82EE-D3DA3535C318}"/>
              </a:ext>
            </a:extLst>
          </p:cNvPr>
          <p:cNvCxnSpPr>
            <a:cxnSpLocks/>
          </p:cNvCxnSpPr>
          <p:nvPr/>
        </p:nvCxnSpPr>
        <p:spPr bwMode="auto">
          <a:xfrm flipH="1">
            <a:off x="6463943" y="1631513"/>
            <a:ext cx="236691" cy="125763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емиугольник 13">
            <a:extLst>
              <a:ext uri="{FF2B5EF4-FFF2-40B4-BE49-F238E27FC236}">
                <a16:creationId xmlns="" xmlns:a16="http://schemas.microsoft.com/office/drawing/2014/main" id="{2C1659D5-ACA6-43EB-AF3F-ED4BEDC5C5A0}"/>
              </a:ext>
            </a:extLst>
          </p:cNvPr>
          <p:cNvSpPr/>
          <p:nvPr/>
        </p:nvSpPr>
        <p:spPr>
          <a:xfrm>
            <a:off x="6053671" y="2897756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6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9A72EC24-E205-47E5-AC0B-665432E0529F}"/>
              </a:ext>
            </a:extLst>
          </p:cNvPr>
          <p:cNvCxnSpPr>
            <a:cxnSpLocks/>
          </p:cNvCxnSpPr>
          <p:nvPr/>
        </p:nvCxnSpPr>
        <p:spPr>
          <a:xfrm>
            <a:off x="5663425" y="2535587"/>
            <a:ext cx="309152" cy="362169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="" xmlns:a16="http://schemas.microsoft.com/office/drawing/2014/main" id="{5550EC1C-E51F-463E-B7C9-4807AC48958E}"/>
              </a:ext>
            </a:extLst>
          </p:cNvPr>
          <p:cNvCxnSpPr>
            <a:cxnSpLocks/>
          </p:cNvCxnSpPr>
          <p:nvPr/>
        </p:nvCxnSpPr>
        <p:spPr bwMode="auto">
          <a:xfrm>
            <a:off x="7021304" y="1682901"/>
            <a:ext cx="307740" cy="1323214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емиугольник 19">
            <a:extLst>
              <a:ext uri="{FF2B5EF4-FFF2-40B4-BE49-F238E27FC236}">
                <a16:creationId xmlns="" xmlns:a16="http://schemas.microsoft.com/office/drawing/2014/main" id="{E3F9E90E-3C34-4B53-BD81-64A9FC7FBF91}"/>
              </a:ext>
            </a:extLst>
          </p:cNvPr>
          <p:cNvSpPr/>
          <p:nvPr/>
        </p:nvSpPr>
        <p:spPr>
          <a:xfrm>
            <a:off x="7059553" y="3035857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7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BB140899-4326-4B68-B089-207A9343935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677555" y="3220571"/>
            <a:ext cx="285921" cy="87772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емиугольник 25">
            <a:extLst>
              <a:ext uri="{FF2B5EF4-FFF2-40B4-BE49-F238E27FC236}">
                <a16:creationId xmlns="" xmlns:a16="http://schemas.microsoft.com/office/drawing/2014/main" id="{03A03964-2A47-4ADD-9791-98D8A238A3A3}"/>
              </a:ext>
            </a:extLst>
          </p:cNvPr>
          <p:cNvSpPr/>
          <p:nvPr/>
        </p:nvSpPr>
        <p:spPr>
          <a:xfrm>
            <a:off x="7335180" y="1564838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2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18887646-5199-4610-89F9-252F2A0852E9}"/>
              </a:ext>
            </a:extLst>
          </p:cNvPr>
          <p:cNvCxnSpPr>
            <a:cxnSpLocks/>
          </p:cNvCxnSpPr>
          <p:nvPr/>
        </p:nvCxnSpPr>
        <p:spPr>
          <a:xfrm>
            <a:off x="7737012" y="2095169"/>
            <a:ext cx="158212" cy="338469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емиугольник 29">
            <a:extLst>
              <a:ext uri="{FF2B5EF4-FFF2-40B4-BE49-F238E27FC236}">
                <a16:creationId xmlns="" xmlns:a16="http://schemas.microsoft.com/office/drawing/2014/main" id="{A98C0B7F-7A14-44E1-8348-B9B2A351DA76}"/>
              </a:ext>
            </a:extLst>
          </p:cNvPr>
          <p:cNvSpPr/>
          <p:nvPr/>
        </p:nvSpPr>
        <p:spPr>
          <a:xfrm>
            <a:off x="7767504" y="2420386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7" name="Семиугольник 36">
            <a:extLst>
              <a:ext uri="{FF2B5EF4-FFF2-40B4-BE49-F238E27FC236}">
                <a16:creationId xmlns="" xmlns:a16="http://schemas.microsoft.com/office/drawing/2014/main" id="{6EDB2012-C21C-4582-8485-3932DAB1BCC1}"/>
              </a:ext>
            </a:extLst>
          </p:cNvPr>
          <p:cNvSpPr/>
          <p:nvPr/>
        </p:nvSpPr>
        <p:spPr>
          <a:xfrm>
            <a:off x="7505286" y="762000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8" name="Семиугольник 37">
            <a:extLst>
              <a:ext uri="{FF2B5EF4-FFF2-40B4-BE49-F238E27FC236}">
                <a16:creationId xmlns="" xmlns:a16="http://schemas.microsoft.com/office/drawing/2014/main" id="{6A64394A-7F62-477B-AFE7-F09404E971CA}"/>
              </a:ext>
            </a:extLst>
          </p:cNvPr>
          <p:cNvSpPr/>
          <p:nvPr/>
        </p:nvSpPr>
        <p:spPr>
          <a:xfrm>
            <a:off x="8179919" y="1682901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9" name="Семиугольник 18">
            <a:extLst>
              <a:ext uri="{FF2B5EF4-FFF2-40B4-BE49-F238E27FC236}">
                <a16:creationId xmlns="" xmlns:a16="http://schemas.microsoft.com/office/drawing/2014/main" id="{7BB27513-D877-4EE2-9AA9-D85DD8CCC44D}"/>
              </a:ext>
            </a:extLst>
          </p:cNvPr>
          <p:cNvSpPr/>
          <p:nvPr/>
        </p:nvSpPr>
        <p:spPr>
          <a:xfrm>
            <a:off x="5945790" y="1890845"/>
            <a:ext cx="524435" cy="477370"/>
          </a:xfrm>
          <a:prstGeom prst="heptagon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9</a:t>
            </a: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8D7C6523-7BA0-497F-87BD-279F22D884E8}"/>
              </a:ext>
            </a:extLst>
          </p:cNvPr>
          <p:cNvCxnSpPr>
            <a:cxnSpLocks/>
          </p:cNvCxnSpPr>
          <p:nvPr/>
        </p:nvCxnSpPr>
        <p:spPr bwMode="auto">
          <a:xfrm flipH="1">
            <a:off x="6345262" y="1585204"/>
            <a:ext cx="233032" cy="297033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="" xmlns:a16="http://schemas.microsoft.com/office/drawing/2014/main" id="{9A72EC24-E205-47E5-AC0B-665432E0529F}"/>
              </a:ext>
            </a:extLst>
          </p:cNvPr>
          <p:cNvCxnSpPr>
            <a:cxnSpLocks/>
          </p:cNvCxnSpPr>
          <p:nvPr/>
        </p:nvCxnSpPr>
        <p:spPr>
          <a:xfrm flipH="1">
            <a:off x="5650483" y="2197465"/>
            <a:ext cx="275458" cy="60101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="" xmlns:a16="http://schemas.microsoft.com/office/drawing/2014/main" id="{68F0FE0B-206F-44C4-82EE-D3DA3535C31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208007" y="2433430"/>
            <a:ext cx="12751" cy="455719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53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олилиния: фигура 50">
            <a:extLst>
              <a:ext uri="{FF2B5EF4-FFF2-40B4-BE49-F238E27FC236}">
                <a16:creationId xmlns="" xmlns:a16="http://schemas.microsoft.com/office/drawing/2014/main" id="{95230F3D-071A-4BE3-8E0E-B6FBC9FC3D11}"/>
              </a:ext>
            </a:extLst>
          </p:cNvPr>
          <p:cNvSpPr/>
          <p:nvPr/>
        </p:nvSpPr>
        <p:spPr>
          <a:xfrm>
            <a:off x="8183770" y="1988629"/>
            <a:ext cx="874059" cy="420490"/>
          </a:xfrm>
          <a:custGeom>
            <a:avLst/>
            <a:gdLst>
              <a:gd name="connsiteX0" fmla="*/ 0 w 1094610"/>
              <a:gd name="connsiteY0" fmla="*/ 407141 h 420490"/>
              <a:gd name="connsiteX1" fmla="*/ 280327 w 1094610"/>
              <a:gd name="connsiteY1" fmla="*/ 200233 h 420490"/>
              <a:gd name="connsiteX2" fmla="*/ 266978 w 1094610"/>
              <a:gd name="connsiteY2" fmla="*/ 367095 h 420490"/>
              <a:gd name="connsiteX3" fmla="*/ 647422 w 1094610"/>
              <a:gd name="connsiteY3" fmla="*/ 106791 h 420490"/>
              <a:gd name="connsiteX4" fmla="*/ 640748 w 1094610"/>
              <a:gd name="connsiteY4" fmla="*/ 367095 h 420490"/>
              <a:gd name="connsiteX5" fmla="*/ 1094610 w 1094610"/>
              <a:gd name="connsiteY5" fmla="*/ 0 h 420490"/>
              <a:gd name="connsiteX6" fmla="*/ 1094610 w 1094610"/>
              <a:gd name="connsiteY6" fmla="*/ 420490 h 420490"/>
              <a:gd name="connsiteX7" fmla="*/ 0 w 1094610"/>
              <a:gd name="connsiteY7" fmla="*/ 407141 h 42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4610" h="420490">
                <a:moveTo>
                  <a:pt x="0" y="407141"/>
                </a:moveTo>
                <a:lnTo>
                  <a:pt x="280327" y="200233"/>
                </a:lnTo>
                <a:lnTo>
                  <a:pt x="266978" y="367095"/>
                </a:lnTo>
                <a:lnTo>
                  <a:pt x="647422" y="106791"/>
                </a:lnTo>
                <a:lnTo>
                  <a:pt x="640748" y="367095"/>
                </a:lnTo>
                <a:lnTo>
                  <a:pt x="1094610" y="0"/>
                </a:lnTo>
                <a:lnTo>
                  <a:pt x="1094610" y="420490"/>
                </a:lnTo>
                <a:lnTo>
                  <a:pt x="0" y="40714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: фигура 35">
            <a:extLst>
              <a:ext uri="{FF2B5EF4-FFF2-40B4-BE49-F238E27FC236}">
                <a16:creationId xmlns="" xmlns:a16="http://schemas.microsoft.com/office/drawing/2014/main" id="{E89256FC-4289-4C68-B31A-7021CD31AB51}"/>
              </a:ext>
            </a:extLst>
          </p:cNvPr>
          <p:cNvSpPr/>
          <p:nvPr/>
        </p:nvSpPr>
        <p:spPr>
          <a:xfrm>
            <a:off x="376517" y="1983762"/>
            <a:ext cx="993819" cy="420490"/>
          </a:xfrm>
          <a:custGeom>
            <a:avLst/>
            <a:gdLst>
              <a:gd name="connsiteX0" fmla="*/ 0 w 1094610"/>
              <a:gd name="connsiteY0" fmla="*/ 407141 h 420490"/>
              <a:gd name="connsiteX1" fmla="*/ 280327 w 1094610"/>
              <a:gd name="connsiteY1" fmla="*/ 200233 h 420490"/>
              <a:gd name="connsiteX2" fmla="*/ 266978 w 1094610"/>
              <a:gd name="connsiteY2" fmla="*/ 367095 h 420490"/>
              <a:gd name="connsiteX3" fmla="*/ 647422 w 1094610"/>
              <a:gd name="connsiteY3" fmla="*/ 106791 h 420490"/>
              <a:gd name="connsiteX4" fmla="*/ 640748 w 1094610"/>
              <a:gd name="connsiteY4" fmla="*/ 367095 h 420490"/>
              <a:gd name="connsiteX5" fmla="*/ 1094610 w 1094610"/>
              <a:gd name="connsiteY5" fmla="*/ 0 h 420490"/>
              <a:gd name="connsiteX6" fmla="*/ 1094610 w 1094610"/>
              <a:gd name="connsiteY6" fmla="*/ 420490 h 420490"/>
              <a:gd name="connsiteX7" fmla="*/ 0 w 1094610"/>
              <a:gd name="connsiteY7" fmla="*/ 407141 h 420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4610" h="420490">
                <a:moveTo>
                  <a:pt x="0" y="407141"/>
                </a:moveTo>
                <a:lnTo>
                  <a:pt x="280327" y="200233"/>
                </a:lnTo>
                <a:lnTo>
                  <a:pt x="266978" y="367095"/>
                </a:lnTo>
                <a:lnTo>
                  <a:pt x="647422" y="106791"/>
                </a:lnTo>
                <a:lnTo>
                  <a:pt x="640748" y="367095"/>
                </a:lnTo>
                <a:lnTo>
                  <a:pt x="1094610" y="0"/>
                </a:lnTo>
                <a:lnTo>
                  <a:pt x="1094610" y="420490"/>
                </a:lnTo>
                <a:lnTo>
                  <a:pt x="0" y="407141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3716" y="333510"/>
            <a:ext cx="5642441" cy="458184"/>
          </a:xfrm>
        </p:spPr>
        <p:txBody>
          <a:bodyPr/>
          <a:lstStyle/>
          <a:p>
            <a:r>
              <a:rPr lang="ru-RU" dirty="0">
                <a:latin typeface="+mj-lt"/>
                <a:cs typeface="Times New Roman" panose="02020603050405020304" pitchFamily="18" charset="0"/>
              </a:rPr>
              <a:t>Идеальная карта процесса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4568" y="2438016"/>
            <a:ext cx="1030013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Заполнение анкеты в онлайн форме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10607" y="2438016"/>
            <a:ext cx="778152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Bahnschrift SemiBold" panose="020B0502040204020203" pitchFamily="34" charset="0"/>
              </a:rPr>
              <a:t>Получение результата</a:t>
            </a:r>
            <a:r>
              <a:rPr lang="en-US" sz="800" dirty="0">
                <a:latin typeface="Bahnschrift SemiBold" panose="020B0502040204020203" pitchFamily="34" charset="0"/>
              </a:rPr>
              <a:t> </a:t>
            </a:r>
            <a:r>
              <a:rPr lang="ru-RU" sz="800" dirty="0">
                <a:latin typeface="Bahnschrift SemiBold" panose="020B0502040204020203" pitchFamily="34" charset="0"/>
              </a:rPr>
              <a:t>онлайн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56082" y="2422295"/>
            <a:ext cx="141889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Bahnschrift SemiBold" panose="020B0502040204020203" pitchFamily="34" charset="0"/>
              </a:rPr>
              <a:t>Автоматический подсчет баллов каждой пройденной анкеты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505516" y="2385998"/>
            <a:ext cx="124771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Подсчет итоговых результатов мониторинга 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8183770" y="2385997"/>
            <a:ext cx="874059" cy="461665"/>
          </a:xfrm>
          <a:prstGeom prst="rect">
            <a:avLst/>
          </a:pr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" dirty="0">
                <a:latin typeface="Bahnschrift SemiBold" panose="020B0502040204020203" pitchFamily="34" charset="0"/>
              </a:rPr>
              <a:t>Получение результатов мониторинга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F45D09E-ED39-4BEE-9811-7D3388078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09" y="2330293"/>
            <a:ext cx="1158340" cy="707197"/>
          </a:xfrm>
          <a:prstGeom prst="rect">
            <a:avLst/>
          </a:prstGeom>
        </p:spPr>
      </p:pic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EDCDB8DF-97FC-4941-9D77-788397A0C909}"/>
              </a:ext>
            </a:extLst>
          </p:cNvPr>
          <p:cNvCxnSpPr>
            <a:cxnSpLocks/>
          </p:cNvCxnSpPr>
          <p:nvPr/>
        </p:nvCxnSpPr>
        <p:spPr>
          <a:xfrm>
            <a:off x="1497374" y="2654017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67669A1-3C52-44E9-AF68-6FC8A0FC03E1}"/>
              </a:ext>
            </a:extLst>
          </p:cNvPr>
          <p:cNvSpPr txBox="1"/>
          <p:nvPr/>
        </p:nvSpPr>
        <p:spPr>
          <a:xfrm>
            <a:off x="2054263" y="2091289"/>
            <a:ext cx="630621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="" xmlns:a16="http://schemas.microsoft.com/office/drawing/2014/main" id="{1FB1A3E9-1025-4EB7-81FA-97CBE8BD551A}"/>
              </a:ext>
            </a:extLst>
          </p:cNvPr>
          <p:cNvCxnSpPr>
            <a:cxnSpLocks/>
          </p:cNvCxnSpPr>
          <p:nvPr/>
        </p:nvCxnSpPr>
        <p:spPr>
          <a:xfrm>
            <a:off x="3028097" y="2654017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="" xmlns:a16="http://schemas.microsoft.com/office/drawing/2014/main" id="{C15BD05B-AB7A-4FE3-B0B3-5D90390BF23D}"/>
              </a:ext>
            </a:extLst>
          </p:cNvPr>
          <p:cNvCxnSpPr>
            <a:cxnSpLocks/>
          </p:cNvCxnSpPr>
          <p:nvPr/>
        </p:nvCxnSpPr>
        <p:spPr>
          <a:xfrm>
            <a:off x="4329565" y="2654017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="" xmlns:a16="http://schemas.microsoft.com/office/drawing/2014/main" id="{FA77E223-5319-46DF-ACB3-E7C5C3A940EA}"/>
              </a:ext>
            </a:extLst>
          </p:cNvPr>
          <p:cNvCxnSpPr>
            <a:cxnSpLocks/>
          </p:cNvCxnSpPr>
          <p:nvPr/>
        </p:nvCxnSpPr>
        <p:spPr>
          <a:xfrm>
            <a:off x="6156157" y="2654017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84E2231-9E2C-4F64-837F-A1BEC5635E6F}"/>
              </a:ext>
            </a:extLst>
          </p:cNvPr>
          <p:cNvSpPr txBox="1"/>
          <p:nvPr/>
        </p:nvSpPr>
        <p:spPr>
          <a:xfrm>
            <a:off x="6774426" y="2033993"/>
            <a:ext cx="842699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мин.</a:t>
            </a:r>
            <a:endParaRPr 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="" xmlns:a16="http://schemas.microsoft.com/office/drawing/2014/main" id="{36A873FC-F593-4690-B3BE-0B792BB21C59}"/>
              </a:ext>
            </a:extLst>
          </p:cNvPr>
          <p:cNvCxnSpPr>
            <a:cxnSpLocks/>
          </p:cNvCxnSpPr>
          <p:nvPr/>
        </p:nvCxnSpPr>
        <p:spPr>
          <a:xfrm>
            <a:off x="7815618" y="2616830"/>
            <a:ext cx="242435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1F6D0152-07C8-4E25-AE6B-7FBDE3B90041}"/>
              </a:ext>
            </a:extLst>
          </p:cNvPr>
          <p:cNvSpPr/>
          <p:nvPr/>
        </p:nvSpPr>
        <p:spPr bwMode="auto">
          <a:xfrm>
            <a:off x="7521099" y="3919767"/>
            <a:ext cx="1325342" cy="57606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ВПП </a:t>
            </a:r>
          </a:p>
          <a:p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М</a:t>
            </a:r>
            <a:r>
              <a:rPr lang="en-US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in</a:t>
            </a:r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</a:rPr>
              <a:t> – 7 мин. </a:t>
            </a:r>
          </a:p>
          <a:p>
            <a:r>
              <a:rPr lang="en-US" sz="1000" b="1" dirty="0">
                <a:solidFill>
                  <a:schemeClr val="tx1"/>
                </a:solidFill>
                <a:latin typeface="Bahnschrift SemiBold Condensed" pitchFamily="34" charset="0"/>
                <a:cs typeface="Times New Roman" panose="02020603050405020304" pitchFamily="18" charset="0"/>
              </a:rPr>
              <a:t>Max</a:t>
            </a:r>
            <a:r>
              <a:rPr lang="ru-RU" sz="1000" b="1" dirty="0">
                <a:solidFill>
                  <a:schemeClr val="tx1"/>
                </a:solidFill>
                <a:latin typeface="Bahnschrift SemiBold Condensed" pitchFamily="34" charset="0"/>
              </a:rPr>
              <a:t> – 13 мин.</a:t>
            </a:r>
          </a:p>
        </p:txBody>
      </p:sp>
    </p:spTree>
    <p:extLst>
      <p:ext uri="{BB962C8B-B14F-4D97-AF65-F5344CB8AC3E}">
        <p14:creationId xmlns:p14="http://schemas.microsoft.com/office/powerpoint/2010/main" val="217018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10733" y="781468"/>
            <a:ext cx="2976850" cy="347961"/>
          </a:xfrm>
          <a:solidFill>
            <a:srgbClr val="CC0000">
              <a:alpha val="22000"/>
            </a:srgbClr>
          </a:solidFill>
          <a:ln w="28575">
            <a:solidFill>
              <a:srgbClr val="C00000"/>
            </a:solidFill>
          </a:ln>
        </p:spPr>
        <p:txBody>
          <a:bodyPr lIns="68598" tIns="34299" rIns="68598" bIns="34299" anchor="b"/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Ошибки и исправления при заполнении анкет гражданами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1066" y="208015"/>
            <a:ext cx="681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коренных причин методом «5 Почему?»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38460" y="2355565"/>
            <a:ext cx="1733461" cy="276999"/>
          </a:xfrm>
          <a:prstGeom prst="rect">
            <a:avLst/>
          </a:prstGeom>
          <a:solidFill>
            <a:srgbClr val="CC0000">
              <a:alpha val="20000"/>
            </a:srgb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Коренная причина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23502" y="766417"/>
            <a:ext cx="995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312213" y="1830759"/>
            <a:ext cx="2898618" cy="2154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количество анкет в бумажном виде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36544" y="1358497"/>
            <a:ext cx="667170" cy="246221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Почему?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91408" y="1368381"/>
            <a:ext cx="667170" cy="246221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Почему?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7649" y="1204868"/>
            <a:ext cx="218222" cy="113744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FCEE0A0E-004E-4D37-873A-6E6CEA98CE18}"/>
              </a:ext>
            </a:extLst>
          </p:cNvPr>
          <p:cNvSpPr/>
          <p:nvPr/>
        </p:nvSpPr>
        <p:spPr>
          <a:xfrm>
            <a:off x="4805191" y="1825820"/>
            <a:ext cx="2982392" cy="2154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заполняется в бумажном виде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Заголовок 1"/>
          <p:cNvSpPr txBox="1">
            <a:spLocks/>
          </p:cNvSpPr>
          <p:nvPr/>
        </p:nvSpPr>
        <p:spPr bwMode="auto">
          <a:xfrm>
            <a:off x="1312213" y="778330"/>
            <a:ext cx="2907702" cy="343708"/>
          </a:xfrm>
          <a:prstGeom prst="rect">
            <a:avLst/>
          </a:prstGeom>
          <a:solidFill>
            <a:srgbClr val="CC0000">
              <a:alpha val="22000"/>
            </a:srgbClr>
          </a:solidFill>
          <a:ln w="28575">
            <a:solidFill>
              <a:srgbClr val="C00000"/>
            </a:solidFill>
          </a:ln>
        </p:spPr>
        <p:txBody>
          <a:bodyPr lIns="68598" tIns="34299" rIns="68598" bIns="34299" anchor="b"/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Трудозатраты на обработку заполненных анкет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68922" y="1174277"/>
            <a:ext cx="218222" cy="1137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9349" y="1662042"/>
            <a:ext cx="218222" cy="1137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65355" y="1656002"/>
            <a:ext cx="218222" cy="11374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1737" y="2228014"/>
            <a:ext cx="218222" cy="11374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1348" y="2152942"/>
            <a:ext cx="218222" cy="113744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312212" y="2726294"/>
            <a:ext cx="6634515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инструменты, позволяющие заполнять анкету и производить подсчет оценки качества предоставления услуг в электронном виде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373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03*164"/>
  <p:tag name="TABLE_ENDDRAG_RECT" val="108*101*503*164"/>
</p:tagLst>
</file>

<file path=ppt/theme/theme1.xml><?xml version="1.0" encoding="utf-8"?>
<a:theme xmlns:a="http://schemas.openxmlformats.org/drawingml/2006/main" name="Титульный слайд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541B8C7B-4633-2E45-B746-A05B8E1543F8}"/>
    </a:ext>
  </a:extLst>
</a:theme>
</file>

<file path=ppt/theme/theme2.xml><?xml version="1.0" encoding="utf-8"?>
<a:theme xmlns:a="http://schemas.openxmlformats.org/drawingml/2006/main" name="Перебивочный слайд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6BE6B458-93C6-814D-A81B-47849E6A55A1}"/>
    </a:ext>
  </a:extLst>
</a:theme>
</file>

<file path=ppt/theme/theme3.xml><?xml version="1.0" encoding="utf-8"?>
<a:theme xmlns:a="http://schemas.openxmlformats.org/drawingml/2006/main" name="Текст картинк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4.xml><?xml version="1.0" encoding="utf-8"?>
<a:theme xmlns:a="http://schemas.openxmlformats.org/drawingml/2006/main" name="Текст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5.xml><?xml version="1.0" encoding="utf-8"?>
<a:theme xmlns:a="http://schemas.openxmlformats.org/drawingml/2006/main" name="Диаграммы">
  <a:themeElements>
    <a:clrScheme name="ПСР">
      <a:dk1>
        <a:srgbClr val="414042"/>
      </a:dk1>
      <a:lt1>
        <a:srgbClr val="FFFFFF"/>
      </a:lt1>
      <a:dk2>
        <a:srgbClr val="FFFFFF"/>
      </a:dk2>
      <a:lt2>
        <a:srgbClr val="FFFFFF"/>
      </a:lt2>
      <a:accent1>
        <a:srgbClr val="468ABC"/>
      </a:accent1>
      <a:accent2>
        <a:srgbClr val="24367E"/>
      </a:accent2>
      <a:accent3>
        <a:srgbClr val="E2652C"/>
      </a:accent3>
      <a:accent4>
        <a:srgbClr val="E2A52D"/>
      </a:accent4>
      <a:accent5>
        <a:srgbClr val="1C548D"/>
      </a:accent5>
      <a:accent6>
        <a:srgbClr val="7F7F7F"/>
      </a:accent6>
      <a:hlink>
        <a:srgbClr val="414042"/>
      </a:hlink>
      <a:folHlink>
        <a:srgbClr val="41404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6.xml><?xml version="1.0" encoding="utf-8"?>
<a:theme xmlns:a="http://schemas.openxmlformats.org/drawingml/2006/main" name="Текст диаграмма">
  <a:themeElements>
    <a:clrScheme name="тема для слайдов текст-диаграмма">
      <a:dk1>
        <a:srgbClr val="414042"/>
      </a:dk1>
      <a:lt1>
        <a:sysClr val="window" lastClr="FFFFFF"/>
      </a:lt1>
      <a:dk2>
        <a:srgbClr val="FFFFFF"/>
      </a:dk2>
      <a:lt2>
        <a:srgbClr val="FFFFFF"/>
      </a:lt2>
      <a:accent1>
        <a:srgbClr val="EBA444"/>
      </a:accent1>
      <a:accent2>
        <a:srgbClr val="F06942"/>
      </a:accent2>
      <a:accent3>
        <a:srgbClr val="AD5483"/>
      </a:accent3>
      <a:accent4>
        <a:srgbClr val="456EA9"/>
      </a:accent4>
      <a:accent5>
        <a:srgbClr val="68B0E0"/>
      </a:accent5>
      <a:accent6>
        <a:srgbClr val="259789"/>
      </a:accent6>
      <a:hlink>
        <a:srgbClr val="414042"/>
      </a:hlink>
      <a:folHlink>
        <a:srgbClr val="41404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7.xml><?xml version="1.0" encoding="utf-8"?>
<a:theme xmlns:a="http://schemas.openxmlformats.org/drawingml/2006/main" name="Заключительный слайд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Росат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0DAE905-2894-9645-87E8-4A089C61D1E7}" vid="{BB001172-481D-5B4F-A54A-4F845D4C8301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3882</TotalTime>
  <Words>1492</Words>
  <Application>Microsoft Office PowerPoint</Application>
  <PresentationFormat>Произвольный</PresentationFormat>
  <Paragraphs>436</Paragraphs>
  <Slides>27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27</vt:i4>
      </vt:variant>
    </vt:vector>
  </HeadingPairs>
  <TitlesOfParts>
    <vt:vector size="41" baseType="lpstr">
      <vt:lpstr>Arial</vt:lpstr>
      <vt:lpstr>Bahnschrift SemiBold</vt:lpstr>
      <vt:lpstr>Bahnschrift SemiBold Condensed</vt:lpstr>
      <vt:lpstr>Calibri</vt:lpstr>
      <vt:lpstr>Rosatom Light</vt:lpstr>
      <vt:lpstr>Times New Roman</vt:lpstr>
      <vt:lpstr>Wingdings</vt:lpstr>
      <vt:lpstr>Титульный слайд</vt:lpstr>
      <vt:lpstr>Перебивочный слайд</vt:lpstr>
      <vt:lpstr>Текст картинка</vt:lpstr>
      <vt:lpstr>Текст</vt:lpstr>
      <vt:lpstr>Диаграммы</vt:lpstr>
      <vt:lpstr>Текст диаграмма</vt:lpstr>
      <vt:lpstr>Заключительный слайд</vt:lpstr>
      <vt:lpstr>Государственная инспекция Забайкальского края</vt:lpstr>
      <vt:lpstr>«Оптимизация процесса проведения мониторинга качества предоставления государственных услуг»</vt:lpstr>
      <vt:lpstr>Организационно-распорядительные документы</vt:lpstr>
      <vt:lpstr>Команда проекта</vt:lpstr>
      <vt:lpstr>Паспорт проекта</vt:lpstr>
      <vt:lpstr>Текущая карта процесса</vt:lpstr>
      <vt:lpstr>Текущие проблемы</vt:lpstr>
      <vt:lpstr>Идеальная карта процесса</vt:lpstr>
      <vt:lpstr>Ошибки и исправления при заполнении анкет гражданами</vt:lpstr>
      <vt:lpstr>Презентация PowerPoint</vt:lpstr>
      <vt:lpstr>Пирамида проблем</vt:lpstr>
      <vt:lpstr>Вклад в цель проекта</vt:lpstr>
      <vt:lpstr>Презентация PowerPoint</vt:lpstr>
      <vt:lpstr>Целевая карта процесса</vt:lpstr>
      <vt:lpstr>Решения:</vt:lpstr>
      <vt:lpstr>План мероприятий по реализации проекта</vt:lpstr>
      <vt:lpstr>Реализация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</dc:title>
  <cp:lastModifiedBy>Людмила Олеговна Зеликова</cp:lastModifiedBy>
  <cp:revision>191</cp:revision>
  <cp:lastPrinted>2026-03-12T07:50:27Z</cp:lastPrinted>
  <dcterms:modified xsi:type="dcterms:W3CDTF">2026-05-06T08:48:09Z</dcterms:modified>
</cp:coreProperties>
</file>