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3"/>
  </p:notesMasterIdLst>
  <p:sldIdLst>
    <p:sldId id="256" r:id="rId2"/>
    <p:sldId id="290" r:id="rId3"/>
    <p:sldId id="272" r:id="rId4"/>
    <p:sldId id="275" r:id="rId5"/>
    <p:sldId id="279" r:id="rId6"/>
    <p:sldId id="278" r:id="rId7"/>
    <p:sldId id="277" r:id="rId8"/>
    <p:sldId id="274" r:id="rId9"/>
    <p:sldId id="292" r:id="rId10"/>
    <p:sldId id="286" r:id="rId11"/>
    <p:sldId id="28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63" autoAdjust="0"/>
  </p:normalViewPr>
  <p:slideViewPr>
    <p:cSldViewPr>
      <p:cViewPr varScale="1">
        <p:scale>
          <a:sx n="108" d="100"/>
          <a:sy n="108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64690-51B8-43D5-89F2-8CD8DCEB083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26766-9D2A-4719-A87B-61F99F79C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7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5B2B7-D0BB-472B-B6B0-04B37DC06CF9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2FC4-C0B2-4C27-8790-2652B77CBF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5B2B7-D0BB-472B-B6B0-04B37DC06CF9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2FC4-C0B2-4C27-8790-2652B77CBF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5B2B7-D0BB-472B-B6B0-04B37DC06CF9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2FC4-C0B2-4C27-8790-2652B77CBFA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5B2B7-D0BB-472B-B6B0-04B37DC06CF9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2FC4-C0B2-4C27-8790-2652B77CBFA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5B2B7-D0BB-472B-B6B0-04B37DC06CF9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2FC4-C0B2-4C27-8790-2652B77CBF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5B2B7-D0BB-472B-B6B0-04B37DC06CF9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2FC4-C0B2-4C27-8790-2652B77CBFA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5B2B7-D0BB-472B-B6B0-04B37DC06CF9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2FC4-C0B2-4C27-8790-2652B77CBF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5B2B7-D0BB-472B-B6B0-04B37DC06CF9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2FC4-C0B2-4C27-8790-2652B77CBF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5B2B7-D0BB-472B-B6B0-04B37DC06CF9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2FC4-C0B2-4C27-8790-2652B77CBF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5B2B7-D0BB-472B-B6B0-04B37DC06CF9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2FC4-C0B2-4C27-8790-2652B77CBFA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5B2B7-D0BB-472B-B6B0-04B37DC06CF9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2FC4-C0B2-4C27-8790-2652B77CBFA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5D5B2B7-D0BB-472B-B6B0-04B37DC06CF9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E582FC4-C0B2-4C27-8790-2652B77CBFA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848872" cy="288032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Вопросы – ответы </a:t>
            </a:r>
            <a:br>
              <a:rPr lang="ru-RU" b="1" dirty="0" smtClean="0"/>
            </a:br>
            <a:r>
              <a:rPr lang="ru-RU" b="1" dirty="0" smtClean="0"/>
              <a:t>по итогам видеоконференции связанной с открытием </a:t>
            </a:r>
            <a:r>
              <a:rPr lang="ru-RU" b="1" dirty="0"/>
              <a:t>летнего сезона эксплуатации аттракционов.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7520880" cy="1584175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>
                <a:solidFill>
                  <a:schemeClr val="tx1"/>
                </a:solidFill>
              </a:rPr>
              <a:t>Государственная </a:t>
            </a:r>
            <a:r>
              <a:rPr lang="ru-RU" sz="3200" b="1" dirty="0">
                <a:solidFill>
                  <a:schemeClr val="tx1"/>
                </a:solidFill>
              </a:rPr>
              <a:t>инспекция Забайкальского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150089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7" cy="4824536"/>
          </a:xfrm>
        </p:spPr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2300" dirty="0" smtClean="0">
                <a:solidFill>
                  <a:schemeClr val="tx1"/>
                </a:solidFill>
              </a:rPr>
              <a:t>Выдержка из</a:t>
            </a:r>
            <a:r>
              <a:rPr lang="ru-RU" sz="2300" dirty="0" smtClean="0">
                <a:solidFill>
                  <a:schemeClr val="tx1"/>
                </a:solidFill>
              </a:rPr>
              <a:t> </a:t>
            </a:r>
            <a:r>
              <a:rPr lang="ru-RU" sz="2300" dirty="0">
                <a:solidFill>
                  <a:schemeClr val="tx1"/>
                </a:solidFill>
              </a:rPr>
              <a:t>пункт 1 статьи </a:t>
            </a:r>
            <a:r>
              <a:rPr lang="ru-RU" sz="2300" smtClean="0">
                <a:solidFill>
                  <a:schemeClr val="tx1"/>
                </a:solidFill>
              </a:rPr>
              <a:t>333.33 Налогового </a:t>
            </a:r>
            <a:r>
              <a:rPr lang="ru-RU" sz="2300" dirty="0" smtClean="0">
                <a:solidFill>
                  <a:schemeClr val="tx1"/>
                </a:solidFill>
              </a:rPr>
              <a:t>кодекса РФ:</a:t>
            </a:r>
            <a:endParaRPr lang="ru-RU" sz="2300" dirty="0">
              <a:solidFill>
                <a:schemeClr val="tx1"/>
              </a:solidFill>
            </a:endParaRPr>
          </a:p>
          <a:p>
            <a:r>
              <a:rPr lang="ru-RU" sz="2300" dirty="0">
                <a:solidFill>
                  <a:schemeClr val="tx1"/>
                </a:solidFill>
              </a:rPr>
              <a:t>139) за государственную регистрацию (возобновление государственной регистрации) аттракциона, включая выдачу свидетельства о государственной регистрации аттракциона и государственного регистрационного знака на аттракцион:</a:t>
            </a:r>
          </a:p>
          <a:p>
            <a:r>
              <a:rPr lang="ru-RU" sz="2300" dirty="0">
                <a:solidFill>
                  <a:schemeClr val="tx1"/>
                </a:solidFill>
              </a:rPr>
              <a:t>с высокой степенью потенциального биомеханического риска (RB-1) - 13000 рублей;</a:t>
            </a:r>
          </a:p>
          <a:p>
            <a:r>
              <a:rPr lang="ru-RU" sz="2300" dirty="0">
                <a:solidFill>
                  <a:schemeClr val="tx1"/>
                </a:solidFill>
              </a:rPr>
              <a:t>со средней степенью потенциального биомеханического риска (RB-2) - 7000 рублей;</a:t>
            </a:r>
          </a:p>
          <a:p>
            <a:r>
              <a:rPr lang="ru-RU" sz="2300" dirty="0">
                <a:solidFill>
                  <a:schemeClr val="tx1"/>
                </a:solidFill>
              </a:rPr>
              <a:t>с низкой степенью потенциального биомеханического риска (RB-3) - 3500 рублей;</a:t>
            </a:r>
          </a:p>
          <a:p>
            <a:r>
              <a:rPr lang="ru-RU" sz="2300" dirty="0">
                <a:solidFill>
                  <a:schemeClr val="tx1"/>
                </a:solidFill>
              </a:rPr>
              <a:t>140) за временную государственную регистрацию по месту пребывания ранее зарегистрированного аттракциона:</a:t>
            </a:r>
          </a:p>
          <a:p>
            <a:r>
              <a:rPr lang="ru-RU" sz="2300" dirty="0">
                <a:solidFill>
                  <a:schemeClr val="tx1"/>
                </a:solidFill>
              </a:rPr>
              <a:t>с высокой степенью потенциального биомеханического риска (RB-1) - 2400 рублей;</a:t>
            </a:r>
          </a:p>
          <a:p>
            <a:r>
              <a:rPr lang="ru-RU" sz="2300" dirty="0">
                <a:solidFill>
                  <a:schemeClr val="tx1"/>
                </a:solidFill>
              </a:rPr>
              <a:t>со средней степенью потенциального биомеханического риска (RB-2) - 1800 рублей;</a:t>
            </a:r>
          </a:p>
          <a:p>
            <a:r>
              <a:rPr lang="ru-RU" sz="2300" dirty="0">
                <a:solidFill>
                  <a:schemeClr val="tx1"/>
                </a:solidFill>
              </a:rPr>
              <a:t>с низкой степенью потенциального биомеханического риска (RB-3) - 1300 рублей;</a:t>
            </a:r>
          </a:p>
          <a:p>
            <a:r>
              <a:rPr lang="ru-RU" sz="2300" dirty="0">
                <a:solidFill>
                  <a:schemeClr val="tx1"/>
                </a:solidFill>
              </a:rPr>
              <a:t>141) за выдачу дубликата свидетельства о государственной регистрации аттракциона - 600 рублей;</a:t>
            </a:r>
          </a:p>
          <a:p>
            <a:r>
              <a:rPr lang="ru-RU" sz="2300" dirty="0">
                <a:solidFill>
                  <a:schemeClr val="tx1"/>
                </a:solidFill>
              </a:rPr>
              <a:t>142) за выдачу справки о совершенных регистрационных действиях в отношении аттракциона - 600 рублей;</a:t>
            </a:r>
          </a:p>
          <a:p>
            <a:r>
              <a:rPr lang="ru-RU" sz="2300" dirty="0">
                <a:solidFill>
                  <a:schemeClr val="tx1"/>
                </a:solidFill>
              </a:rPr>
              <a:t>143) за выдачу государственного регистрационного знака на аттракцион взамен утраченного или пришедшего в негодность - 1500 рублей";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2413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Размеры государственной пошлины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76668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Административная ответственность</a:t>
            </a:r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7" y="1556793"/>
            <a:ext cx="8424936" cy="556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3622" y="2027208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dirty="0" smtClean="0"/>
              <a:t>1. Эксплуатация </a:t>
            </a:r>
            <a:r>
              <a:rPr lang="ru-RU" dirty="0"/>
              <a:t>аттракциона без свидетельства о государственной регистрации аттракциона – </a:t>
            </a:r>
          </a:p>
          <a:p>
            <a:r>
              <a:rPr lang="ru-RU" dirty="0"/>
              <a:t>влечет наложение административного штрафа на должностных лиц в размере от </a:t>
            </a:r>
            <a:r>
              <a:rPr lang="ru-RU" dirty="0" smtClean="0"/>
              <a:t>500 </a:t>
            </a:r>
            <a:r>
              <a:rPr lang="ru-RU" dirty="0"/>
              <a:t>до </a:t>
            </a:r>
            <a:r>
              <a:rPr lang="ru-RU" dirty="0" smtClean="0"/>
              <a:t>1000 рублей</a:t>
            </a:r>
            <a:r>
              <a:rPr lang="ru-RU" dirty="0"/>
              <a:t>; на юридических лиц и индивидуальных предпринимателей в размере </a:t>
            </a:r>
            <a:r>
              <a:rPr lang="ru-RU" dirty="0" smtClean="0"/>
              <a:t>5000 рублей</a:t>
            </a:r>
            <a:r>
              <a:rPr lang="ru-RU" dirty="0"/>
              <a:t>.</a:t>
            </a:r>
          </a:p>
          <a:p>
            <a:r>
              <a:rPr lang="ru-RU" dirty="0" smtClean="0"/>
              <a:t>     3. Эксплуатация </a:t>
            </a:r>
            <a:r>
              <a:rPr lang="ru-RU" dirty="0"/>
              <a:t>аттракциона при наличии неисправностей или условий, при которых эксплуатация аттракциона запрещена</a:t>
            </a:r>
            <a:r>
              <a:rPr lang="ru-RU" dirty="0" smtClean="0"/>
              <a:t>,</a:t>
            </a:r>
            <a:r>
              <a:rPr lang="ru-RU" dirty="0"/>
              <a:t> –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влечет наложение административного штрафа на должностных лиц в размере от </a:t>
            </a:r>
            <a:r>
              <a:rPr lang="ru-RU" dirty="0" smtClean="0"/>
              <a:t>1000 до 1500 рублей</a:t>
            </a:r>
            <a:r>
              <a:rPr lang="ru-RU" dirty="0"/>
              <a:t>; на юридических лиц и индивидуальных предпринимателей в размере </a:t>
            </a:r>
            <a:r>
              <a:rPr lang="ru-RU" dirty="0" smtClean="0"/>
              <a:t>5000 рублей</a:t>
            </a:r>
            <a:r>
              <a:rPr lang="ru-RU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5733256"/>
            <a:ext cx="84249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Статья 17.</a:t>
            </a:r>
            <a:r>
              <a:rPr lang="en-US" sz="1400" dirty="0"/>
              <a:t>4</a:t>
            </a:r>
            <a:r>
              <a:rPr lang="ru-RU" sz="1400" dirty="0"/>
              <a:t> з</a:t>
            </a:r>
            <a:r>
              <a:rPr lang="ru-RU" sz="1400" dirty="0" smtClean="0"/>
              <a:t>акона </a:t>
            </a:r>
            <a:r>
              <a:rPr lang="ru-RU" sz="1400" dirty="0"/>
              <a:t>Забайкальского </a:t>
            </a:r>
            <a:r>
              <a:rPr lang="ru-RU" sz="1400" dirty="0" smtClean="0"/>
              <a:t>края</a:t>
            </a:r>
            <a:r>
              <a:rPr lang="ru-RU" sz="1400" dirty="0"/>
              <a:t> </a:t>
            </a:r>
            <a:r>
              <a:rPr lang="ru-RU" sz="1400" dirty="0" smtClean="0"/>
              <a:t>«Об </a:t>
            </a:r>
            <a:r>
              <a:rPr lang="ru-RU" sz="1400" dirty="0"/>
              <a:t>административных </a:t>
            </a:r>
            <a:r>
              <a:rPr lang="ru-RU" sz="1400" dirty="0" smtClean="0"/>
              <a:t>правонарушениях»</a:t>
            </a:r>
          </a:p>
          <a:p>
            <a:r>
              <a:rPr lang="ru-RU" sz="1400" dirty="0" smtClean="0"/>
              <a:t>от </a:t>
            </a:r>
            <a:r>
              <a:rPr lang="ru-RU" sz="1400" dirty="0"/>
              <a:t>1</a:t>
            </a:r>
            <a:r>
              <a:rPr lang="ru-RU" sz="1400" dirty="0" smtClean="0"/>
              <a:t>7 </a:t>
            </a:r>
            <a:r>
              <a:rPr lang="ru-RU" sz="1400" dirty="0"/>
              <a:t>сентября 2014 года.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4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 ЕАЭС 038/2016 Технический регламент Евразийского экономического союза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аттракционов».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30 декабря 2019 г.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1939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утверждении Правил государственной регистрации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аттракционов».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20 декабря 2019 г.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1732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утверждении требований к техническому состоянию и эксплуатации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аттракционов».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ru-RU" sz="4000" b="1" dirty="0">
                <a:solidFill>
                  <a:schemeClr val="tx1"/>
                </a:solidFill>
              </a:rPr>
              <a:t>Действующие </a:t>
            </a: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нормативно-правовые </a:t>
            </a:r>
            <a:r>
              <a:rPr lang="ru-RU" sz="4000" b="1" dirty="0">
                <a:solidFill>
                  <a:schemeClr val="tx1"/>
                </a:solidFill>
              </a:rPr>
              <a:t>акты.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есин\Desktop\ВКС слайд 2 карусель Чаш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985701"/>
            <a:ext cx="4680520" cy="365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4048" y="2636912"/>
            <a:ext cx="3888432" cy="3312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</a:rPr>
              <a:t>ОТВЕТ: 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- Это </a:t>
            </a:r>
            <a:r>
              <a:rPr lang="ru-RU" sz="1800" dirty="0">
                <a:solidFill>
                  <a:schemeClr val="tx1"/>
                </a:solidFill>
              </a:rPr>
              <a:t>"низкая степень потенциального биомеханического риска (RB-3)" 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(вероятность причинения вреда </a:t>
            </a:r>
            <a:r>
              <a:rPr lang="ru-RU" sz="1800" dirty="0" smtClean="0">
                <a:solidFill>
                  <a:schemeClr val="tx1"/>
                </a:solidFill>
              </a:rPr>
              <a:t>с </a:t>
            </a:r>
            <a:r>
              <a:rPr lang="ru-RU" sz="1800" dirty="0">
                <a:solidFill>
                  <a:schemeClr val="tx1"/>
                </a:solidFill>
              </a:rPr>
              <a:t>временной потерей трудоспособности пассажира (пассажиров) в результате биомеханических </a:t>
            </a:r>
            <a:r>
              <a:rPr lang="ru-RU" sz="1800" dirty="0" smtClean="0">
                <a:solidFill>
                  <a:schemeClr val="tx1"/>
                </a:solidFill>
              </a:rPr>
              <a:t>воздействий</a:t>
            </a:r>
            <a:r>
              <a:rPr lang="ru-RU" sz="1800" dirty="0">
                <a:solidFill>
                  <a:schemeClr val="tx1"/>
                </a:solidFill>
              </a:rPr>
              <a:t>).  </a:t>
            </a:r>
            <a:r>
              <a:rPr lang="ru-RU" sz="1800" dirty="0" smtClean="0">
                <a:solidFill>
                  <a:schemeClr val="tx1"/>
                </a:solidFill>
              </a:rPr>
              <a:t> Определяется  по высоте от вращающейся платформы </a:t>
            </a:r>
            <a:r>
              <a:rPr lang="ru-RU" sz="1800" dirty="0">
                <a:solidFill>
                  <a:schemeClr val="tx1"/>
                </a:solidFill>
              </a:rPr>
              <a:t>до земли </a:t>
            </a:r>
            <a:r>
              <a:rPr lang="ru-RU" sz="1800" dirty="0" smtClean="0">
                <a:solidFill>
                  <a:schemeClr val="tx1"/>
                </a:solidFill>
              </a:rPr>
              <a:t>51 </a:t>
            </a:r>
            <a:r>
              <a:rPr lang="ru-RU" sz="1800" dirty="0">
                <a:solidFill>
                  <a:schemeClr val="tx1"/>
                </a:solidFill>
              </a:rPr>
              <a:t>см.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b="1" i="1" dirty="0" smtClean="0"/>
              <a:t>Вопрос 1</a:t>
            </a:r>
            <a:r>
              <a:rPr lang="ru-RU" sz="2800" b="1" i="1" dirty="0"/>
              <a:t/>
            </a:r>
            <a:br>
              <a:rPr lang="ru-RU" sz="2800" b="1" i="1" dirty="0"/>
            </a:b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354485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i="1" dirty="0" smtClean="0"/>
              <a:t>- Аттракцион </a:t>
            </a:r>
            <a:r>
              <a:rPr lang="ru-RU" sz="1600" b="1" i="1" dirty="0" smtClean="0"/>
              <a:t>«</a:t>
            </a:r>
            <a:r>
              <a:rPr lang="ru-RU" sz="1600" b="1" i="1" dirty="0" smtClean="0"/>
              <a:t>Чашки». </a:t>
            </a:r>
            <a:r>
              <a:rPr lang="ru-RU" sz="1600" b="1" i="1" dirty="0" smtClean="0"/>
              <a:t>Характеристики</a:t>
            </a:r>
            <a:r>
              <a:rPr lang="ru-RU" sz="1600" b="1" i="1" dirty="0"/>
              <a:t>: скорость вращения платформы 1,9 м/сек,  высота платформы от земли 51см, высота сиденья кабины от платформы 40 см. Наклонов во время движения нет. Какая это RB? Как считать высоту на "Чашках" - от сиденья до платформы или от платформы до земли?</a:t>
            </a:r>
            <a:r>
              <a:rPr lang="ru-RU" sz="1600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0033" y="5805265"/>
            <a:ext cx="41764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sz="1400" dirty="0" smtClean="0"/>
              <a:t>Пункт 5.8.4.1 ГОСТ </a:t>
            </a:r>
            <a:r>
              <a:rPr lang="ru-RU" sz="1400" dirty="0"/>
              <a:t>Р 33806-2016 «Безопасность</a:t>
            </a:r>
          </a:p>
          <a:p>
            <a:r>
              <a:rPr lang="ru-RU" sz="1400" dirty="0"/>
              <a:t> аттракционов. Общие требования».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1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1920" y="2780929"/>
            <a:ext cx="5184576" cy="28083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/>
              <a:t>   </a:t>
            </a:r>
            <a:r>
              <a:rPr lang="ru-RU" sz="1800" dirty="0">
                <a:solidFill>
                  <a:schemeClr val="tx1"/>
                </a:solidFill>
              </a:rPr>
              <a:t>ОТВЕТ</a:t>
            </a:r>
            <a:r>
              <a:rPr lang="ru-RU" sz="18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   </a:t>
            </a:r>
            <a:r>
              <a:rPr lang="ru-RU" sz="1800" dirty="0">
                <a:solidFill>
                  <a:schemeClr val="tx1"/>
                </a:solidFill>
              </a:rPr>
              <a:t>- </a:t>
            </a:r>
            <a:r>
              <a:rPr lang="ru-RU" sz="1800" dirty="0" smtClean="0">
                <a:solidFill>
                  <a:schemeClr val="tx1"/>
                </a:solidFill>
              </a:rPr>
              <a:t>Минимальное </a:t>
            </a:r>
            <a:r>
              <a:rPr lang="ru-RU" sz="1800" dirty="0">
                <a:solidFill>
                  <a:schemeClr val="tx1"/>
                </a:solidFill>
              </a:rPr>
              <a:t>безопасное расстояние от ограждений до движущихся частей аттракциона должно быть не менее 500 </a:t>
            </a:r>
            <a:r>
              <a:rPr lang="ru-RU" sz="1800" dirty="0" smtClean="0">
                <a:solidFill>
                  <a:schemeClr val="tx1"/>
                </a:solidFill>
              </a:rPr>
              <a:t>мм. </a:t>
            </a:r>
            <a:r>
              <a:rPr lang="ru-RU" sz="1800" dirty="0">
                <a:solidFill>
                  <a:schemeClr val="tx1"/>
                </a:solidFill>
              </a:rPr>
              <a:t>если иное не </a:t>
            </a:r>
            <a:r>
              <a:rPr lang="ru-RU" sz="1800" dirty="0" smtClean="0">
                <a:solidFill>
                  <a:schemeClr val="tx1"/>
                </a:solidFill>
              </a:rPr>
              <a:t>предусмотрено </a:t>
            </a:r>
            <a:r>
              <a:rPr lang="ru-RU" sz="1800" i="1" dirty="0" smtClean="0">
                <a:solidFill>
                  <a:schemeClr val="tx1"/>
                </a:solidFill>
              </a:rPr>
              <a:t>экс</a:t>
            </a:r>
            <a:r>
              <a:rPr lang="ru-RU" sz="1800" dirty="0" smtClean="0">
                <a:solidFill>
                  <a:schemeClr val="tx1"/>
                </a:solidFill>
              </a:rPr>
              <a:t>плуатационными </a:t>
            </a:r>
            <a:r>
              <a:rPr lang="ru-RU" sz="1800" dirty="0">
                <a:solidFill>
                  <a:schemeClr val="tx1"/>
                </a:solidFill>
              </a:rPr>
              <a:t>документами.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/>
              <a:t>Вопрос </a:t>
            </a:r>
            <a:r>
              <a:rPr lang="ru-RU" sz="2800" b="1" i="1" dirty="0" smtClean="0"/>
              <a:t>2</a:t>
            </a:r>
            <a:r>
              <a:rPr lang="ru-RU" sz="2800" b="1" i="1" dirty="0"/>
              <a:t/>
            </a:r>
            <a:br>
              <a:rPr lang="ru-RU" sz="2800" b="1" i="1" dirty="0"/>
            </a:b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1484784"/>
            <a:ext cx="5144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b="1" i="1" dirty="0" smtClean="0"/>
          </a:p>
          <a:p>
            <a:pPr marL="285750" indent="-285750">
              <a:buFontTx/>
              <a:buChar char="-"/>
            </a:pPr>
            <a:r>
              <a:rPr lang="ru-RU" b="1" i="1" dirty="0" smtClean="0"/>
              <a:t>Какое </a:t>
            </a:r>
            <a:r>
              <a:rPr lang="ru-RU" b="1" i="1" dirty="0"/>
              <a:t>расстояние должно быть между аттракционом и ограждением? </a:t>
            </a:r>
            <a:r>
              <a:rPr lang="ru-RU" b="1" i="1" dirty="0" smtClean="0"/>
              <a:t>Где </a:t>
            </a:r>
            <a:r>
              <a:rPr lang="ru-RU" b="1" i="1" dirty="0"/>
              <a:t>это написано?</a:t>
            </a:r>
            <a:endParaRPr lang="ru-RU" dirty="0"/>
          </a:p>
        </p:txBody>
      </p:sp>
      <p:pic>
        <p:nvPicPr>
          <p:cNvPr id="11266" name="Picture 2" descr="C:\Users\Несин\Desktop\кар 12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428982" cy="514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85973" y="63618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5805264"/>
            <a:ext cx="52565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Пункт 11 требований к техническому </a:t>
            </a:r>
            <a:r>
              <a:rPr lang="ru-RU" sz="1400" dirty="0" smtClean="0"/>
              <a:t>состоянию </a:t>
            </a:r>
            <a:r>
              <a:rPr lang="ru-RU" sz="1400" dirty="0"/>
              <a:t>и эксплуатации </a:t>
            </a:r>
            <a:endParaRPr lang="ru-RU" sz="1400" dirty="0" smtClean="0"/>
          </a:p>
          <a:p>
            <a:r>
              <a:rPr lang="ru-RU" sz="1400" dirty="0" smtClean="0"/>
              <a:t>аттракционов утвержденных </a:t>
            </a:r>
            <a:r>
              <a:rPr lang="ru-RU" sz="1400" dirty="0"/>
              <a:t>п</a:t>
            </a:r>
            <a:r>
              <a:rPr lang="ru-RU" sz="1400" dirty="0" smtClean="0"/>
              <a:t>остановлением </a:t>
            </a:r>
            <a:r>
              <a:rPr lang="ru-RU" sz="1400" dirty="0"/>
              <a:t>Правительства </a:t>
            </a:r>
            <a:endParaRPr lang="ru-RU" sz="1400" dirty="0" smtClean="0"/>
          </a:p>
          <a:p>
            <a:r>
              <a:rPr lang="ru-RU" sz="1400" dirty="0" smtClean="0"/>
              <a:t>РФ </a:t>
            </a:r>
            <a:r>
              <a:rPr lang="ru-RU" sz="1400" dirty="0"/>
              <a:t>от 20 декабря 2019 г. </a:t>
            </a:r>
            <a:r>
              <a:rPr lang="ru-RU" sz="1400" dirty="0" smtClean="0"/>
              <a:t>№ 1732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856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3969" y="1844824"/>
            <a:ext cx="4608512" cy="38164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</a:rPr>
              <a:t>ОТВЕТ: 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    - Государственная </a:t>
            </a:r>
            <a:r>
              <a:rPr lang="ru-RU" sz="1800" dirty="0">
                <a:solidFill>
                  <a:schemeClr val="tx1"/>
                </a:solidFill>
              </a:rPr>
              <a:t>регистрация аттракциона прекращается в случаи изменения </a:t>
            </a:r>
            <a:r>
              <a:rPr lang="ru-RU" sz="1800" dirty="0" err="1">
                <a:solidFill>
                  <a:schemeClr val="tx1"/>
                </a:solidFill>
              </a:rPr>
              <a:t>эксплуатанта</a:t>
            </a:r>
            <a:r>
              <a:rPr lang="ru-RU" sz="1800" dirty="0">
                <a:solidFill>
                  <a:schemeClr val="tx1"/>
                </a:solidFill>
              </a:rPr>
              <a:t> аттракциона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Свидетельство </a:t>
            </a:r>
            <a:r>
              <a:rPr lang="ru-RU" sz="1800" dirty="0">
                <a:solidFill>
                  <a:schemeClr val="tx1"/>
                </a:solidFill>
              </a:rPr>
              <a:t>о государственной регистрации аттракциона и государственный регистрационный знак </a:t>
            </a:r>
            <a:r>
              <a:rPr lang="ru-RU" sz="1800" dirty="0" smtClean="0">
                <a:solidFill>
                  <a:schemeClr val="tx1"/>
                </a:solidFill>
              </a:rPr>
              <a:t>сдаются </a:t>
            </a:r>
            <a:r>
              <a:rPr lang="ru-RU" sz="1800" dirty="0">
                <a:solidFill>
                  <a:schemeClr val="tx1"/>
                </a:solidFill>
              </a:rPr>
              <a:t>в орган гостехнадзора, </a:t>
            </a:r>
            <a:r>
              <a:rPr lang="ru-RU" sz="1800" dirty="0" smtClean="0">
                <a:solidFill>
                  <a:schemeClr val="tx1"/>
                </a:solidFill>
              </a:rPr>
              <a:t>аттракцион снимается </a:t>
            </a:r>
            <a:r>
              <a:rPr lang="ru-RU" sz="1800" dirty="0">
                <a:solidFill>
                  <a:schemeClr val="tx1"/>
                </a:solidFill>
              </a:rPr>
              <a:t>с </a:t>
            </a:r>
            <a:r>
              <a:rPr lang="ru-RU" sz="1800" dirty="0" smtClean="0">
                <a:solidFill>
                  <a:schemeClr val="tx1"/>
                </a:solidFill>
              </a:rPr>
              <a:t>учета.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Новый </a:t>
            </a:r>
            <a:r>
              <a:rPr lang="ru-RU" sz="1800" dirty="0">
                <a:solidFill>
                  <a:schemeClr val="tx1"/>
                </a:solidFill>
              </a:rPr>
              <a:t>владелец аттракциона обязан снова зарегистрировать его до ввода в </a:t>
            </a:r>
            <a:r>
              <a:rPr lang="ru-RU" sz="1800" dirty="0" smtClean="0">
                <a:solidFill>
                  <a:schemeClr val="tx1"/>
                </a:solidFill>
              </a:rPr>
              <a:t>эксплуатацию.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/>
              <a:t>Вопрос </a:t>
            </a:r>
            <a:r>
              <a:rPr lang="ru-RU" sz="2800" b="1" i="1" dirty="0" smtClean="0"/>
              <a:t>3</a:t>
            </a:r>
            <a:r>
              <a:rPr lang="ru-RU" sz="2800" b="1" i="1" dirty="0"/>
              <a:t/>
            </a:r>
            <a:br>
              <a:rPr lang="ru-RU" sz="2800" b="1" i="1" dirty="0"/>
            </a:b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052736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i="1" dirty="0" smtClean="0"/>
              <a:t>- При </a:t>
            </a:r>
            <a:r>
              <a:rPr lang="ru-RU" sz="1600" b="1" i="1" dirty="0"/>
              <a:t>продаже аттракциона номера и свидетельства </a:t>
            </a:r>
            <a:r>
              <a:rPr lang="ru-RU" sz="1600" b="1" i="1" dirty="0" smtClean="0"/>
              <a:t> отдаются  обратно </a:t>
            </a:r>
            <a:r>
              <a:rPr lang="ru-RU" sz="1600" b="1" i="1" dirty="0"/>
              <a:t>в </a:t>
            </a:r>
            <a:r>
              <a:rPr lang="ru-RU" sz="1600" b="1" i="1" dirty="0" err="1"/>
              <a:t>Гостехндзор</a:t>
            </a:r>
            <a:r>
              <a:rPr lang="ru-RU" sz="1600" b="1" i="1" dirty="0"/>
              <a:t>? Или передаются покупателю? Или остаются у бывшего владельца?</a:t>
            </a:r>
            <a:endParaRPr lang="ru-RU" sz="1600" dirty="0"/>
          </a:p>
        </p:txBody>
      </p:sp>
      <p:pic>
        <p:nvPicPr>
          <p:cNvPr id="1026" name="Picture 2" descr="C:\Users\Несин\Desktop\атт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3442"/>
            <a:ext cx="3952410" cy="494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3969" y="5661248"/>
            <a:ext cx="4752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Пункты 7, 35 правил государственной </a:t>
            </a:r>
            <a:r>
              <a:rPr lang="ru-RU" sz="1400" dirty="0"/>
              <a:t>регистрации </a:t>
            </a:r>
            <a:r>
              <a:rPr lang="ru-RU" sz="1400" dirty="0" smtClean="0"/>
              <a:t>аттракционов утвержденных </a:t>
            </a:r>
            <a:r>
              <a:rPr lang="ru-RU" sz="1400" dirty="0"/>
              <a:t>п</a:t>
            </a:r>
            <a:r>
              <a:rPr lang="ru-RU" sz="1400" dirty="0" smtClean="0"/>
              <a:t>остановлением </a:t>
            </a:r>
            <a:r>
              <a:rPr lang="ru-RU" sz="1400" dirty="0"/>
              <a:t>Правительства РФ </a:t>
            </a:r>
            <a:r>
              <a:rPr lang="ru-RU" sz="1400" dirty="0" smtClean="0"/>
              <a:t>от 30 </a:t>
            </a:r>
            <a:r>
              <a:rPr lang="ru-RU" sz="1400" dirty="0"/>
              <a:t>декабря 2019 г. </a:t>
            </a:r>
            <a:r>
              <a:rPr lang="ru-RU" sz="1400" dirty="0" smtClean="0"/>
              <a:t>№ 1939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45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386048"/>
            <a:ext cx="8712967" cy="3275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dirty="0" smtClean="0"/>
              <a:t>  </a:t>
            </a:r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/>
              <a:t>    </a:t>
            </a:r>
            <a:r>
              <a:rPr lang="ru-RU" sz="1800" dirty="0">
                <a:solidFill>
                  <a:schemeClr val="tx1"/>
                </a:solidFill>
              </a:rPr>
              <a:t>ОТВЕТ: 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- Существует временная государственная регистрация ранее зарегистрированного аттракциона. 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Все </a:t>
            </a:r>
            <a:r>
              <a:rPr lang="ru-RU" sz="1800" dirty="0">
                <a:solidFill>
                  <a:schemeClr val="tx1"/>
                </a:solidFill>
              </a:rPr>
              <a:t>зарегистрированные в Государственной </a:t>
            </a:r>
            <a:r>
              <a:rPr lang="ru-RU" sz="1800" dirty="0" smtClean="0">
                <a:solidFill>
                  <a:schemeClr val="tx1"/>
                </a:solidFill>
              </a:rPr>
              <a:t>инспекции </a:t>
            </a:r>
            <a:r>
              <a:rPr lang="ru-RU" sz="1800" dirty="0">
                <a:solidFill>
                  <a:schemeClr val="tx1"/>
                </a:solidFill>
              </a:rPr>
              <a:t>Забайкальского края передвижные аттракционы имеют право работать на территории всего </a:t>
            </a:r>
            <a:r>
              <a:rPr lang="ru-RU" sz="1800" dirty="0" smtClean="0">
                <a:solidFill>
                  <a:schemeClr val="tx1"/>
                </a:solidFill>
              </a:rPr>
              <a:t>края после  </a:t>
            </a:r>
            <a:r>
              <a:rPr lang="ru-RU" sz="1800" dirty="0">
                <a:solidFill>
                  <a:schemeClr val="tx1"/>
                </a:solidFill>
              </a:rPr>
              <a:t>проверки требований к </a:t>
            </a:r>
            <a:r>
              <a:rPr lang="ru-RU" sz="1800" dirty="0" smtClean="0">
                <a:solidFill>
                  <a:schemeClr val="tx1"/>
                </a:solidFill>
              </a:rPr>
              <a:t>установке   главным государственным инспектором </a:t>
            </a:r>
            <a:r>
              <a:rPr lang="ru-RU" sz="1800" dirty="0">
                <a:solidFill>
                  <a:schemeClr val="tx1"/>
                </a:solidFill>
              </a:rPr>
              <a:t>гостехнадзора того района где устанавливается </a:t>
            </a:r>
            <a:r>
              <a:rPr lang="ru-RU" sz="1800" dirty="0" smtClean="0">
                <a:solidFill>
                  <a:schemeClr val="tx1"/>
                </a:solidFill>
              </a:rPr>
              <a:t>аттракцион. Госпошлина при смене места работы не оплачивается. 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/>
              <a:t>Вопрос </a:t>
            </a:r>
            <a:r>
              <a:rPr lang="ru-RU" sz="2800" b="1" i="1" dirty="0" smtClean="0"/>
              <a:t>4</a:t>
            </a:r>
            <a:r>
              <a:rPr lang="ru-RU" sz="2800" b="1" i="1" dirty="0"/>
              <a:t/>
            </a:r>
            <a:br>
              <a:rPr lang="ru-RU" sz="2800" b="1" i="1" dirty="0"/>
            </a:b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908720"/>
            <a:ext cx="87849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b="1" i="1" dirty="0" smtClean="0"/>
          </a:p>
          <a:p>
            <a:pPr lvl="0"/>
            <a:endParaRPr lang="ru-RU" b="1" i="1" dirty="0" smtClean="0"/>
          </a:p>
          <a:p>
            <a:pPr lvl="0"/>
            <a:r>
              <a:rPr lang="ru-RU" b="1" i="1" dirty="0" smtClean="0"/>
              <a:t>- Вопросы </a:t>
            </a:r>
            <a:r>
              <a:rPr lang="ru-RU" b="1" i="1" dirty="0"/>
              <a:t>по передвижным аттракционам. Как происходит их регистрация? Если аттракционы меняют место и регион работы, нужно ли платить пошлины каждый раз при смене места работы аттракционов</a:t>
            </a:r>
            <a:r>
              <a:rPr lang="ru-RU" b="1" i="1" dirty="0" smtClean="0"/>
              <a:t>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587727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/>
              <a:t>Пункты 6, 37-39 правил государственной регистрации аттракционов утвержденных </a:t>
            </a:r>
            <a:r>
              <a:rPr lang="ru-RU" sz="1400" dirty="0" smtClean="0"/>
              <a:t>постановлением </a:t>
            </a:r>
            <a:r>
              <a:rPr lang="ru-RU" sz="1400" dirty="0"/>
              <a:t>Правительства РФ от 30 декабря 2019 г. № 1939</a:t>
            </a:r>
          </a:p>
        </p:txBody>
      </p:sp>
    </p:spTree>
    <p:extLst>
      <p:ext uri="{BB962C8B-B14F-4D97-AF65-F5344CB8AC3E}">
        <p14:creationId xmlns:p14="http://schemas.microsoft.com/office/powerpoint/2010/main" val="320126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780929"/>
            <a:ext cx="8496943" cy="288031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</a:t>
            </a:r>
            <a:r>
              <a:rPr lang="ru-RU" sz="2600" dirty="0" smtClean="0">
                <a:solidFill>
                  <a:schemeClr val="tx1"/>
                </a:solidFill>
              </a:rPr>
              <a:t>ОТВЕТ:</a:t>
            </a: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 - </a:t>
            </a:r>
            <a:r>
              <a:rPr lang="ru-RU" sz="2600" dirty="0">
                <a:solidFill>
                  <a:schemeClr val="tx1"/>
                </a:solidFill>
              </a:rPr>
              <a:t>Т</a:t>
            </a:r>
            <a:r>
              <a:rPr lang="ru-RU" sz="2600" dirty="0" smtClean="0">
                <a:solidFill>
                  <a:schemeClr val="tx1"/>
                </a:solidFill>
              </a:rPr>
              <a:t>ехнический </a:t>
            </a:r>
            <a:r>
              <a:rPr lang="ru-RU" sz="2600" dirty="0">
                <a:solidFill>
                  <a:schemeClr val="tx1"/>
                </a:solidFill>
              </a:rPr>
              <a:t>регламент распространяется на временно устанавливаемые (перевозимые) аттракционы и стационарные аттракционы (собранные на фундаментах или без фундаментов), при пользовании которыми на пассажиров оказывается биомеханическое воздействие степени потенциального биомеханического риска RB-1, или RB-2, или </a:t>
            </a:r>
            <a:r>
              <a:rPr lang="ru-RU" sz="2600" dirty="0" smtClean="0">
                <a:solidFill>
                  <a:schemeClr val="tx1"/>
                </a:solidFill>
              </a:rPr>
              <a:t>RB-3.</a:t>
            </a:r>
            <a:endParaRPr lang="ru-RU" sz="26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     Аттракцион </a:t>
            </a:r>
            <a:r>
              <a:rPr lang="ru-RU" sz="2600" dirty="0">
                <a:solidFill>
                  <a:schemeClr val="tx1"/>
                </a:solidFill>
              </a:rPr>
              <a:t>"Комната страха"- </a:t>
            </a:r>
            <a:r>
              <a:rPr lang="ru-RU" sz="2600" dirty="0" smtClean="0">
                <a:solidFill>
                  <a:schemeClr val="tx1"/>
                </a:solidFill>
              </a:rPr>
              <a:t>относится по степени </a:t>
            </a:r>
            <a:r>
              <a:rPr lang="ru-RU" sz="2600" dirty="0">
                <a:solidFill>
                  <a:schemeClr val="tx1"/>
                </a:solidFill>
              </a:rPr>
              <a:t>потенциального биомеханического </a:t>
            </a:r>
            <a:r>
              <a:rPr lang="ru-RU" sz="2600" dirty="0" smtClean="0">
                <a:solidFill>
                  <a:schemeClr val="tx1"/>
                </a:solidFill>
              </a:rPr>
              <a:t>риска к RB-4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smtClean="0">
                <a:solidFill>
                  <a:schemeClr val="tx1"/>
                </a:solidFill>
              </a:rPr>
              <a:t>и </a:t>
            </a:r>
            <a:r>
              <a:rPr lang="ru-RU" sz="2600" dirty="0">
                <a:solidFill>
                  <a:schemeClr val="tx1"/>
                </a:solidFill>
              </a:rPr>
              <a:t>не </a:t>
            </a:r>
            <a:r>
              <a:rPr lang="ru-RU" sz="2600" dirty="0" smtClean="0">
                <a:solidFill>
                  <a:schemeClr val="tx1"/>
                </a:solidFill>
              </a:rPr>
              <a:t>подпадает </a:t>
            </a:r>
            <a:r>
              <a:rPr lang="ru-RU" sz="2600" dirty="0">
                <a:solidFill>
                  <a:schemeClr val="tx1"/>
                </a:solidFill>
              </a:rPr>
              <a:t>под </a:t>
            </a:r>
            <a:r>
              <a:rPr lang="ru-RU" sz="2600" dirty="0" smtClean="0">
                <a:solidFill>
                  <a:schemeClr val="tx1"/>
                </a:solidFill>
              </a:rPr>
              <a:t>действие  ТР ЕАЭС 038/2016  и </a:t>
            </a:r>
            <a:r>
              <a:rPr lang="ru-RU" sz="2600" dirty="0">
                <a:solidFill>
                  <a:schemeClr val="tx1"/>
                </a:solidFill>
              </a:rPr>
              <a:t>следовательно не подлежит государственной регистрации.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/>
              <a:t>Вопрос </a:t>
            </a:r>
            <a:r>
              <a:rPr lang="ru-RU" sz="2800" b="1" i="1" dirty="0" smtClean="0"/>
              <a:t>5</a:t>
            </a:r>
            <a:r>
              <a:rPr lang="ru-RU" sz="2800" b="1" i="1" dirty="0"/>
              <a:t/>
            </a:r>
            <a:br>
              <a:rPr lang="ru-RU" sz="2800" b="1" i="1" dirty="0"/>
            </a:b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34076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b="1" i="1" dirty="0" smtClean="0"/>
          </a:p>
          <a:p>
            <a:pPr lvl="0"/>
            <a:r>
              <a:rPr lang="ru-RU" b="1" i="1" dirty="0" smtClean="0"/>
              <a:t>-  </a:t>
            </a:r>
            <a:r>
              <a:rPr lang="ru-RU" b="1" i="1" dirty="0"/>
              <a:t>Нужно ли регистрировать аттракцион на прицепе и как?</a:t>
            </a:r>
            <a:endParaRPr lang="ru-RU" dirty="0"/>
          </a:p>
          <a:p>
            <a:r>
              <a:rPr lang="ru-RU" b="1" i="1" dirty="0" smtClean="0"/>
              <a:t>Пример 1 . </a:t>
            </a:r>
            <a:r>
              <a:rPr lang="ru-RU" b="1" i="1" dirty="0"/>
              <a:t>Аттракцион "Комната страха". </a:t>
            </a:r>
            <a:r>
              <a:rPr lang="ru-RU" b="1" i="1" dirty="0" smtClean="0"/>
              <a:t>Внутри </a:t>
            </a:r>
            <a:r>
              <a:rPr lang="ru-RU" b="1" i="1" dirty="0"/>
              <a:t>нет вращающихся или наклоняющихся платформ или сидений.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5733256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/>
              <a:t>Пункт </a:t>
            </a:r>
            <a:r>
              <a:rPr lang="ru-RU" sz="1400" dirty="0" smtClean="0"/>
              <a:t>3 </a:t>
            </a:r>
            <a:r>
              <a:rPr lang="ru-RU" sz="1400" dirty="0"/>
              <a:t>т</a:t>
            </a:r>
            <a:r>
              <a:rPr lang="ru-RU" sz="1400" dirty="0" smtClean="0"/>
              <a:t>ехнического регламента </a:t>
            </a:r>
            <a:r>
              <a:rPr lang="ru-RU" sz="1400" dirty="0"/>
              <a:t>Евразийского экономического союза «О безопасности аттракционов» </a:t>
            </a:r>
            <a:r>
              <a:rPr lang="ru-RU" sz="1400" dirty="0" smtClean="0"/>
              <a:t>(ТР </a:t>
            </a:r>
            <a:r>
              <a:rPr lang="ru-RU" sz="1400" dirty="0"/>
              <a:t>ЕАЭС </a:t>
            </a:r>
            <a:r>
              <a:rPr lang="ru-RU" sz="1400" dirty="0" smtClean="0"/>
              <a:t>038/2016)</a:t>
            </a:r>
            <a:endParaRPr lang="ru-RU" sz="1400" dirty="0"/>
          </a:p>
          <a:p>
            <a:pPr algn="ctr"/>
            <a:endParaRPr lang="ru-RU" b="1" dirty="0"/>
          </a:p>
          <a:p>
            <a:pPr algn="just"/>
            <a:r>
              <a:rPr lang="ru-RU" b="1" dirty="0"/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38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есин\Desktop\ВКС слайд 3 батут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4" t="2145" r="9099"/>
          <a:stretch/>
        </p:blipFill>
        <p:spPr bwMode="auto">
          <a:xfrm>
            <a:off x="309836" y="2924944"/>
            <a:ext cx="4183128" cy="349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06656" y="2204865"/>
            <a:ext cx="4320480" cy="352839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 </a:t>
            </a:r>
            <a:r>
              <a:rPr lang="ru-RU" b="1" dirty="0" smtClean="0"/>
              <a:t>    </a:t>
            </a:r>
            <a:r>
              <a:rPr lang="ru-RU" sz="2500" dirty="0" smtClean="0">
                <a:solidFill>
                  <a:schemeClr val="tx1"/>
                </a:solidFill>
              </a:rPr>
              <a:t>ОТВЕТ</a:t>
            </a:r>
            <a:r>
              <a:rPr lang="ru-RU" sz="2500" dirty="0">
                <a:solidFill>
                  <a:schemeClr val="tx1"/>
                </a:solidFill>
              </a:rPr>
              <a:t>: </a:t>
            </a:r>
            <a:endParaRPr lang="ru-RU" sz="25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500" dirty="0" smtClean="0">
                <a:solidFill>
                  <a:schemeClr val="tx1"/>
                </a:solidFill>
              </a:rPr>
              <a:t>-  </a:t>
            </a:r>
            <a:r>
              <a:rPr lang="ru-RU" sz="2500" dirty="0">
                <a:solidFill>
                  <a:schemeClr val="tx1"/>
                </a:solidFill>
              </a:rPr>
              <a:t>В этом случае необходимо смотреть паспорт батута. Его предназначение. Скорее всего, это будет спортивное и тренировочное оборудование, или оборудование, используемое исключительно для личных и семейных нужд, которое не подлежит государственной регистрации. </a:t>
            </a:r>
          </a:p>
          <a:p>
            <a:pPr marL="0" indent="0" algn="just">
              <a:buNone/>
            </a:pPr>
            <a:r>
              <a:rPr lang="ru-RU" sz="2500" dirty="0" smtClean="0">
                <a:solidFill>
                  <a:schemeClr val="tx1"/>
                </a:solidFill>
              </a:rPr>
              <a:t>     Требования </a:t>
            </a:r>
            <a:r>
              <a:rPr lang="ru-RU" sz="2500" dirty="0">
                <a:solidFill>
                  <a:schemeClr val="tx1"/>
                </a:solidFill>
              </a:rPr>
              <a:t>не распространяются на аттракционы, виды и типы которых не предусмотрены приложением N </a:t>
            </a:r>
            <a:r>
              <a:rPr lang="ru-RU" sz="2500" dirty="0" smtClean="0">
                <a:solidFill>
                  <a:schemeClr val="tx1"/>
                </a:solidFill>
              </a:rPr>
              <a:t>1 </a:t>
            </a:r>
            <a:r>
              <a:rPr lang="ru-RU" sz="2500" dirty="0">
                <a:solidFill>
                  <a:schemeClr val="tx1"/>
                </a:solidFill>
              </a:rPr>
              <a:t> к техническому регламенту, аттракционы, имеющие ничтожную степень потенциального биомеханического риска (RB-4), оборудование для детских игровых площадок, канатные дороги и фуникулеры, относящиеся к опасным производственным объектам, спортивное и тренировочное оборудование, а также на оборудование, используемое исключительно для личных и (или) семейных нужд.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1856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sz="2800" b="1" i="1" dirty="0"/>
              <a:t>Вопрос </a:t>
            </a:r>
            <a:r>
              <a:rPr lang="ru-RU" sz="2800" b="1" i="1" dirty="0" smtClean="0"/>
              <a:t>6</a:t>
            </a:r>
            <a:r>
              <a:rPr lang="ru-RU" sz="2800" b="1" i="1" dirty="0"/>
              <a:t/>
            </a:r>
            <a:br>
              <a:rPr lang="ru-RU" sz="2800" b="1" i="1" dirty="0"/>
            </a:b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43135" y="1412776"/>
            <a:ext cx="8277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Пример 2.</a:t>
            </a:r>
            <a:r>
              <a:rPr lang="ru-RU" b="1" i="1" dirty="0"/>
              <a:t> Прыжковые батуты, пружинные. Закрыты сеткой. Нет подъемных механизмов, то есть дети внутри просто прыгают</a:t>
            </a:r>
            <a:r>
              <a:rPr lang="ru-RU" b="1" i="1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1999" y="5661248"/>
            <a:ext cx="453650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Пункт </a:t>
            </a:r>
            <a:r>
              <a:rPr lang="ru-RU" sz="1400" dirty="0" smtClean="0"/>
              <a:t>2 </a:t>
            </a:r>
            <a:r>
              <a:rPr lang="ru-RU" sz="1400" dirty="0"/>
              <a:t>требований к техническому состоянию и эксплуатации аттракционов </a:t>
            </a:r>
            <a:r>
              <a:rPr lang="ru-RU" sz="1400" dirty="0" smtClean="0"/>
              <a:t>утвержденных постановлением </a:t>
            </a:r>
            <a:r>
              <a:rPr lang="ru-RU" sz="1400" dirty="0"/>
              <a:t>Правительства РФ </a:t>
            </a:r>
            <a:endParaRPr lang="ru-RU" sz="1400" dirty="0" smtClean="0"/>
          </a:p>
          <a:p>
            <a:r>
              <a:rPr lang="ru-RU" sz="1400" dirty="0" smtClean="0"/>
              <a:t>от </a:t>
            </a:r>
            <a:r>
              <a:rPr lang="ru-RU" sz="1400" dirty="0"/>
              <a:t>20 декабря 2019 г. </a:t>
            </a:r>
            <a:r>
              <a:rPr lang="ru-RU" sz="1400" dirty="0" smtClean="0"/>
              <a:t>№ 1732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91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8328"/>
            <a:ext cx="8147248" cy="786416"/>
          </a:xfrm>
        </p:spPr>
        <p:txBody>
          <a:bodyPr>
            <a:normAutofit fontScale="90000"/>
          </a:bodyPr>
          <a:lstStyle/>
          <a:p>
            <a:r>
              <a:rPr lang="ru-RU" sz="2800" b="1" i="1" dirty="0"/>
              <a:t>Вопрос 7</a:t>
            </a:r>
            <a:br>
              <a:rPr lang="ru-RU" sz="2800" b="1" i="1" dirty="0"/>
            </a:br>
            <a:endParaRPr lang="ru-RU" sz="2800" dirty="0"/>
          </a:p>
        </p:txBody>
      </p:sp>
      <p:pic>
        <p:nvPicPr>
          <p:cNvPr id="4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396810" cy="453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43908" y="1412776"/>
            <a:ext cx="51485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ОТВЕТ: </a:t>
            </a:r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- Идентификационными </a:t>
            </a:r>
            <a:r>
              <a:rPr lang="ru-RU" sz="1600" dirty="0"/>
              <a:t>признаками аттракционов являются их виды, типы, степени потенциального биомеханического риска, а также виды и величины биомеханических воздействий на пассажиров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 </a:t>
            </a:r>
            <a:r>
              <a:rPr lang="ru-RU" sz="1600" dirty="0"/>
              <a:t>Идентификация аттракционов проводится</a:t>
            </a:r>
            <a:r>
              <a:rPr lang="ru-RU" sz="1600" dirty="0" smtClean="0"/>
              <a:t>:</a:t>
            </a:r>
            <a:endParaRPr lang="ru-RU" sz="1600" dirty="0"/>
          </a:p>
          <a:p>
            <a:pPr algn="just"/>
            <a:r>
              <a:rPr lang="ru-RU" sz="1600" dirty="0"/>
              <a:t>а) </a:t>
            </a:r>
            <a:r>
              <a:rPr lang="ru-RU" sz="1600" u="sng" dirty="0"/>
              <a:t>изготовителем</a:t>
            </a:r>
            <a:r>
              <a:rPr lang="ru-RU" sz="1600" dirty="0"/>
              <a:t>, уполномоченным изготовителем лицом, продавцом (поставщиком), осуществляющими выпуск аттракционов в обращение на территориях государств-членов</a:t>
            </a:r>
            <a:r>
              <a:rPr lang="ru-RU" sz="1600" dirty="0" smtClean="0"/>
              <a:t>;</a:t>
            </a:r>
            <a:endParaRPr lang="ru-RU" sz="1600" dirty="0"/>
          </a:p>
          <a:p>
            <a:pPr algn="just"/>
            <a:r>
              <a:rPr lang="ru-RU" sz="1600" dirty="0"/>
              <a:t>б) </a:t>
            </a:r>
            <a:r>
              <a:rPr lang="ru-RU" sz="1600" u="sng" dirty="0"/>
              <a:t>аккредитованным органом по сертификации</a:t>
            </a:r>
            <a:r>
              <a:rPr lang="ru-RU" sz="1600" dirty="0"/>
              <a:t>, включенным в Единый реестр органов по сертификации и испытательных лабораторий (центров) Таможенного союза (далее - орган по сертификации);</a:t>
            </a:r>
          </a:p>
          <a:p>
            <a:pPr algn="just"/>
            <a:r>
              <a:rPr lang="ru-RU" sz="1600" dirty="0"/>
              <a:t>в) </a:t>
            </a:r>
            <a:r>
              <a:rPr lang="ru-RU" sz="1600" u="sng" dirty="0"/>
              <a:t>уполномоченным органом</a:t>
            </a:r>
            <a:r>
              <a:rPr lang="ru-RU" sz="1600" dirty="0"/>
              <a:t> государства-члена - </a:t>
            </a:r>
            <a:r>
              <a:rPr lang="ru-RU" sz="1600" u="sng" dirty="0"/>
              <a:t>при осуществлении государственного контроля (надзора)</a:t>
            </a:r>
            <a:r>
              <a:rPr lang="ru-RU" sz="1600" dirty="0"/>
              <a:t> за соблюдением требований настоящего технического регламента (органом гостехнадзора).</a:t>
            </a:r>
          </a:p>
          <a:p>
            <a:pPr algn="just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98072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- Кто проводит идентификацию аттракционов?</a:t>
            </a:r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43907" y="6093296"/>
            <a:ext cx="5220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/>
              <a:t>Пункт </a:t>
            </a:r>
            <a:r>
              <a:rPr lang="ru-RU" sz="1400" dirty="0" smtClean="0"/>
              <a:t>10, </a:t>
            </a:r>
            <a:r>
              <a:rPr lang="ru-RU" sz="1400" dirty="0"/>
              <a:t>11 технического регламента Евразийского экономического союза «О безопасности аттракционов</a:t>
            </a:r>
            <a:r>
              <a:rPr lang="ru-RU" sz="1400" dirty="0" smtClean="0"/>
              <a:t>»</a:t>
            </a:r>
          </a:p>
          <a:p>
            <a:pPr lvl="0"/>
            <a:r>
              <a:rPr lang="ru-RU" sz="1400" dirty="0" smtClean="0"/>
              <a:t> </a:t>
            </a:r>
            <a:r>
              <a:rPr lang="ru-RU" sz="1400" dirty="0"/>
              <a:t>(ТР ЕАЭС 038/2016)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765</TotalTime>
  <Words>955</Words>
  <Application>Microsoft Office PowerPoint</Application>
  <PresentationFormat>Экран (4:3)</PresentationFormat>
  <Paragraphs>89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Вопросы – ответы  по итогам видеоконференции связанной с открытием летнего сезона эксплуатации аттракционов.</vt:lpstr>
      <vt:lpstr>Действующие  нормативно-правовые акты.</vt:lpstr>
      <vt:lpstr>Вопрос 1 </vt:lpstr>
      <vt:lpstr>Вопрос 2 </vt:lpstr>
      <vt:lpstr>Вопрос 3 </vt:lpstr>
      <vt:lpstr>Вопрос 4 </vt:lpstr>
      <vt:lpstr>Вопрос 5 </vt:lpstr>
      <vt:lpstr>Вопрос 6 </vt:lpstr>
      <vt:lpstr>Вопрос 7 </vt:lpstr>
      <vt:lpstr>Размеры государственной пошлины</vt:lpstr>
      <vt:lpstr>Административная ответственность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Несин</dc:creator>
  <cp:lastModifiedBy>Несин</cp:lastModifiedBy>
  <cp:revision>139</cp:revision>
  <cp:lastPrinted>2021-02-15T05:06:11Z</cp:lastPrinted>
  <dcterms:created xsi:type="dcterms:W3CDTF">2021-02-08T23:52:12Z</dcterms:created>
  <dcterms:modified xsi:type="dcterms:W3CDTF">2021-02-15T06:34:16Z</dcterms:modified>
</cp:coreProperties>
</file>