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64" r:id="rId2"/>
    <p:sldId id="268" r:id="rId3"/>
    <p:sldId id="276" r:id="rId4"/>
    <p:sldId id="277" r:id="rId5"/>
    <p:sldId id="278" r:id="rId6"/>
    <p:sldId id="269" r:id="rId7"/>
    <p:sldId id="282" r:id="rId8"/>
    <p:sldId id="267" r:id="rId9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89ED5-E8E9-41AC-B76D-2A41627CAD48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41287-0351-4813-AD7D-0C9AAF0B3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cons/cgi/online.cgi?req=doc&amp;base=law&amp;n=369317&amp;dst=100006" TargetMode="External"/><Relationship Id="rId2" Type="http://schemas.openxmlformats.org/officeDocument/2006/relationships/hyperlink" Target="http://www.consultant.ru/cons/cgi/online.cgi?req=doc&amp;base=law&amp;n=358750&amp;dst=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garant.ru/74449814/" TargetMode="External"/><Relationship Id="rId2" Type="http://schemas.openxmlformats.org/officeDocument/2006/relationships/hyperlink" Target="http://base.garant.ru/12164247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ase.garant.ru/74449814/2b6ebde936316453fb0f8db9c6ad7e2c/#block_5602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74449814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74449814/547649ff63bad80904f288cab03c5176/#block_9103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cons/cgi/online.cgi?req=doc&amp;base=law&amp;n=369317&amp;dst=10000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1535" y="2265405"/>
            <a:ext cx="9703265" cy="1211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«НОВЕЛЛЫ  </a:t>
            </a: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ЗАКОНОДАТЕЛЬСТВА»</a:t>
            </a:r>
            <a:endParaRPr lang="ru-RU" sz="28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изменения в нормативных актах о </a:t>
            </a: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проверках</a:t>
            </a:r>
            <a:endParaRPr lang="ru-RU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3195B4-0B15-42CA-AF1F-8CDF40040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9391"/>
            <a:ext cx="10972800" cy="1359015"/>
          </a:xfrm>
        </p:spPr>
        <p:txBody>
          <a:bodyPr>
            <a:noAutofit/>
          </a:bodyPr>
          <a:lstStyle/>
          <a:p>
            <a: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Новый закон о государственном и муниципальном контроле: </a:t>
            </a:r>
            <a:b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положения. </a:t>
            </a:r>
            <a:b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5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B864F06-D590-4139-AD78-90FAA88F1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1 июля 2021 года начнет действовать новый закон о государственном и муниципальном контроле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0" i="1" strike="noStrike" dirty="0">
                <a:solidFill>
                  <a:srgbClr val="2916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Федеральный закон от 31.07.2020 N 248-ФЗ &quot;О государственном контроле (надзоре) и муниципальном контроле в Российской Федерации&quot;"/>
              </a:rPr>
              <a:t>закон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31.07.2020 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248-ФЗ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b="0" i="1" strike="noStrike" dirty="0">
                <a:solidFill>
                  <a:srgbClr val="2916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«2. Органом государственного контроля (надзора), органом муниципального контроля, по видам государственного контроля (надзора), муниципального контроля, организация и осуществление которых регулируется Федеральным законом &quot;О государственном контроле (надзоре) и муниципальном контроле в Российской Фед...» Постановление Правительства РФ от 30.11.2020 N 1969 &quot;Об особенностях формирования ежегодных планов проведения плановых проверок юридических лиц и индивидуальных предпринимателей на 2021 год, проведения проверок в 2021 году и внесении изменений в пункт 7 Правил подготовки органами государственного контроля (надзора) и органами муниципального контроля ежегодных планов проведения плановых проверок юридических лиц и индивидуальных предпринимателей&quot;"/>
              </a:rPr>
              <a:t>Постановление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от 30.11.2020 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1969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как документарной, так и выездной проверки не будет превышать </a:t>
            </a:r>
            <a:r>
              <a:rPr lang="ru-RU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 рабочих дней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(с учетом ряда особенностей). Новые правила </a:t>
            </a:r>
            <a:r>
              <a:rPr lang="ru-RU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действуют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 в отношении проверок, которые запланированы в 2020 году, но начнутся после 30 июня 2021 года.</a:t>
            </a:r>
          </a:p>
          <a:p>
            <a:pPr marL="0" indent="0" algn="l">
              <a:buNone/>
            </a:pPr>
            <a:r>
              <a:rPr lang="ru-RU" b="0" i="0" dirty="0">
                <a:effectLst/>
                <a:latin typeface="PT Sans"/>
              </a:rPr>
              <a:t>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501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C7922E-CDF3-4E31-9443-134B28FA9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 algn="ctr">
              <a:lnSpc>
                <a:spcPct val="120000"/>
              </a:lnSpc>
              <a:spcAft>
                <a:spcPts val="1275"/>
              </a:spcAft>
              <a:buNone/>
            </a:pPr>
            <a:r>
              <a:rPr lang="ru-RU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Главным отличием нового правового регулирования от текущего в части контрольных (надзорных) мероприятий является четкая систематизация видов таких мероприятий. Если действующий в настоящее время Федеральный закон от 26 декабря 2008 г. № 294-ФЗ "</a:t>
            </a:r>
            <a:r>
              <a:rPr lang="ru-RU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 защите прав юридических лиц и индивидуальных предпринимателей при осуществлении государственного контроля (надзора) и муниципального контроля</a:t>
            </a:r>
            <a:r>
              <a:rPr lang="ru-RU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(далее – Закон № 294-ФЗ) не содержит отдельного перечня видов контрольных (надзорных) мероприятий, то </a:t>
            </a:r>
            <a:r>
              <a:rPr lang="ru-RU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Закон о госконтроле</a:t>
            </a:r>
            <a:r>
              <a:rPr lang="ru-RU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устанавливает их единый список. В нем выделены следующие виды контрольно-надзорных мероприятий:</a:t>
            </a:r>
            <a:endParaRPr lang="ru-RU" sz="4800" b="1" u="sng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выездное обследование;</a:t>
            </a:r>
            <a:endParaRPr lang="ru-RU" sz="5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контрольная закупка;</a:t>
            </a:r>
            <a:endParaRPr lang="ru-RU" sz="5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мониторинговая закупка;</a:t>
            </a:r>
            <a:endParaRPr lang="ru-RU" sz="5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выборочный контроль;</a:t>
            </a:r>
            <a:endParaRPr lang="ru-RU" sz="5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инспекционный визит;</a:t>
            </a:r>
            <a:endParaRPr lang="ru-RU" sz="5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рейд;</a:t>
            </a:r>
            <a:endParaRPr lang="ru-RU" sz="5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документарная проверка;</a:t>
            </a:r>
            <a:endParaRPr lang="ru-RU" sz="5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выездная проверка (</a:t>
            </a:r>
            <a:r>
              <a:rPr lang="ru-RU" sz="56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ч. 2 ст. 56 Закона о госконтроле</a:t>
            </a:r>
            <a:r>
              <a:rPr lang="ru-RU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5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275"/>
              </a:spcAft>
              <a:buNone/>
            </a:pPr>
            <a:r>
              <a:rPr lang="en-US" sz="4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985B78C-9D68-4529-A68D-951737373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/>
          <a:p>
            <a: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Новый закон о государственном и муниципальном контроле: </a:t>
            </a:r>
            <a:b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положения. </a:t>
            </a:r>
            <a:b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1315854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6C7127B-53E5-4366-8B7A-4266DBF6D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74345"/>
            <a:ext cx="10972800" cy="4525963"/>
          </a:xfrm>
        </p:spPr>
        <p:txBody>
          <a:bodyPr/>
          <a:lstStyle/>
          <a:p>
            <a:pPr marL="0" indent="0">
              <a:lnSpc>
                <a:spcPts val="135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8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Закон о госконтроле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оставил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деление контрольных (надзорных) мероприятий на две группы:</a:t>
            </a:r>
          </a:p>
          <a:p>
            <a:pPr marL="0" indent="0">
              <a:lnSpc>
                <a:spcPts val="1350"/>
              </a:lnSpc>
              <a:spcBef>
                <a:spcPts val="0"/>
              </a:spcBef>
              <a:buNone/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35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мероприятия со взаимодействием контрольных (надзорных) органов, их должностных лиц с контролируемыми лицами, включая дистанционное взаимодействие;</a:t>
            </a:r>
          </a:p>
          <a:p>
            <a:pPr marL="0" indent="0">
              <a:lnSpc>
                <a:spcPts val="1350"/>
              </a:lnSpc>
              <a:spcBef>
                <a:spcPts val="0"/>
              </a:spcBef>
              <a:buNone/>
              <a:tabLst>
                <a:tab pos="457200" algn="l"/>
              </a:tabLst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35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мероприятия без взаимодействия с контролируемым лицом.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350"/>
              </a:lnSpc>
              <a:spcAft>
                <a:spcPts val="1275"/>
              </a:spcAft>
              <a:buNone/>
            </a:pPr>
            <a:endParaRPr lang="ru-RU" sz="1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первой группе отнесены такие мероприятия, как контрольная закупка, мониторинговая закупка, выборочный контроль, инспекционный визит, рейдовый осмотр, документарная проверка, выездная проверка. Взаимодействием контрольных (надзорных) органов, их должностных лиц с контролируемыми лицами при проведении этих мероприятий будут считаться встречи, телефонные и иные переговоры (непосредственное взаимодействие) между инспектором и контролируемым лицом или его представителем, запрос документов, иных материалов, присутствие инспектора в месте осуществления деятельности контролируемого лица (за исключением случаев присутствия инспектора на общедоступных производственных объектах).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свою очередь, во вторую группу вошли наблюдение за соблюдением обязательных требований и выездное обследование.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B6DCA61-F635-4B3C-9542-31323DDA8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/>
          <a:p>
            <a: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Новый закон о государственном и муниципальном контроле: </a:t>
            </a:r>
            <a:b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положения. </a:t>
            </a:r>
            <a:b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1108991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5747F11-1585-435A-92A5-9F98B2B41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Важным нововведением станет невозможность проведения контрольного (надзорного) мероприятия, которое не включено </a:t>
            </a:r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единый реестр контрольных (надзорных) мероприятий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Нарушение этого правила будет считаться грубым нарушением требований к организации и осуществлению государственного контроля (надзора), муниципального контроля, которое послужит основанием для отмены соответствующего решения, принятого по результатам такого контрольного (надзорного) мероприятия. 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ВАЖНО!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Причем после признания недействительными результатов контрольного (надзорного) мероприятия, проведенного с грубым нарушением требований к организации и осуществлению государственного контроля (надзора), муниципального контроля, повторное внеплановое контрольное (надзорное) мероприятие в отношении данного контролируемого лица может быть проведено только по согласованию с органами прокуратуры вне зависимости от вида контрольного (надзорного) мероприятия и основания для его проведения (</a:t>
            </a:r>
            <a:r>
              <a:rPr lang="ru-RU" sz="1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ч. 3 ст. 91 Закона о госконтроле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6A73D54-AFA0-4018-85F7-46424E0E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/>
          <a:p>
            <a: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Новый закон о государственном и муниципальном контроле: </a:t>
            </a:r>
            <a:b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положения. </a:t>
            </a:r>
            <a:br>
              <a:rPr lang="ru-RU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12753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DE4448-98CB-48D4-98A9-F88BA7B9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Дистанционные проверки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9A1989-1B3E-450B-B841-C373B63CC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по 31 декабря 2021 года проверки могут проводиться дистанционно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b="0" i="1" u="none" strike="noStrike" dirty="0">
                <a:solidFill>
                  <a:srgbClr val="2916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«1. Установить, что проверки юридических лиц и индивидуальных предпринимателей в 2021 году могут проводиться с использованием средств дистанционного взаимодействия, в том числе аудио- или видеосвязи...» Постановление Правительства РФ от 30.11.2020 N 1969 &quot;Об особенностях формирования ежегодных планов проведения плановых проверок юридических лиц и индивидуальных предпринимателей на 2021 год, проведения проверок в 2021 году и внесении изменений в пункт 7 Правил подготовки органами государственного контроля (надзора) и органами муниципального контроля ежегодных планов проведения плановых проверок юридических лиц и индивидуальных предпринимателей&quot;"/>
              </a:rPr>
              <a:t>Постановление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от 30.11.2020 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1969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 установило, что в течение всего года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юр.лиц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ИП можно проверять с использованием средств дистанционного взаимодействия, включая аудио- и видеосвязь.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790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DE4448-98CB-48D4-98A9-F88BA7B9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 профилактических мероприятий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9A1989-1B3E-450B-B841-C373B63CC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algn="just">
              <a:buNone/>
            </a:pPr>
            <a:r>
              <a:rPr lang="ru-RU" altLang="ru-RU" sz="1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45. Виды профилактических мероприятий</a:t>
            </a:r>
          </a:p>
          <a:p>
            <a:pPr marL="0" lvl="0" algn="just">
              <a:buNone/>
            </a:pPr>
            <a:endParaRPr lang="ru-RU" altLang="ru-RU" sz="1800" b="1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algn="just"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(надзорные) органы могут проводить следующие профилактические мероприятия:</a:t>
            </a:r>
          </a:p>
          <a:p>
            <a:pPr marL="0" lvl="0" algn="just"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информирование;</a:t>
            </a:r>
          </a:p>
          <a:p>
            <a:pPr marL="0" lvl="0" algn="just"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обобщение правоприменительной практики;</a:t>
            </a:r>
          </a:p>
          <a:p>
            <a:pPr marL="0" lvl="0" algn="just"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меры стимулирования добросовестности;</a:t>
            </a:r>
          </a:p>
          <a:p>
            <a:pPr marL="0" lvl="0" algn="just"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объявление предостережения;</a:t>
            </a:r>
          </a:p>
          <a:p>
            <a:pPr marL="0" lvl="0" algn="just"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консультирование;</a:t>
            </a:r>
          </a:p>
          <a:p>
            <a:pPr marL="0" lvl="0" algn="just"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altLang="ru-RU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самообследование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algn="just"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профилактический визит.</a:t>
            </a:r>
          </a:p>
          <a:p>
            <a:pPr marL="0" lvl="0" algn="just">
              <a:buNone/>
            </a:pPr>
            <a:r>
              <a:rPr lang="ru-RU" alt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профилактических мероприятий, которые проводятся при осуществлении государственного контроля (надзора), муниципального контроля, определяются положением о виде контроля с учетом того, что при осуществлении государственного контроля (надзора) является обязательным проведение профилактических мероприятий, указанных в пунктах 1, 2, 4, 5 и 7.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821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B7ACA33-41CA-4938-8D91-9E6005378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5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45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4500" b="1" dirty="0">
                <a:solidFill>
                  <a:srgbClr val="FF0000"/>
                </a:solidFill>
              </a:rPr>
              <a:t>СПАСИБО</a:t>
            </a:r>
          </a:p>
          <a:p>
            <a:pPr marL="0" indent="0" algn="ctr">
              <a:buNone/>
            </a:pPr>
            <a:r>
              <a:rPr lang="ru-RU" sz="4500" b="1" dirty="0">
                <a:solidFill>
                  <a:srgbClr val="FF0000"/>
                </a:solidFill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072345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1032</TotalTime>
  <Words>212</Words>
  <Application>Microsoft Office PowerPoint</Application>
  <PresentationFormat>Широкоэкранный</PresentationFormat>
  <Paragraphs>53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PT Sans</vt:lpstr>
      <vt:lpstr>Symbol</vt:lpstr>
      <vt:lpstr>Times New Roman</vt:lpstr>
      <vt:lpstr>Тема Office</vt:lpstr>
      <vt:lpstr>Презентация PowerPoint</vt:lpstr>
      <vt:lpstr>Новый закон о государственном и муниципальном контроле:  основные положения.  </vt:lpstr>
      <vt:lpstr>Новый закон о государственном и муниципальном контроле:  основные положения.  </vt:lpstr>
      <vt:lpstr>Новый закон о государственном и муниципальном контроле:  основные положения.  </vt:lpstr>
      <vt:lpstr>Новый закон о государственном и муниципальном контроле:  основные положения.  </vt:lpstr>
      <vt:lpstr>Дистанционные проверки</vt:lpstr>
      <vt:lpstr>Виды профилактических мероприятий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Матюшкин Кирилл Михайлович</dc:creator>
  <cp:lastModifiedBy>Штром Мария Владимировна</cp:lastModifiedBy>
  <cp:revision>53</cp:revision>
  <cp:lastPrinted>2021-01-27T15:31:09Z</cp:lastPrinted>
  <dcterms:created xsi:type="dcterms:W3CDTF">2019-11-24T14:57:39Z</dcterms:created>
  <dcterms:modified xsi:type="dcterms:W3CDTF">2021-05-11T02:55:45Z</dcterms:modified>
</cp:coreProperties>
</file>