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CD11-5FB9-4248-89C5-312CF3BFE5B9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F0ED-A9E1-49C9-92B3-7F9E2113B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CD11-5FB9-4248-89C5-312CF3BFE5B9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F0ED-A9E1-49C9-92B3-7F9E2113B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CD11-5FB9-4248-89C5-312CF3BFE5B9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F0ED-A9E1-49C9-92B3-7F9E2113B09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CD11-5FB9-4248-89C5-312CF3BFE5B9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F0ED-A9E1-49C9-92B3-7F9E2113B09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CD11-5FB9-4248-89C5-312CF3BFE5B9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F0ED-A9E1-49C9-92B3-7F9E2113B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CD11-5FB9-4248-89C5-312CF3BFE5B9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F0ED-A9E1-49C9-92B3-7F9E2113B09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CD11-5FB9-4248-89C5-312CF3BFE5B9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F0ED-A9E1-49C9-92B3-7F9E2113B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CD11-5FB9-4248-89C5-312CF3BFE5B9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F0ED-A9E1-49C9-92B3-7F9E2113B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CD11-5FB9-4248-89C5-312CF3BFE5B9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F0ED-A9E1-49C9-92B3-7F9E2113B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CD11-5FB9-4248-89C5-312CF3BFE5B9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F0ED-A9E1-49C9-92B3-7F9E2113B09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CD11-5FB9-4248-89C5-312CF3BFE5B9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F0ED-A9E1-49C9-92B3-7F9E2113B09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643CD11-5FB9-4248-89C5-312CF3BFE5B9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6BFF0ED-A9E1-49C9-92B3-7F9E2113B09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288032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документы, регулирующие нормотворческую деятельность исполнительных органов государственной власти Забайкальского края. Юридическая техника при подготовке НПА 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03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5616" y="476672"/>
            <a:ext cx="7128792" cy="720080"/>
          </a:xfrm>
          <a:prstGeom prst="rect">
            <a:avLst/>
          </a:prstGeom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При </a:t>
            </a:r>
            <a:r>
              <a:rPr lang="ru-RU" b="1" dirty="0"/>
              <a:t>направлении проекта одновременно с ним представляются следующие документы: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736812"/>
            <a:ext cx="1512168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1679957"/>
            <a:ext cx="2262046" cy="9721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ЗАКОНОДАТЕЛЬНОГО СОБРАНИЯ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11960" y="1623102"/>
            <a:ext cx="2736304" cy="13681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ПОСТАНОВЛЕНИЯ, РАСПОРЯЖЕНИЯ ГУБЕРНАТОРА ЗАБАЙКАЛЬСКОГО КРАЯ;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092280" y="1623102"/>
            <a:ext cx="2051720" cy="14713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ПОСТАНОВЛЕНИЯ, РАСПОРЯЖЕНИЯ ПРАВИТЕЛЬСТВА ЗАБАЙКАЛЬСКОГО КРАЯ;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3741186"/>
            <a:ext cx="66967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записка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180256" y="4437112"/>
            <a:ext cx="66967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финансово-экономическое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89366" y="5133220"/>
            <a:ext cx="66967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согласования (при согласовании лицами, не являющимися участниками СЭД)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87624" y="5877272"/>
            <a:ext cx="669674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Скриншот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(снимок экрана) подтверждающий факт и время размещения проекта НПА в информационно-телекоммуникационной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сети «Интернет» 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755576" y="2528900"/>
            <a:ext cx="1368152" cy="1116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059832" y="2780928"/>
            <a:ext cx="7200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8" idx="2"/>
          </p:cNvCxnSpPr>
          <p:nvPr/>
        </p:nvCxnSpPr>
        <p:spPr>
          <a:xfrm flipH="1">
            <a:off x="5148064" y="2991254"/>
            <a:ext cx="432048" cy="6537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7092280" y="3094493"/>
            <a:ext cx="793830" cy="5505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355976" y="4221088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355976" y="4941168"/>
            <a:ext cx="0" cy="192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355976" y="5637276"/>
            <a:ext cx="0" cy="1679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179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5776" y="620688"/>
            <a:ext cx="3888432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по работе с распорядительными документами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23" y="-49741"/>
            <a:ext cx="1255047" cy="983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Выноска со стрелкой вниз 4"/>
          <p:cNvSpPr/>
          <p:nvPr/>
        </p:nvSpPr>
        <p:spPr>
          <a:xfrm>
            <a:off x="2627784" y="2492896"/>
            <a:ext cx="2690755" cy="936104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18539" y="2060848"/>
            <a:ext cx="2376264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всеми необходимыми документами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15816" y="3573016"/>
            <a:ext cx="259228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ГПУ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4797152"/>
            <a:ext cx="2520280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«Получен»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1750" y="5589240"/>
            <a:ext cx="2594066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1</a:t>
            </a:r>
            <a:r>
              <a:rPr lang="ru-RU" dirty="0"/>
              <a:t>. Правовая экспертиза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131840" y="6081627"/>
            <a:ext cx="25922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2.Антикоррупционная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28184" y="5841268"/>
            <a:ext cx="2448272" cy="6120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Лингвистическая экспертиза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333" y="2441703"/>
            <a:ext cx="1088411" cy="1088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Прямая со стрелкой 15"/>
          <p:cNvCxnSpPr>
            <a:stCxn id="7" idx="2"/>
          </p:cNvCxnSpPr>
          <p:nvPr/>
        </p:nvCxnSpPr>
        <p:spPr>
          <a:xfrm>
            <a:off x="4211960" y="422108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8" idx="1"/>
          </p:cNvCxnSpPr>
          <p:nvPr/>
        </p:nvCxnSpPr>
        <p:spPr>
          <a:xfrm flipH="1">
            <a:off x="2123728" y="5013176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9" idx="2"/>
          </p:cNvCxnSpPr>
          <p:nvPr/>
        </p:nvCxnSpPr>
        <p:spPr>
          <a:xfrm>
            <a:off x="1618783" y="6093296"/>
            <a:ext cx="1441049" cy="276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0" idx="3"/>
          </p:cNvCxnSpPr>
          <p:nvPr/>
        </p:nvCxnSpPr>
        <p:spPr>
          <a:xfrm flipV="1">
            <a:off x="5724128" y="6147302"/>
            <a:ext cx="432048" cy="2223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887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71800" y="497451"/>
            <a:ext cx="3240360" cy="64807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 ГПУ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556792"/>
            <a:ext cx="2088232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отрицательным заключением»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47219" y="1556792"/>
            <a:ext cx="273630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замечаниями»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67644" y="2793504"/>
            <a:ext cx="268727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92180" y="2793504"/>
            <a:ext cx="2664296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ГПУ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16216" y="1556792"/>
            <a:ext cx="201622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замечаний»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3429000"/>
            <a:ext cx="2088232" cy="28083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Устраняет замечания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1.Создает новую версию проекта.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2.Направляет её начальнику отдела по работе с распорядительными документами</a:t>
            </a:r>
            <a:r>
              <a:rPr lang="ru-RU" dirty="0"/>
              <a:t>. </a:t>
            </a:r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974794" y="3429000"/>
            <a:ext cx="2160240" cy="30963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1.Создаёт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новую версию проекта. 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2.Устраняет замечания. 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3.Визирует у инициатора и заинтересованных лиц (при концептуальных изменениях). 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4.Направляет специалисту ГПУ, поставившему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визу</a:t>
            </a:r>
            <a:r>
              <a:rPr lang="ru-RU" dirty="0"/>
              <a:t>.</a:t>
            </a:r>
          </a:p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16216" y="3717032"/>
            <a:ext cx="2016224" cy="17281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на следующую экспертизу либо на заключительное визирование начальнику ГПУ. </a:t>
            </a:r>
          </a:p>
        </p:txBody>
      </p:sp>
      <p:cxnSp>
        <p:nvCxnSpPr>
          <p:cNvPr id="17" name="Прямая соединительная линия 16"/>
          <p:cNvCxnSpPr>
            <a:stCxn id="6" idx="2"/>
          </p:cNvCxnSpPr>
          <p:nvPr/>
        </p:nvCxnSpPr>
        <p:spPr>
          <a:xfrm>
            <a:off x="1511660" y="2204864"/>
            <a:ext cx="0" cy="5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511660" y="3153544"/>
            <a:ext cx="0" cy="275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779912" y="2204864"/>
            <a:ext cx="0" cy="5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779912" y="3153544"/>
            <a:ext cx="0" cy="275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0" idx="2"/>
            <a:endCxn id="9" idx="0"/>
          </p:cNvCxnSpPr>
          <p:nvPr/>
        </p:nvCxnSpPr>
        <p:spPr>
          <a:xfrm>
            <a:off x="7524328" y="2204864"/>
            <a:ext cx="0" cy="5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9" idx="2"/>
            <a:endCxn id="13" idx="0"/>
          </p:cNvCxnSpPr>
          <p:nvPr/>
        </p:nvCxnSpPr>
        <p:spPr>
          <a:xfrm>
            <a:off x="7524328" y="3153544"/>
            <a:ext cx="0" cy="563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967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402677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Юридическая техника при подготовке нормативных правовых актов </a:t>
            </a:r>
            <a:b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Забайкальского края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549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Юридическая техника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совокупность правил, методов, средств и приемов, используемых для качественного изложения правовой нормы и оформления проектов нормативных правовых актов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юридической техники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единые требования к проекту нормативного правового акта, установленные законом Забайкальского края от 18 декабря 2009 года № 321-ЗЗК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 правовых актах Забайкальского края»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600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564850"/>
            <a:ext cx="7353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нормативных правовых актов регулируется: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3972" y="1515580"/>
            <a:ext cx="2736304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Забайкальского края от 18 декабря 2009 года № 321-ЗЗК «О нормативных правовых актах Забайкальского края»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64088" y="1639053"/>
            <a:ext cx="3384376" cy="201622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Инструкцией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делопроизводству в Правительстве Забайкальского края,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утвержденная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распоряжением Губернатора Забайкальского края от 2 мая 2017 года № 190-р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4581128"/>
            <a:ext cx="3816424" cy="1800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рекомендациями по юридико-техническому оформлению законопроектов (направлены письмом Аппарата ГД ФС РФ от 18 ноября 2003 года № вн2-18/490)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52120" y="4365104"/>
            <a:ext cx="3168352" cy="21602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Губернатора Забайкальского края от 1 ноября 2013 года № 510-р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Правил юридической техники по оформлению проектов правовых актов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203848" y="934182"/>
            <a:ext cx="504056" cy="1553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563888" y="934182"/>
            <a:ext cx="144016" cy="3646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707904" y="934182"/>
            <a:ext cx="1584176" cy="20627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707904" y="934182"/>
            <a:ext cx="1872208" cy="4367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850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 правовых актов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412776"/>
            <a:ext cx="3672408" cy="51845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 имеет следующие реквизиты: 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изображение герба Забайкальского края, расположенное над обозначением вида нормативного правового акта по центру;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обозначение вида нормативного правового акта, выраженное словами "Закон Забайкальского края";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наименование закона края;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гриф принятия закона края Законодательным Собранием Забайкальского края, состоящий из слов "Принят Законодательным Собранием Забайкальского края" и даты принятия закона края в окончательной редакции.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края, повторно принятый Законодательным Собранием Забайкальского края в первоначальной редакции после его отклонения Губернатором Забайкальского края, имеет дополнительно гриф повторного принятия, состоящий из слов "Повторно принят Законодательным Собранием Забайкальского края" и даты повторного принятия закона края;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текст закона края;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подписи Председателя Законодательного Собрания Забайкальского края и Губернатора Забайкальского края, расположенные на одном уровне;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место принятия закона края, в качестве которого указывается город Чита;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дата подписания закона края Губернатором Забайкальского края;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номер закона края, состоящий из порядкового номера и буквенного индекса "ЗЗК", означающего "Закон Забайкальского края", разделенных дефисом.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1412776"/>
            <a:ext cx="3888432" cy="51845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 имеют следующие реквизиты: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изображение герба Забайкальского края;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полное официальное наименование органа государственной власти Забайкальского края;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обозначение вида нормативного правового акта;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дата принятия нормативного правового акта;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номер нормативного правового акта;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место принятия нормативного правового акта, в качестве которого указывается город Чита;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наименование нормативного правового акта;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текст нормативного правового акта;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подпись уполномоченного лица, включающая наименование его должности, его личную подпись (только на подлиннике нормативного правового акта), его инициалы и фамилию. В нормативных правовых актах Губернатора Забайкальского края, подписываемых им, наименование должности не указывается. </a:t>
            </a:r>
          </a:p>
        </p:txBody>
      </p:sp>
    </p:spTree>
    <p:extLst>
      <p:ext uri="{BB962C8B-B14F-4D97-AF65-F5344CB8AC3E}">
        <p14:creationId xmlns:p14="http://schemas.microsoft.com/office/powerpoint/2010/main" val="2558304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pc="-45" dirty="0"/>
              <a:t>Текст</a:t>
            </a:r>
            <a:r>
              <a:rPr lang="ru-RU" spc="-105" dirty="0"/>
              <a:t> </a:t>
            </a:r>
            <a:r>
              <a:rPr lang="ru-RU" dirty="0"/>
              <a:t>нормативного</a:t>
            </a:r>
            <a:r>
              <a:rPr lang="ru-RU" spc="-114" dirty="0"/>
              <a:t> </a:t>
            </a:r>
            <a:r>
              <a:rPr lang="ru-RU" dirty="0"/>
              <a:t>правового</a:t>
            </a:r>
            <a:r>
              <a:rPr lang="ru-RU" spc="-114" dirty="0"/>
              <a:t> </a:t>
            </a:r>
            <a:r>
              <a:rPr lang="ru-RU" spc="-20" dirty="0"/>
              <a:t>акта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772816"/>
            <a:ext cx="8352928" cy="47525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33782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Font typeface="Wingdings"/>
              <a:buChar char=""/>
              <a:tabLst>
                <a:tab pos="350520" algn="l"/>
              </a:tabLst>
            </a:pPr>
            <a:r>
              <a:rPr lang="ru-RU" sz="1600" b="1" u="sng" spc="-35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1600" b="1" u="sng" spc="-65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spc="-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</a:t>
            </a:r>
            <a:r>
              <a:rPr lang="ru-RU" sz="1600" b="1" u="sng" spc="-6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</a:t>
            </a:r>
            <a:r>
              <a:rPr lang="ru-RU" sz="1600" b="1" u="sng" spc="-75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ru-RU" sz="1600" b="1" u="sng" spc="-6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текст)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выраженное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письменном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</a:t>
            </a:r>
            <a:r>
              <a:rPr lang="ru-RU" sz="16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содержащихся</a:t>
            </a:r>
            <a:r>
              <a:rPr lang="ru-RU" sz="16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права,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ru-RU" sz="16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иных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210" indent="-270510">
              <a:lnSpc>
                <a:spcPct val="100000"/>
              </a:lnSpc>
              <a:buFont typeface="Wingdings"/>
              <a:buChar char=""/>
              <a:tabLst>
                <a:tab pos="283210" algn="l"/>
              </a:tabLst>
            </a:pPr>
            <a:r>
              <a:rPr lang="ru-RU" sz="1600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16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</a:t>
            </a:r>
            <a:r>
              <a:rPr lang="ru-RU" sz="16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ru-RU" sz="16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преамбулы</a:t>
            </a:r>
            <a:r>
              <a:rPr lang="ru-RU" sz="16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структурных</a:t>
            </a:r>
            <a:r>
              <a:rPr lang="ru-RU" sz="16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элементов.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36195" indent="337820">
              <a:lnSpc>
                <a:spcPct val="100000"/>
              </a:lnSpc>
              <a:buClr>
                <a:srgbClr val="000000"/>
              </a:buClr>
              <a:buFont typeface="Wingdings"/>
              <a:buChar char=""/>
              <a:tabLst>
                <a:tab pos="350520" algn="l"/>
              </a:tabLst>
            </a:pPr>
            <a:r>
              <a:rPr lang="ru-RU" sz="1600" b="1" u="sng" spc="-2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Преамбула</a:t>
            </a:r>
            <a:r>
              <a:rPr lang="ru-RU" sz="1600" b="1" spc="-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вводная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текста,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</a:t>
            </a:r>
            <a:r>
              <a:rPr lang="ru-RU" sz="1600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(цели)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(или)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(мотивы)</a:t>
            </a:r>
            <a:r>
              <a:rPr lang="ru-RU" sz="16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указывается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правовая</a:t>
            </a:r>
            <a:r>
              <a:rPr lang="ru-RU" sz="16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</a:t>
            </a:r>
            <a:r>
              <a:rPr lang="ru-RU" sz="1600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Преамбула</a:t>
            </a:r>
            <a:r>
              <a:rPr lang="ru-RU" sz="1600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52220" indent="271145">
              <a:lnSpc>
                <a:spcPct val="100000"/>
              </a:lnSpc>
              <a:buFont typeface="Wingdings"/>
              <a:buChar char=""/>
              <a:tabLst>
                <a:tab pos="283845" algn="l"/>
              </a:tabLst>
            </a:pPr>
            <a:r>
              <a:rPr lang="ru-RU" sz="1600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1600" spc="-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</a:t>
            </a:r>
            <a:r>
              <a:rPr lang="ru-RU" sz="1600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края</a:t>
            </a:r>
            <a:r>
              <a:rPr lang="ru-RU" sz="1600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</a:t>
            </a:r>
            <a:r>
              <a:rPr lang="ru-RU" sz="1600" spc="-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</a:t>
            </a:r>
            <a:r>
              <a:rPr lang="ru-RU" sz="16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</a:t>
            </a:r>
            <a:r>
              <a:rPr lang="ru-RU" sz="16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</a:t>
            </a:r>
            <a:r>
              <a:rPr lang="ru-RU" sz="1600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элементы:</a:t>
            </a:r>
            <a:r>
              <a:rPr lang="ru-RU" sz="16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разделы, </a:t>
            </a:r>
            <a:r>
              <a:rPr lang="ru-RU" sz="16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подразделы,</a:t>
            </a:r>
            <a:r>
              <a:rPr lang="ru-RU" sz="16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главы,</a:t>
            </a:r>
            <a:r>
              <a:rPr lang="ru-RU" sz="1600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статьи,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статей,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пункты,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подпункты,</a:t>
            </a:r>
            <a:r>
              <a:rPr lang="ru-RU" sz="1600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абзацы.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777875" indent="271145">
              <a:lnSpc>
                <a:spcPct val="100000"/>
              </a:lnSpc>
              <a:buFont typeface="Wingdings"/>
              <a:buChar char=""/>
              <a:tabLst>
                <a:tab pos="283845" algn="l"/>
              </a:tabLst>
            </a:pPr>
            <a:r>
              <a:rPr lang="ru-RU" sz="1600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16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иного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ru-RU" sz="16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</a:t>
            </a:r>
            <a:r>
              <a:rPr lang="ru-RU" sz="16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элементы:</a:t>
            </a:r>
            <a:r>
              <a:rPr lang="ru-RU" sz="1600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разделы,</a:t>
            </a:r>
            <a:r>
              <a:rPr lang="ru-RU" sz="1600" spc="-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подразделы,</a:t>
            </a:r>
            <a:r>
              <a:rPr lang="ru-RU" sz="1600" spc="-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главы,</a:t>
            </a:r>
            <a:r>
              <a:rPr lang="ru-RU" sz="16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пункты,</a:t>
            </a:r>
            <a:r>
              <a:rPr lang="ru-RU" sz="16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подпункты,</a:t>
            </a:r>
            <a:r>
              <a:rPr lang="ru-RU" sz="16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абзацы.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45" indent="-271145">
              <a:lnSpc>
                <a:spcPct val="100000"/>
              </a:lnSpc>
              <a:buFont typeface="Wingdings"/>
              <a:buChar char=""/>
              <a:tabLst>
                <a:tab pos="283845" algn="l"/>
              </a:tabLst>
            </a:pPr>
            <a:r>
              <a:rPr lang="ru-RU" sz="1600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1600" spc="-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</a:t>
            </a:r>
            <a:r>
              <a:rPr lang="ru-RU" sz="1600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</a:t>
            </a:r>
            <a:r>
              <a:rPr lang="ru-RU" sz="16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ru-RU" sz="16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lang="ru-RU" sz="16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</a:t>
            </a:r>
            <a:r>
              <a:rPr lang="ru-RU" sz="1600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элементы,</a:t>
            </a:r>
            <a:r>
              <a:rPr lang="ru-RU" sz="16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обусловленные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особенностями</a:t>
            </a:r>
            <a:r>
              <a:rPr lang="ru-RU" sz="16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оформления</a:t>
            </a:r>
            <a:r>
              <a:rPr lang="ru-RU" sz="1600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конкретного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</a:t>
            </a:r>
            <a:r>
              <a:rPr lang="ru-RU" sz="1600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779780" indent="271145">
              <a:lnSpc>
                <a:spcPct val="100000"/>
              </a:lnSpc>
              <a:buFont typeface="Wingdings"/>
              <a:buChar char=""/>
              <a:tabLst>
                <a:tab pos="283845" algn="l"/>
              </a:tabLst>
            </a:pPr>
            <a:r>
              <a:rPr lang="ru-RU" sz="1600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Таблицы,</a:t>
            </a:r>
            <a:r>
              <a:rPr lang="ru-RU" sz="16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графики,</a:t>
            </a:r>
            <a:r>
              <a:rPr lang="ru-RU" sz="16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схемы,</a:t>
            </a:r>
            <a:r>
              <a:rPr lang="ru-RU" sz="1600" spc="-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чертежи,</a:t>
            </a:r>
            <a:r>
              <a:rPr lang="ru-RU" sz="16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рисунки,</a:t>
            </a:r>
            <a:r>
              <a:rPr lang="ru-RU" sz="16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карты,</a:t>
            </a:r>
            <a:r>
              <a:rPr lang="ru-RU" sz="1600" spc="-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</a:t>
            </a:r>
            <a:r>
              <a:rPr lang="ru-RU" sz="1600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неотъемлемой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составной</a:t>
            </a:r>
            <a:r>
              <a:rPr lang="ru-RU" sz="16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частью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текста,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оформляются</a:t>
            </a:r>
            <a:r>
              <a:rPr lang="ru-RU" sz="1600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приложений</a:t>
            </a:r>
            <a:r>
              <a:rPr lang="ru-RU" sz="1600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нормативному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правовому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1910" indent="271145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283845" algn="l"/>
              </a:tabLst>
            </a:pP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</a:t>
            </a:r>
            <a:r>
              <a:rPr lang="ru-RU" sz="1600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включения</a:t>
            </a:r>
            <a:r>
              <a:rPr lang="ru-RU" sz="16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</a:t>
            </a:r>
            <a:r>
              <a:rPr lang="ru-RU" sz="16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16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иных</a:t>
            </a:r>
            <a:r>
              <a:rPr lang="ru-RU" sz="16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структурных</a:t>
            </a:r>
            <a:r>
              <a:rPr lang="ru-RU" sz="16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элементов</a:t>
            </a:r>
            <a:r>
              <a:rPr lang="ru-RU" sz="16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исходя</a:t>
            </a:r>
            <a:r>
              <a:rPr lang="ru-RU" sz="1600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ru-RU" sz="1600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ru-RU" sz="1600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вида,</a:t>
            </a:r>
            <a:r>
              <a:rPr lang="ru-RU" sz="1600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объема</a:t>
            </a:r>
            <a:r>
              <a:rPr lang="ru-RU" sz="16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391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62943"/>
          </a:xfrm>
        </p:spPr>
        <p:txBody>
          <a:bodyPr>
            <a:noAutofit/>
          </a:bodyPr>
          <a:lstStyle/>
          <a:p>
            <a:r>
              <a:rPr lang="ru-RU"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  <a:r>
              <a:rPr lang="ru-RU" sz="2400" spc="-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spc="-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языку</a:t>
            </a:r>
            <a:r>
              <a:rPr lang="ru-RU" sz="2400" spc="-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spc="-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стилю</a:t>
            </a:r>
            <a:r>
              <a:rPr lang="ru-RU" sz="2400" spc="-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</a:t>
            </a:r>
            <a:r>
              <a:rPr lang="ru-RU" sz="2400" spc="-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</a:t>
            </a:r>
            <a:r>
              <a:rPr lang="ru-RU" sz="2400" spc="-6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268760"/>
            <a:ext cx="7848872" cy="53285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29209" indent="357505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70205" algn="l"/>
              </a:tabLst>
            </a:pPr>
            <a:r>
              <a:rPr lang="ru-RU" b="1" u="sng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</a:t>
            </a:r>
            <a:r>
              <a:rPr lang="ru-RU" b="1" u="sng" spc="-7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spc="-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</a:t>
            </a:r>
            <a:r>
              <a:rPr lang="ru-RU" b="1" u="sng" spc="-6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акты</a:t>
            </a:r>
            <a:r>
              <a:rPr lang="ru-RU" b="1" u="sng" spc="-65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spc="-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излагаются</a:t>
            </a:r>
            <a:r>
              <a:rPr lang="ru-RU" b="1" u="sng" spc="-55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b="1" u="sng" spc="-65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spc="-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русском</a:t>
            </a:r>
            <a:r>
              <a:rPr lang="ru-RU" b="1" u="sng" spc="-9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языке</a:t>
            </a:r>
            <a:r>
              <a:rPr lang="ru-RU" b="1" u="sng" spc="-45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</a:t>
            </a:r>
            <a:r>
              <a:rPr lang="ru-RU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ru-RU"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7515" indent="-424815">
              <a:lnSpc>
                <a:spcPct val="100000"/>
              </a:lnSpc>
              <a:buFont typeface="Wingdings"/>
              <a:buChar char=""/>
              <a:tabLst>
                <a:tab pos="43751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Нормативный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</a:t>
            </a: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излагается</a:t>
            </a: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точным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лаконичным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языком,</a:t>
            </a: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исключающим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79425">
              <a:lnSpc>
                <a:spcPct val="100000"/>
              </a:lnSpc>
            </a:pP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двусмысленные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толкования,</a:t>
            </a:r>
            <a:r>
              <a:rPr lang="ru-RU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декларации,</a:t>
            </a:r>
            <a:r>
              <a:rPr lang="ru-RU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повторы,</a:t>
            </a:r>
            <a:r>
              <a:rPr lang="ru-RU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устаревшие</a:t>
            </a:r>
            <a:r>
              <a:rPr lang="ru-RU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r>
              <a:rPr lang="ru-RU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образные</a:t>
            </a:r>
            <a:r>
              <a:rPr lang="ru-RU" spc="-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сравнения,</a:t>
            </a:r>
            <a:r>
              <a:rPr lang="ru-RU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метафоры.</a:t>
            </a:r>
            <a:r>
              <a:rPr lang="ru-RU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</a:t>
            </a:r>
            <a:r>
              <a:rPr lang="ru-RU" spc="-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</a:t>
            </a:r>
            <a:r>
              <a:rPr lang="ru-RU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логическую</a:t>
            </a:r>
            <a:r>
              <a:rPr lang="ru-RU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изложения.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1590" indent="357505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70205" algn="l"/>
              </a:tabLst>
            </a:pP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</a:t>
            </a:r>
            <a:r>
              <a:rPr lang="ru-RU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правовых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актах</a:t>
            </a:r>
            <a:r>
              <a:rPr lang="ru-RU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</a:t>
            </a:r>
            <a:r>
              <a:rPr lang="ru-RU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выражений допускается,</a:t>
            </a: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lang="ru-RU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</a:t>
            </a: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имеющие</a:t>
            </a:r>
            <a:r>
              <a:rPr lang="ru-RU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тот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</a:t>
            </a:r>
            <a:r>
              <a:rPr lang="ru-RU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</a:t>
            </a:r>
            <a:r>
              <a:rPr lang="ru-RU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русские</a:t>
            </a:r>
            <a:r>
              <a:rPr lang="ru-RU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r>
              <a:rPr lang="ru-RU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</a:t>
            </a:r>
            <a:r>
              <a:rPr lang="ru-RU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r>
              <a:rPr lang="ru-RU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ru-RU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происхождения,</a:t>
            </a:r>
            <a:r>
              <a:rPr lang="ru-RU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ставшие</a:t>
            </a:r>
            <a:r>
              <a:rPr lang="ru-RU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русском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языке</a:t>
            </a:r>
            <a:r>
              <a:rPr lang="ru-RU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общеупотребительными.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83335" indent="357505">
              <a:lnSpc>
                <a:spcPct val="100000"/>
              </a:lnSpc>
              <a:buFont typeface="Wingdings"/>
              <a:buChar char=""/>
              <a:tabLst>
                <a:tab pos="370205" algn="l"/>
              </a:tabLst>
            </a:pPr>
            <a:r>
              <a:rPr lang="ru-RU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терминологические</a:t>
            </a:r>
            <a:r>
              <a:rPr lang="ru-RU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сочетания</a:t>
            </a:r>
            <a:r>
              <a:rPr lang="ru-RU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правовых</a:t>
            </a:r>
            <a:r>
              <a:rPr lang="ru-RU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актах используются</a:t>
            </a:r>
            <a:r>
              <a:rPr lang="ru-RU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значении,</a:t>
            </a:r>
            <a:r>
              <a:rPr lang="ru-RU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обеспечивающем</a:t>
            </a: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точное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</a:t>
            </a:r>
            <a:r>
              <a:rPr lang="ru-RU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</a:t>
            </a: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терминологией,</a:t>
            </a:r>
            <a:r>
              <a:rPr lang="ru-RU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применяемой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федеральном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законодательстве.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47015" indent="424815">
              <a:lnSpc>
                <a:spcPct val="100000"/>
              </a:lnSpc>
              <a:buFont typeface="Wingdings"/>
              <a:buChar char=""/>
              <a:tabLst>
                <a:tab pos="43751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отсутствии</a:t>
            </a:r>
            <a:r>
              <a:rPr lang="ru-RU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федеральном</a:t>
            </a: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законодательстве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определений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терминов</a:t>
            </a:r>
            <a:r>
              <a:rPr lang="ru-RU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терминологических</a:t>
            </a:r>
            <a:r>
              <a:rPr lang="ru-RU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сочетаний</a:t>
            </a:r>
            <a:r>
              <a:rPr lang="ru-RU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нормативном</a:t>
            </a:r>
            <a:r>
              <a:rPr lang="ru-RU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правовом</a:t>
            </a:r>
            <a:r>
              <a:rPr lang="ru-RU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акте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даются</a:t>
            </a:r>
            <a:r>
              <a:rPr lang="ru-RU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соответствующие определения.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3495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Воспроизведение</a:t>
            </a:r>
            <a:r>
              <a:rPr lang="ru-RU" sz="2800" spc="-7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</a:t>
            </a:r>
            <a:r>
              <a:rPr lang="ru-RU" sz="2800" spc="-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</a:t>
            </a:r>
            <a:r>
              <a:rPr lang="ru-RU" sz="2800" spc="-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правовых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актов</a:t>
            </a:r>
            <a:r>
              <a:rPr lang="ru-RU" sz="2800" spc="-8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spc="-7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</a:t>
            </a:r>
            <a:r>
              <a:rPr lang="ru-RU" sz="2800" spc="-8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800" spc="-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</a:t>
            </a:r>
            <a:r>
              <a:rPr lang="ru-RU" sz="2800" spc="-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</a:t>
            </a:r>
            <a:r>
              <a:rPr lang="ru-RU" sz="2800" spc="-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акты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628800"/>
            <a:ext cx="7632848" cy="50405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333375" indent="357505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7020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</a:t>
            </a:r>
            <a:r>
              <a:rPr lang="ru-RU" sz="2000" spc="-9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spc="-7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нормативном</a:t>
            </a:r>
            <a:r>
              <a:rPr lang="ru-RU" sz="2000" spc="-4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правовом</a:t>
            </a:r>
            <a:r>
              <a:rPr lang="ru-RU" sz="2000" spc="-7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акте</a:t>
            </a:r>
            <a:r>
              <a:rPr lang="ru-RU" sz="2000" spc="-6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000" spc="-6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</a:t>
            </a:r>
            <a:r>
              <a:rPr lang="ru-RU" sz="2000" spc="-7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ru-RU" sz="2000" spc="-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текста,</a:t>
            </a:r>
            <a:r>
              <a:rPr lang="ru-RU" sz="2000" spc="-5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ru-RU" sz="2000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000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lang="ru-RU" sz="2000" spc="-4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действующие</a:t>
            </a:r>
            <a:r>
              <a:rPr lang="ru-RU" sz="2000" spc="-4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</a:t>
            </a:r>
            <a:r>
              <a:rPr lang="ru-RU" sz="2000" spc="-3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акты</a:t>
            </a:r>
            <a:r>
              <a:rPr lang="ru-RU" sz="2000" spc="-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2000" spc="-6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</a:t>
            </a:r>
            <a:r>
              <a:rPr lang="ru-RU" sz="2000" spc="-7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</a:t>
            </a:r>
            <a:r>
              <a:rPr lang="ru-RU" sz="2000" spc="-6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ru-RU" sz="2000" spc="-7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</a:t>
            </a:r>
            <a:r>
              <a:rPr lang="ru-RU" sz="2000" spc="-7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применяются</a:t>
            </a:r>
            <a:r>
              <a:rPr lang="ru-RU" sz="2000" spc="-4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spc="-6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случаях,</a:t>
            </a:r>
          </a:p>
          <a:p>
            <a:pPr marL="12700" marR="5080">
              <a:lnSpc>
                <a:spcPct val="100000"/>
              </a:lnSpc>
            </a:pPr>
            <a:r>
              <a:rPr lang="ru-RU" sz="2000" spc="-2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</a:t>
            </a:r>
            <a:r>
              <a:rPr lang="ru-RU" sz="2000" spc="-9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</a:t>
            </a:r>
            <a:r>
              <a:rPr lang="ru-RU" sz="2000" spc="-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</a:t>
            </a:r>
            <a:r>
              <a:rPr lang="ru-RU" sz="2000" spc="-9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взаимную</a:t>
            </a:r>
            <a:r>
              <a:rPr lang="ru-RU" sz="2000" spc="-7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связь</a:t>
            </a:r>
            <a:r>
              <a:rPr lang="ru-RU" sz="2000" spc="-8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</a:t>
            </a:r>
            <a:r>
              <a:rPr lang="ru-RU" sz="2000" spc="-7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ru-RU" sz="2000" spc="-6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избежать</a:t>
            </a:r>
            <a:r>
              <a:rPr lang="ru-RU" sz="2000" spc="-7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ru-RU" sz="2000" spc="-3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повторов.</a:t>
            </a:r>
          </a:p>
          <a:p>
            <a:pPr marL="12700" marR="5715" indent="424815">
              <a:lnSpc>
                <a:spcPct val="100000"/>
              </a:lnSpc>
              <a:spcBef>
                <a:spcPts val="2885"/>
              </a:spcBef>
              <a:buFont typeface="Wingdings"/>
              <a:buChar char=""/>
              <a:tabLst>
                <a:tab pos="43751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2000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</a:t>
            </a:r>
            <a:r>
              <a:rPr lang="ru-RU" sz="2000" spc="-6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</a:t>
            </a:r>
            <a:r>
              <a:rPr lang="ru-RU" sz="2000" spc="-6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ссылку</a:t>
            </a:r>
            <a:r>
              <a:rPr lang="ru-RU" sz="2000" spc="-5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spc="-4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нормативном</a:t>
            </a:r>
            <a:r>
              <a:rPr lang="ru-RU" sz="2000" spc="-2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правовом</a:t>
            </a:r>
            <a:r>
              <a:rPr lang="ru-RU" sz="2000" spc="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акте</a:t>
            </a:r>
            <a:r>
              <a:rPr lang="ru-RU" sz="2000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000" spc="-4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иной</a:t>
            </a:r>
            <a:r>
              <a:rPr lang="ru-RU" sz="2000" spc="-4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нормативный</a:t>
            </a:r>
            <a:r>
              <a:rPr lang="ru-RU" sz="2000" spc="-2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</a:t>
            </a:r>
            <a:r>
              <a:rPr lang="ru-RU" sz="2000" spc="-4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</a:t>
            </a:r>
            <a:r>
              <a:rPr lang="ru-RU" sz="2000" spc="-4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указываются</a:t>
            </a:r>
            <a:r>
              <a:rPr lang="ru-RU" sz="2000" spc="-5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ru-RU" sz="2000" spc="-6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</a:t>
            </a:r>
            <a:r>
              <a:rPr lang="ru-RU" sz="2000" spc="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spc="-6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следующей</a:t>
            </a:r>
            <a:r>
              <a:rPr lang="ru-RU" sz="2000" spc="-4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последовательности:</a:t>
            </a:r>
            <a:r>
              <a:rPr lang="ru-RU" sz="2000" spc="-5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</a:t>
            </a:r>
            <a:r>
              <a:rPr lang="ru-RU" sz="2000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</a:t>
            </a:r>
            <a:r>
              <a:rPr lang="ru-RU" sz="2000" spc="-3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</a:t>
            </a:r>
            <a:r>
              <a:rPr lang="ru-RU" sz="2000" spc="-4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r>
              <a:rPr lang="ru-RU" sz="2000" spc="-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ru-RU" sz="2000" spc="-6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подписания,</a:t>
            </a:r>
            <a:r>
              <a:rPr lang="ru-RU" sz="2000" spc="-5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</a:t>
            </a:r>
            <a:r>
              <a:rPr lang="ru-RU" sz="2000" spc="-5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spc="-5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</a:t>
            </a:r>
            <a:r>
              <a:rPr lang="ru-RU" sz="2000" spc="-3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</a:t>
            </a:r>
          </a:p>
          <a:p>
            <a:pPr marL="12700">
              <a:lnSpc>
                <a:spcPct val="10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</a:t>
            </a:r>
            <a:r>
              <a:rPr lang="ru-RU" sz="2000" spc="-6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55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/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Конституция Российской Федерации; 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Федеральный закон от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декабря 2021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414-ФЗ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общих принципах организации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публичной власти в субъектах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оссийской Федерации»; 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3.Отраслевые федеральные законы Российской Федерации по реализации полномочий исполнительных органов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Забайкальского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края; 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Устав Забайкальского края; 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Законы Забайкальского края по реализации полномочий исполнительных органов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Забайкальского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края; 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6.Положения об исполнительных органов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Забайкальского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края; 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Нормативно-правовые акты Забайкальского края регулирующие подготовку проектов правовых актов Забайкальского края. 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акты Российской Федерации, Забайкальского края регулирующие нормотворческую деятельность исполнительных органов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Забайкальского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6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ЧАСТО</a:t>
            </a:r>
            <a:r>
              <a:rPr lang="ru-RU" sz="3200" b="1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ВСТРЕЧАЮЩИЕСЯ</a:t>
            </a:r>
            <a:r>
              <a:rPr lang="ru-RU" sz="3200" b="1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ОШИБКИ</a:t>
            </a:r>
            <a:r>
              <a:rPr lang="ru-RU" sz="32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ПРИ</a:t>
            </a:r>
            <a:r>
              <a:rPr lang="ru-RU" sz="32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32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ПОДГОТОВКЕ</a:t>
            </a:r>
            <a:r>
              <a:rPr lang="ru-RU" sz="32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3200" b="1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ПРОЕКТА: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988840"/>
            <a:ext cx="74888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Неверно указывается наименование проекта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636912"/>
            <a:ext cx="74888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295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pc="-4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pc="-3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указываются</a:t>
            </a:r>
            <a:r>
              <a:rPr lang="ru-RU" spc="-1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pc="-3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</a:t>
            </a:r>
            <a:r>
              <a:rPr lang="ru-RU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</a:t>
            </a:r>
            <a:r>
              <a:rPr lang="ru-RU" spc="-3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pc="-3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</a:t>
            </a:r>
            <a:r>
              <a:rPr lang="ru-RU" spc="-4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</a:t>
            </a:r>
            <a:r>
              <a:rPr lang="ru-RU" spc="-4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</a:t>
            </a:r>
            <a:r>
              <a:rPr lang="ru-RU" spc="-3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вносимые</a:t>
            </a:r>
            <a:r>
              <a:rPr lang="ru-RU" spc="-3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него</a:t>
            </a:r>
            <a:r>
              <a:rPr lang="ru-RU" spc="-7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55739" y="3444770"/>
            <a:ext cx="7488832" cy="488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Указывается неверная нумерация структурных элементов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4187135"/>
            <a:ext cx="74888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Не признаются утратившими силу акты, которыми в разное время вносились изменения в основной правовой акт при признании его </a:t>
            </a:r>
            <a:r>
              <a:rPr lang="ru-RU" dirty="0"/>
              <a:t>утратившим силу или структурной единицы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5013176"/>
            <a:ext cx="74888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Исключаются структурные единицы правового акта, при необходимости признания их утратившими силу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5820489"/>
            <a:ext cx="7488832" cy="488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Пояснительная записка изложена с нарушением предъявляемых требований. </a:t>
            </a:r>
          </a:p>
        </p:txBody>
      </p:sp>
    </p:spTree>
    <p:extLst>
      <p:ext uri="{BB962C8B-B14F-4D97-AF65-F5344CB8AC3E}">
        <p14:creationId xmlns:p14="http://schemas.microsoft.com/office/powerpoint/2010/main" val="2777918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 fontScale="90000"/>
          </a:bodyPr>
          <a:lstStyle/>
          <a:p>
            <a:pPr marL="64135">
              <a:lnSpc>
                <a:spcPct val="100000"/>
              </a:lnSpc>
              <a:spcBef>
                <a:spcPts val="530"/>
              </a:spcBef>
            </a:pPr>
            <a:r>
              <a:rPr lang="ru-RU" sz="2000" b="1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</a:t>
            </a:r>
            <a:r>
              <a:rPr lang="ru-RU" sz="20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</a:t>
            </a:r>
            <a:r>
              <a:rPr lang="ru-RU" sz="2000" b="1" spc="-4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</a:t>
            </a:r>
            <a:r>
              <a:rPr lang="ru-RU" sz="2000" b="1" spc="-6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акты,</a:t>
            </a:r>
            <a:r>
              <a:rPr lang="ru-RU" sz="2000" b="1" spc="-3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регулирующие</a:t>
            </a:r>
            <a:r>
              <a:rPr lang="ru-RU" sz="20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spc="-2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Губернатора</a:t>
            </a:r>
            <a:r>
              <a:rPr lang="ru-RU" sz="20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Забайкальского</a:t>
            </a:r>
            <a:r>
              <a:rPr lang="ru-RU" sz="2000" b="1" spc="-3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края,</a:t>
            </a:r>
            <a:r>
              <a:rPr lang="ru-RU" sz="2000" b="1" spc="-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Забайкальского</a:t>
            </a:r>
            <a:r>
              <a:rPr lang="ru-RU" sz="2000" b="1" spc="-3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solidFill>
                  <a:schemeClr val="tx1"/>
                </a:solidFill>
                <a:latin typeface="Times New Roman"/>
                <a:cs typeface="Times New Roman"/>
              </a:rPr>
              <a:t>края:</a:t>
            </a:r>
            <a:endParaRPr lang="ru-RU" sz="20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212976"/>
            <a:ext cx="472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2011146"/>
            <a:ext cx="574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900" dirty="0"/>
          </a:p>
          <a:p>
            <a:endParaRPr lang="ru-RU" sz="900" dirty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412776"/>
            <a:ext cx="8496944" cy="51845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1.Закон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Забайкальского края от 18 декабря 2009 года № 321-ЗЗК «О нормативных правовых актах Забайкальского края»;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2.Постановление Губернатора Забайкальского края от 16 ноября 2016 года № 87 «О Регламенте Правительства Забайкальского края»;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3.Постановление Губернатора Забайкальского края от 5 мая 2010 года № 8 «О Порядке подготовки проектов правовых актов Губернатора Забайкальского края»;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4.Постановление Губернатора Забайкальского края от 19 декабря 2018 года № 63 «О подписании правовых актов Губернатора Забайкальского края»;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5.Постановление Губернатора Забайкальского края от 13 августа 2013 года № 50 «Об утверждении Порядка подготовки и подписания договоров и соглашений, заключаемых от имени Забайкальского края и от имени Правительства Забайкальского края»; 6. Постановление Губернатора Забайкальского края от 27 декабря 2013 года № 80 «Об утверждении Порядка проведения оценки регулирующего воздействия проектов нормативных правовых актов Забайкальского края, устанавливающих новые или изменяющих ранее предусмотренные нормативными правовыми актами Забайкальского края обязанности для субъектов предпринимательской и инвестиционной деятельности, а также устанавливающих, изменяющих или отменяющих ранее установленную ответственность за нарушение нормативных правовых актов Забайкальского края, затрагивающих вопросы осуществления предпринимательской и инвестиционной деятельности, и экспертизы действующих нормативных правовых актов Забайкальского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65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правовые акты, регулирующие законопроектную деятельность Губернатора Забайкальского края: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Забайкальского края от 18 декабря 2009 года № 321-ЗЗК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нормативных правовых актах Забайкальского края»;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Губернатора Забайкальского края от 27 декабря 2013 года № 80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проведения оценки регулирующего воздействия проектов нормативных правовых актов Забайкальского края, устанавливающих новые или изменяющих ранее предусмотренные нормативными правовыми актами Забайкальского края обязанности для субъектов предпринимательской и инвестиционной деятельности, а также устанавливающих, изменяющих или отменяющих ранее установленную ответственность за нарушение нормативных правовых актов Забайкальского края, затрагивающих вопросы осуществления предпринимательской и инвестиционной деятельности, и экспертизы действующих нормативных правовых актов Забайкальского края, затрагивающих вопросы осуществления предпринимательской и инвестиционной деятельности»;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Губернатора Забайкальского края от 10 июня 2020 года № 260-р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организации законопроектной деятельности Губернатора Забайкальского края»;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Губернатора Забайкальского края от </a:t>
            </a:r>
            <a:r>
              <a:rPr lang="ru-RU" sz="1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</a:t>
            </a:r>
            <a:r>
              <a:rPr lang="ru-RU" sz="1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1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901-р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«План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проектов законов Забайкальского края на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год»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Правительстве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Забайкальского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края, утвержденная распоряжением Губернатора Забайкальского края от 2 мая 2017 года № 190-р.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</a:t>
            </a: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акты Забайкальского края регулирующие подготовку проектов правовых актов Забайкальского края: </a:t>
            </a:r>
            <a:endParaRPr lang="ru-R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62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332656"/>
            <a:ext cx="7408333" cy="5793507"/>
          </a:xfrm>
        </p:spPr>
        <p:txBody>
          <a:bodyPr>
            <a:normAutofit lnSpcReduction="10000"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9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Забайкальского края от 26 января 2010 года № 25-р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Порядке согласования проектов федеральных законов в Правительстве Забайкальского края»; 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Распоряжение Губернатора Забайкальского края от 29 мая 2020 года № 236-р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повышении эффективности деятельности по подготовке и принятию нормативных правовых (правовых) актов»; 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Губернатора Забайкальского края от 1 ноября 2013 года № 510-р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юридической техники по оформлению проектов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правовых актов»; </a:t>
            </a:r>
          </a:p>
          <a:p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Администрации Губернатора Забайкальского края от 24 июня 2019 года № 160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«Методические рекомендации по подготовке проектов законов Забайкальского края, проектов правовых актов Губернатора Забайкальского края, Законодательного Собрания Забайкальского края, Правительства Забайкальского края, Администрации Губернатора Забайкальского края и проектов служебных писем с использованием государственной информационной системы Забайкальского края «Электронный документооборот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исполнительных органах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Забайкальского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края»». 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1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77500" lnSpcReduction="20000"/>
          </a:bodyPr>
          <a:lstStyle/>
          <a:p>
            <a:pPr algn="just"/>
            <a:endParaRPr lang="ru-RU" dirty="0"/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Забайкальского края </a:t>
            </a:r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30 декабря 2022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695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установлении общих требований к оформлению проектов приказов исполнительных органов забайкальского края, а также порядка учета, государственной регистрации, рассылки и размещения приказов на официальных сайтах соответствующих исполнительных органов забайкальского края в информационно-телекоммуникационной сети "интернет" »;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Забайкальского края от 28 ноября 2017 года № </a:t>
            </a:r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497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 Порядка размещения (опубликования) приказов иных исполнительных органов государственной власти Забайкальского края на сайте в информационно-телекоммуникационной сети «Интернет» «Официальный интернет-портал правовой информации исполнительных органов государственной власти Забайкальского края» (http://право.забайкальскийкрай.рф)».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акты Забайкальского края регулирующие подготовку проектов приказов исполнительными органами государственной власти Забайкальского края: </a:t>
            </a: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488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endParaRPr lang="ru-RU" dirty="0"/>
          </a:p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РАБОТЫ В СЭД С ПРОЕКТАМИ 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625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5065" y="4712069"/>
            <a:ext cx="2315196" cy="180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059832" y="695110"/>
            <a:ext cx="2808312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всеми необходимыми документами </a:t>
            </a:r>
          </a:p>
        </p:txBody>
      </p:sp>
      <p:sp>
        <p:nvSpPr>
          <p:cNvPr id="11" name="Стрелка вправо 10"/>
          <p:cNvSpPr/>
          <p:nvPr/>
        </p:nvSpPr>
        <p:spPr>
          <a:xfrm rot="18487791">
            <a:off x="1067402" y="2265389"/>
            <a:ext cx="2016224" cy="1224136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готовит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52120" y="1850672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2.У всех заинтересованных лиц </a:t>
            </a:r>
          </a:p>
          <a:p>
            <a:pPr algn="ctr"/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 rot="3003365">
            <a:off x="4394443" y="3129759"/>
            <a:ext cx="1944216" cy="100811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визирует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5220072" y="2708920"/>
            <a:ext cx="43204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224571" y="4085619"/>
            <a:ext cx="165618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сполнитель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12160" y="4608331"/>
            <a:ext cx="2304256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всеми необходимыми документами 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541" y="4085619"/>
            <a:ext cx="1282638" cy="12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97" y="-66218"/>
            <a:ext cx="1261768" cy="989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0567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620688"/>
            <a:ext cx="1944216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И</a:t>
            </a:r>
            <a:r>
              <a:rPr lang="ru-RU" dirty="0" smtClean="0"/>
              <a:t>сполнитель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800708"/>
            <a:ext cx="2520280" cy="1116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всеми необходимыми документами </a:t>
            </a: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2267744" y="3452573"/>
            <a:ext cx="4608512" cy="792088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визирование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63488" y="4729663"/>
            <a:ext cx="4536504" cy="10035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по работе с распорядительными документами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344" y="1124744"/>
            <a:ext cx="2156872" cy="1728192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948444"/>
            <a:ext cx="1282638" cy="12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29663"/>
            <a:ext cx="1282638" cy="12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097" y="-21023"/>
            <a:ext cx="1381737" cy="1083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379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222</TotalTime>
  <Words>1835</Words>
  <Application>Microsoft Office PowerPoint</Application>
  <PresentationFormat>Экран (4:3)</PresentationFormat>
  <Paragraphs>145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Волна</vt:lpstr>
      <vt:lpstr> Нормативно-правовые документы, регулирующие нормотворческую деятельность исполнительных органов государственной власти Забайкальского края. Юридическая техника при подготовке НПА </vt:lpstr>
      <vt:lpstr>Правовые акты Российской Федерации, Забайкальского края регулирующие нормотворческую деятельность исполнительных органов Забайкальского края </vt:lpstr>
      <vt:lpstr>Основные нормативные правовые акты, регулирующие деятельность Губернатора Забайкальского края, Правительства Забайкальского края:</vt:lpstr>
      <vt:lpstr>Нормативно-правовые акты Забайкальского края регулирующие подготовку проектов правовых актов Забайкальского края: </vt:lpstr>
      <vt:lpstr>Презентация PowerPoint</vt:lpstr>
      <vt:lpstr> Нормативно-правовые акты Забайкальского края регулирующие подготовку проектов приказов исполнительными органами государственной власти Забайкальского края: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Юридическая техника при подготовке нормативных правовых актов  Забайкальского края  </vt:lpstr>
      <vt:lpstr>Презентация PowerPoint</vt:lpstr>
      <vt:lpstr>Презентация PowerPoint</vt:lpstr>
      <vt:lpstr>Реквизиты нормативных правовых актов </vt:lpstr>
      <vt:lpstr>Текст нормативного правового акта</vt:lpstr>
      <vt:lpstr>Требования к языку и стилю нормативного правового акта</vt:lpstr>
      <vt:lpstr>Воспроизведение положений нормативных правовых актов и ссылки на нормативные правовые акты</vt:lpstr>
      <vt:lpstr>ЧАСТО ВСТРЕЧАЮЩИЕСЯ ОШИБКИ ПРИ ПОДГОТОВКЕ ПРОЕКТА: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Нормативно-правовые документы, регулирующие нормотворческую деятельность исполнительных органов государственной власти Забайкальского края. Юридическая техника при подготовке НПА </dc:title>
  <dc:creator>SeleznevaAE</dc:creator>
  <cp:lastModifiedBy>SeleznevaAE</cp:lastModifiedBy>
  <cp:revision>19</cp:revision>
  <dcterms:created xsi:type="dcterms:W3CDTF">2025-06-16T01:54:53Z</dcterms:created>
  <dcterms:modified xsi:type="dcterms:W3CDTF">2025-06-16T05:37:19Z</dcterms:modified>
</cp:coreProperties>
</file>