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4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главам распорядителям бюджетных средств по ведомственной структуре расходов бюджета муниципального района на 2022 год</a:t>
            </a:r>
          </a:p>
        </c:rich>
      </c:tx>
      <c:layout>
        <c:manualLayout>
          <c:xMode val="edge"/>
          <c:yMode val="edge"/>
          <c:x val="0.1197281498636903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2214556882093821"/>
          <c:y val="0.39111558742795516"/>
          <c:w val="0.38381893939609751"/>
          <c:h val="0.547644096455407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бюджетных ассигнований по главам распорядителям бюджетных средств по ведемственной структуре рсодов бюджета муниципального района на 2022 год</c:v>
                </c:pt>
              </c:strCache>
            </c:strRef>
          </c:tx>
          <c:explosion val="63"/>
          <c:dPt>
            <c:idx val="6"/>
            <c:bubble3D val="0"/>
            <c:explosion val="10"/>
          </c:dPt>
          <c:dLbls>
            <c:dLbl>
              <c:idx val="11"/>
              <c:layout>
                <c:manualLayout>
                  <c:x val="5.2315649638169356E-2"/>
                  <c:y val="5.747159529699952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сорт 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бюджетной системы РФ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5.7</c:v>
                </c:pt>
                <c:pt idx="1">
                  <c:v>0</c:v>
                </c:pt>
                <c:pt idx="2">
                  <c:v>0.4</c:v>
                </c:pt>
                <c:pt idx="3">
                  <c:v>2.6</c:v>
                </c:pt>
                <c:pt idx="4">
                  <c:v>1.1000000000000001</c:v>
                </c:pt>
                <c:pt idx="5">
                  <c:v>0.1</c:v>
                </c:pt>
                <c:pt idx="6">
                  <c:v>71.7</c:v>
                </c:pt>
                <c:pt idx="7">
                  <c:v>3.4</c:v>
                </c:pt>
                <c:pt idx="8">
                  <c:v>3.01</c:v>
                </c:pt>
                <c:pt idx="9">
                  <c:v>0.03</c:v>
                </c:pt>
                <c:pt idx="10">
                  <c:v>4.0000000000000001E-3</c:v>
                </c:pt>
                <c:pt idx="11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8.3687282609624571E-3"/>
          <c:y val="0.14578427600185345"/>
          <c:w val="0.46018438597040978"/>
          <c:h val="0.80456676900398605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62037037037036"/>
          <c:y val="0.14263067166715054"/>
          <c:w val="0.58775614853698843"/>
          <c:h val="0.634794768493416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01.01.2022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30225</c:v>
                </c:pt>
                <c:pt idx="1">
                  <c:v>28210</c:v>
                </c:pt>
                <c:pt idx="2">
                  <c:v>26195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30225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01.01.2023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30225</c:v>
                </c:pt>
                <c:pt idx="1">
                  <c:v>28210</c:v>
                </c:pt>
                <c:pt idx="2">
                  <c:v>26195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 formatCode="0.00">
                  <c:v>0</c:v>
                </c:pt>
                <c:pt idx="1">
                  <c:v>28210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01.01.2024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0.0</c:formatCode>
                <c:ptCount val="3"/>
                <c:pt idx="0">
                  <c:v>30225</c:v>
                </c:pt>
                <c:pt idx="1">
                  <c:v>28210</c:v>
                </c:pt>
                <c:pt idx="2">
                  <c:v>26195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 formatCode="0.00">
                  <c:v>0</c:v>
                </c:pt>
                <c:pt idx="2" formatCode="0.0">
                  <c:v>26195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276032"/>
        <c:axId val="49277568"/>
      </c:barChart>
      <c:catAx>
        <c:axId val="4927603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49277568"/>
        <c:crosses val="autoZero"/>
        <c:auto val="1"/>
        <c:lblAlgn val="ctr"/>
        <c:lblOffset val="100"/>
        <c:noMultiLvlLbl val="0"/>
      </c:catAx>
      <c:valAx>
        <c:axId val="492775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9276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D2C4D-CFEA-4067-9BE0-32AE9872520F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04C2-DF05-4BDD-91DE-8988E9350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1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000" dirty="0">
                <a:solidFill>
                  <a:srgbClr val="04617B"/>
                </a:solidFill>
                <a:latin typeface="Bookman Old Style" pitchFamily="18" charset="0"/>
              </a:rPr>
              <a:t>БЮДЖЕТ 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7632848" cy="1752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Rod" pitchFamily="49" charset="-79"/>
              </a:rPr>
              <a:t>Бюджет муниципального района </a:t>
            </a:r>
          </a:p>
          <a:p>
            <a:pPr lvl="0">
              <a:spcBef>
                <a:spcPts val="0"/>
              </a:spcBef>
            </a:pP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Rod" pitchFamily="49" charset="-79"/>
              </a:rPr>
              <a:t>«</a:t>
            </a:r>
            <a:r>
              <a:rPr lang="ru-RU" sz="2800" b="1" i="1" dirty="0" err="1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Rod" pitchFamily="49" charset="-79"/>
              </a:rPr>
              <a:t>Хилокский</a:t>
            </a: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Rod" pitchFamily="49" charset="-79"/>
              </a:rPr>
              <a:t> район» на </a:t>
            </a:r>
            <a:r>
              <a:rPr lang="ru-RU" sz="2800" b="1" i="1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Rod" pitchFamily="49" charset="-79"/>
              </a:rPr>
              <a:t>2022 </a:t>
            </a: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Rod" pitchFamily="49" charset="-79"/>
              </a:rPr>
              <a:t>год и плановый период </a:t>
            </a:r>
            <a:r>
              <a:rPr lang="ru-RU" sz="2800" b="1" i="1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Rod" pitchFamily="49" charset="-79"/>
              </a:rPr>
              <a:t>2023 </a:t>
            </a: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Rod" pitchFamily="49" charset="-79"/>
              </a:rPr>
              <a:t>и </a:t>
            </a:r>
            <a:r>
              <a:rPr lang="ru-RU" sz="2800" b="1" i="1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Rod" pitchFamily="49" charset="-79"/>
              </a:rPr>
              <a:t>2024 </a:t>
            </a:r>
            <a:r>
              <a:rPr lang="ru-RU" sz="2800" b="1" i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Rod" pitchFamily="49" charset="-79"/>
              </a:rPr>
              <a:t>годов</a:t>
            </a:r>
          </a:p>
          <a:p>
            <a:endParaRPr lang="ru-RU" dirty="0"/>
          </a:p>
        </p:txBody>
      </p:sp>
      <p:pic>
        <p:nvPicPr>
          <p:cNvPr id="1029" name="Picture 5" descr="https://sobiz-fond.ru/wp-content/uploads/2021/12/%D0%B1%D1%8E%D0%B4%D0%B6%D0%B5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8227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муниципального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Хилокский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57265"/>
              </p:ext>
            </p:extLst>
          </p:nvPr>
        </p:nvGraphicFramePr>
        <p:xfrm>
          <a:off x="755576" y="1484784"/>
          <a:ext cx="7824192" cy="4078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728192"/>
                <a:gridCol w="1368152"/>
                <a:gridCol w="134347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178490,7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181374,5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192975,7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47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20869,0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21704,0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2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временный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2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2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взымаемый в связи с применением патентной системы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2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3377,1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3512,2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3652,6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2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добычу полезных ископаемых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1744,0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2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2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5296,7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5449,8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5602,7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25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216276,2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220202,2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233271,7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4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2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из других бюджетов бюджетной системы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67291"/>
              </p:ext>
            </p:extLst>
          </p:nvPr>
        </p:nvGraphicFramePr>
        <p:xfrm>
          <a:off x="683568" y="1185900"/>
          <a:ext cx="7704856" cy="477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730932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44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безвозмездные поступления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580181,5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386736,1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429021,4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80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80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131402,0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98719,0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82006,0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80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120931,5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30270,9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83020,4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80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295872,0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227150,8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232411,4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44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31976,0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30595,4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31583,6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6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383847"/>
              </p:ext>
            </p:extLst>
          </p:nvPr>
        </p:nvGraphicFramePr>
        <p:xfrm>
          <a:off x="683568" y="1772816"/>
          <a:ext cx="8013576" cy="376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0368"/>
                <a:gridCol w="1843208"/>
              </a:tblGrid>
              <a:tr h="36845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5951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1105351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муниципальных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 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22258,0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8502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трансферы  на поддержку мер по обеспечению сбалансированности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50855,0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85027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характера </a:t>
                      </a:r>
                    </a:p>
                    <a:p>
                      <a:pPr algn="just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19330,1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bg1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01608" cy="3600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сельским и городским поселениям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Хилокского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000" i="1" dirty="0" smtClean="0">
                <a:solidFill>
                  <a:srgbClr val="04617B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4617B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solidFill>
                  <a:srgbClr val="04617B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25" y="5373216"/>
            <a:ext cx="237626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6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7200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это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50750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по основным функциям подразделяются на: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1892" y="1988840"/>
            <a:ext cx="7920880" cy="3857652"/>
          </a:xfrm>
          <a:prstGeom prst="roundRect">
            <a:avLst/>
          </a:prstGeom>
          <a:gradFill>
            <a:gsLst>
              <a:gs pos="10000">
                <a:schemeClr val="bg1"/>
              </a:gs>
              <a:gs pos="41000">
                <a:srgbClr val="85C2FF"/>
              </a:gs>
              <a:gs pos="54000">
                <a:srgbClr val="C4D6EB"/>
              </a:gs>
              <a:gs pos="69000">
                <a:srgbClr val="FFEBFA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оборона; 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 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деятельность;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экономика;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Жилищно-коммунальное  хозяйство;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Образование; 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Культура, кинематография;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политика;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спорт; 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долга; </a:t>
            </a:r>
          </a:p>
          <a:p>
            <a:pPr>
              <a:spcBef>
                <a:spcPts val="0"/>
              </a:spcBef>
              <a:buFont typeface="Constantia" pitchFamily="18" charset="0"/>
              <a:buChar char="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520280" cy="253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6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270539"/>
              </p:ext>
            </p:extLst>
          </p:nvPr>
        </p:nvGraphicFramePr>
        <p:xfrm>
          <a:off x="539552" y="1340767"/>
          <a:ext cx="820891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492529"/>
                <a:gridCol w="1194024"/>
                <a:gridCol w="1417903"/>
              </a:tblGrid>
              <a:tr h="374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44919,5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32229,8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32258,5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7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3472,0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20626,0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14394,5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67166,5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7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563031,6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424499,9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426740,4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26739,8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23724,9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18596,4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93432,7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85562,8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85562,8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7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785737,6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606938,3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662293,1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расходов бюджета муниципального 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«Хилокский район» на 2022 год 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2023 и 2024 годов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«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Хилокский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на реализацию муниципальных программ и непрограммную деятельность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5157533"/>
              </p:ext>
            </p:extLst>
          </p:nvPr>
        </p:nvGraphicFramePr>
        <p:xfrm>
          <a:off x="467544" y="1484784"/>
          <a:ext cx="8208913" cy="4461527"/>
        </p:xfrm>
        <a:graphic>
          <a:graphicData uri="http://schemas.openxmlformats.org/drawingml/2006/table">
            <a:tbl>
              <a:tblPr firstRow="1" bandRow="1"/>
              <a:tblGrid>
                <a:gridCol w="4577247"/>
                <a:gridCol w="1188895"/>
                <a:gridCol w="1129345"/>
                <a:gridCol w="1313426"/>
              </a:tblGrid>
              <a:tr h="39244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A3B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A3B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A3B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A3BF"/>
                    </a:solidFill>
                  </a:tcPr>
                </a:tc>
              </a:tr>
              <a:tr h="6068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auto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муниципальными финансами и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муниципальным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долгом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2018-2022годы»</a:t>
                      </a:r>
                    </a:p>
                    <a:p>
                      <a:pPr algn="l" fontAlgn="auto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75791,5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67370,5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67368,5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3076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"Экономическое развитие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2018-2022 годы»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26955,7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21357,1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21357,1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6068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"Совершенствование гражданской обороны, защиты населения и территорий муниципального района "Хилокский район" от чрезвычайных ситуаций мирного и военного времени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2018-2022 годы»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3076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"Социальное развитие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2018-2022 годы»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076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"Территориальное развитие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2018-2022 годы»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22230,4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23579,7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76549,6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3076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2018-2022 годы»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46397,1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35450,7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35450,7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076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муниципального района "Хилокский район" на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2018-2022 годы»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523970,9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425218,1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427659,7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62781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экологической безопасности окружающей среды и населения муниципального района «Хилокский район» при обращении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с отходами производства и потребления (2019-2022 годы)»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2719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Непрограммная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деятельность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93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47288876"/>
              </p:ext>
            </p:extLst>
          </p:nvPr>
        </p:nvGraphicFramePr>
        <p:xfrm>
          <a:off x="746684" y="260648"/>
          <a:ext cx="84249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270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2304257"/>
          </a:xfrm>
        </p:spPr>
        <p:txBody>
          <a:bodyPr>
            <a:normAutofit fontScale="32500" lnSpcReduction="20000"/>
          </a:bodyPr>
          <a:lstStyle/>
          <a:p>
            <a:pPr algn="just"/>
            <a:endParaRPr lang="ru-RU" sz="43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Профицит — </a:t>
            </a:r>
            <a:r>
              <a:rPr lang="ru-RU" sz="4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это положительное сальдо. Применительно к исполнению госбюджета - превышение его доходной части по сравнению с расходной</a:t>
            </a:r>
            <a:r>
              <a:rPr lang="ru-RU" sz="4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48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4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4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— превышение расходов бюджета над его доходами. В случае </a:t>
            </a:r>
            <a:r>
              <a:rPr lang="ru-RU" sz="4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превышения </a:t>
            </a:r>
            <a:r>
              <a:rPr lang="ru-RU" sz="4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 над расходами возникает бюджетный профицит</a:t>
            </a:r>
            <a:r>
              <a:rPr lang="ru-RU" sz="4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4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4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— превышение доходов над расходами; экономическое понятие, которое означает, что доходная часть бюджета превышает расходную часть </a:t>
            </a:r>
            <a:r>
              <a:rPr lang="ru-RU" sz="4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algn="just"/>
            <a:endParaRPr lang="ru-RU" sz="1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696" y="116632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image1.slideserve.com/3161332/slide12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992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1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8761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муниципального долга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Хилокского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7"/>
            <a:ext cx="8291264" cy="3096343"/>
          </a:xfrm>
        </p:spPr>
        <p:txBody>
          <a:bodyPr>
            <a:normAutofit fontScale="62500" lnSpcReduction="20000"/>
          </a:bodyPr>
          <a:lstStyle/>
          <a:p>
            <a:pPr lvl="0" algn="just">
              <a:buClr>
                <a:srgbClr val="0BD0D9"/>
              </a:buClr>
              <a:buSzPct val="95000"/>
            </a:pPr>
            <a:r>
              <a:rPr lang="ru-RU" alt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познакомит Вас с основным финансовым документом  муниципального района «</a:t>
            </a:r>
            <a:r>
              <a:rPr lang="ru-RU" alt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Хилокский</a:t>
            </a: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just">
              <a:buClr>
                <a:srgbClr val="0BD0D9"/>
              </a:buClr>
              <a:buSzPct val="95000"/>
            </a:pPr>
            <a:endParaRPr lang="ru-RU" altLang="ru-RU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BD0D9"/>
              </a:buClr>
              <a:buSzPct val="95000"/>
            </a:pP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</a:t>
            </a: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предназначена для широкого круга пользователей и будет интересна и полезна для всех, так как бюджет затрагивает интересы каждого жителя 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lvl="0" algn="just">
              <a:buClr>
                <a:srgbClr val="0BD0D9"/>
              </a:buClr>
              <a:buSzPct val="95000"/>
            </a:pPr>
            <a:endParaRPr lang="ru-RU" altLang="ru-RU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BD0D9"/>
              </a:buClr>
              <a:buSzPct val="95000"/>
            </a:pP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r>
              <a:rPr lang="ru-RU" alt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для  каждого </a:t>
            </a:r>
            <a:r>
              <a:rPr lang="ru-RU" alt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endParaRPr lang="ru-RU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Constantia"/>
            </a:endParaRP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жители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Хилокского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73325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постарались  в доступной  и понятной для граждан форме показать понятия и  основные параметры бюджета района</a:t>
            </a:r>
            <a:endParaRPr lang="ru-RU" i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5"/>
            <a:ext cx="3304732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6855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  образования  и  расходования  денежных средств,  предназначенных  для  финансового  обеспечения задач и функций государства и местного самоуправления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 это свод бюджетов всех уровней на соответствующей территории, используемый при прогнозировании, расчетах, анализе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документ, определяющий цели и задачи муниципальной политики в определенной сфере, способы их достижения, примерные объемы используемых финансов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95232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340768"/>
            <a:ext cx="77768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Бюджетный процесс – ежегодное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формирование и исполнение бюджета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48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8280920" cy="560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этапы подготовки 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районного  бюджета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прогноза социально-экономического развития муниципального района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основных направлений бюджетной и налоговой политики муниципального района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Прогнозирование доходов бюджета муниципального района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реестра расходных обязательств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бюджета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Рассмотрение и утверждение проекта бюджета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Советом муниципального района «Хилокский район».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СОХРАНЕНИЕ И РАЗВИТИЕ ДОХОДНОГО ПОТЕНЦИАЛА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ВЗВЕШЕННОЙ ДОЛГОВОЙ ПОЛИТИКИ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СОВЕРШЕНСТВОВАНИЕ ФИНАНСОВОЙ ПОДДЕРЖКИ БЮДЖЕТОВ ПОСЕЛЕНИЙ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ЭФФЕКТИВНОСТИ БЮДЖЕТНЫХ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528392" cy="239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районного бюджета 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</a:t>
            </a:r>
            <a:r>
              <a:rPr lang="ru-RU" sz="2400" dirty="0" smtClean="0">
                <a:solidFill>
                  <a:srgbClr val="04617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4617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4617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br>
              <a:rPr lang="ru-RU" sz="2400" b="0" dirty="0" smtClean="0">
                <a:solidFill>
                  <a:srgbClr val="04617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74083"/>
            <a:ext cx="734481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2022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2023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2024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7200800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787752,6                  606938,3                   662293,1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785737,6                  606938,3                   662293,1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«-»,                   0,0                              0,0                               0,0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Профицит «+»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2015,0                           0,0                              0,0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73" y="5150227"/>
            <a:ext cx="5112568" cy="149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677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841</TotalTime>
  <Words>919</Words>
  <Application>Microsoft Office PowerPoint</Application>
  <PresentationFormat>Экран (4:3)</PresentationFormat>
  <Paragraphs>250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БЮДЖЕТ ДЛЯ ГРАЖДАН</vt:lpstr>
      <vt:lpstr>Уважаемые жители Хилокского района!</vt:lpstr>
      <vt:lpstr> Основные понятия</vt:lpstr>
      <vt:lpstr>Бюджетный процесс – ежегодное  формирование и исполнение бюджета </vt:lpstr>
      <vt:lpstr>Презентация PowerPoint</vt:lpstr>
      <vt:lpstr>Основные этапы подготовки   районного  бюджета</vt:lpstr>
      <vt:lpstr>Основные направления бюджетной политики</vt:lpstr>
      <vt:lpstr>Основные характеристики районного бюджета  на 2022 год и плановый период 2023 и 2024 годов                                                                                                                                                                  тыс.руб.</vt:lpstr>
      <vt:lpstr>Презентация PowerPoint</vt:lpstr>
      <vt:lpstr>Объем и структура доходов бюджета муниципального  образования «Хилокский район» на 2022 год  и на плановый период 2023 и 2024 годов</vt:lpstr>
      <vt:lpstr>Презентация PowerPoint</vt:lpstr>
      <vt:lpstr>Безвозмездные поступления из других бюджетов бюджетной системы</vt:lpstr>
      <vt:lpstr>Межбюджетные трансферты общего характера   сельским и городским поселениям  Хилокского района                                                                                                             тыс.руб.</vt:lpstr>
      <vt:lpstr>Расходы бюджета </vt:lpstr>
      <vt:lpstr>Объем и структура расходов бюджета муниципального  образования «Хилокский район» на 2022 год  и на плановый период 2023 и 2024 годов</vt:lpstr>
      <vt:lpstr>Расходы бюджета муниципального района «Хилокский район»   на реализацию муниципальных программ и непрограммную деятельность  на 2022 год и на плановый период 2023 и 2024 годов</vt:lpstr>
      <vt:lpstr>Презентация PowerPoint</vt:lpstr>
      <vt:lpstr>Результат исполнения бюджета</vt:lpstr>
      <vt:lpstr>Объем муниципального долга  Хилокского района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KUDINOVA</dc:creator>
  <cp:lastModifiedBy>KUDINOVA</cp:lastModifiedBy>
  <cp:revision>62</cp:revision>
  <cp:lastPrinted>2022-03-09T06:52:20Z</cp:lastPrinted>
  <dcterms:created xsi:type="dcterms:W3CDTF">2022-02-17T07:13:08Z</dcterms:created>
  <dcterms:modified xsi:type="dcterms:W3CDTF">2022-03-10T05:15:34Z</dcterms:modified>
</cp:coreProperties>
</file>