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4"/>
  </p:notesMasterIdLst>
  <p:sldIdLst>
    <p:sldId id="256" r:id="rId2"/>
    <p:sldId id="339" r:id="rId3"/>
    <p:sldId id="341" r:id="rId4"/>
    <p:sldId id="350" r:id="rId5"/>
    <p:sldId id="343" r:id="rId6"/>
    <p:sldId id="351" r:id="rId7"/>
    <p:sldId id="352" r:id="rId8"/>
    <p:sldId id="353" r:id="rId9"/>
    <p:sldId id="354" r:id="rId10"/>
    <p:sldId id="348" r:id="rId11"/>
    <p:sldId id="349" r:id="rId12"/>
    <p:sldId id="33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F617-11C9-46D7-BE2B-F6F1767F7049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00FAE-EA53-4954-B9CC-AA0AC4B61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6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0FAE-EA53-4954-B9CC-AA0AC4B617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3DE8-B609-4CBE-91F3-6C79877C5012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2657-7BCD-4D54-A1F9-E23550887127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518E-7E7E-4737-A80D-A9C2B275D836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5230-3F5A-41C3-8D49-57DE1D4760F4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DA6-8DCB-4157-AD7A-D76539EF0DAF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24A0-DA9C-4AEF-8856-BA3A3C43E24E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37E-A0D3-4E28-B851-677E9CB30C0B}" type="datetime1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D0D6-46F6-4803-A14B-01B3358519B1}" type="datetime1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2C03-A19F-45E6-AE18-B5823AF9CD2E}" type="datetime1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4D6A-36CB-4A9C-BC2F-DFA4E0FCCAD9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F432-C646-4A59-9231-F614784292DB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4DE7788-69A6-4577-AEB3-162FFE9AFBC0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FC91691-170B-4EB0-B078-A03C92B89B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consultantplus://offline/ref=172EC40DBDD8B0E3F714AF0C2215D0645061DAFE1663AFF38D9CEADDDB7A9878D16A6A9A73A250F0618FBB5E321AFAE68D0E349D35B73C9Bf2T1D" TargetMode="External"/><Relationship Id="rId4" Type="http://schemas.openxmlformats.org/officeDocument/2006/relationships/hyperlink" Target="consultantplus://offline/ref=172EC40DBDD8B0E3F714AF0C2215D0645768D8FC1166AFF38D9CEADDDB7A9878D16A6A9A73A251F8628FBB5E321AFAE68D0E349D35B73C9Bf2T1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836712"/>
            <a:ext cx="7543800" cy="388843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результатах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правоприменительной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практики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при осуществлении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регионального государственного контроля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(надзора) за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приемом на работу инвалидов в пределах установленной квоты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74704"/>
            <a:ext cx="6858000" cy="99060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Начальник отдела надзора и контроля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МАКАРОВА Зоя Петровна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20" y="116632"/>
            <a:ext cx="2466560" cy="2448272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D:\обмен\знаки\герб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78" y="116631"/>
            <a:ext cx="1060862" cy="124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5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59632" y="685145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Ответственность за </a:t>
            </a:r>
            <a:r>
              <a:rPr lang="ru-RU" sz="2000" b="1" dirty="0" smtClean="0"/>
              <a:t>нарушения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сфере квотирования </a:t>
            </a:r>
            <a:r>
              <a:rPr lang="ru-RU" sz="2000" b="1" dirty="0" smtClean="0"/>
              <a:t>рабочих</a:t>
            </a:r>
          </a:p>
          <a:p>
            <a:pPr algn="ctr"/>
            <a:r>
              <a:rPr lang="ru-RU" sz="2000" b="1" dirty="0" smtClean="0"/>
              <a:t>мест </a:t>
            </a:r>
            <a:r>
              <a:rPr lang="ru-RU" sz="2000" b="1" dirty="0"/>
              <a:t>для инвалидов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0205" y="2060848"/>
            <a:ext cx="833784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Кодекс </a:t>
            </a:r>
            <a:r>
              <a:rPr lang="ru-RU" b="1" dirty="0"/>
              <a:t>Российской Федерации об административных </a:t>
            </a:r>
            <a:r>
              <a:rPr lang="ru-RU" b="1" dirty="0" smtClean="0"/>
              <a:t>правонарушениях</a:t>
            </a:r>
          </a:p>
          <a:p>
            <a:endParaRPr lang="ru-RU" b="1" dirty="0" smtClean="0"/>
          </a:p>
          <a:p>
            <a:pPr algn="just"/>
            <a:r>
              <a:rPr lang="ru-RU" b="1" dirty="0"/>
              <a:t>Статья 5.42. Нарушение прав инвалидов в области трудоустройства и занятости</a:t>
            </a:r>
          </a:p>
          <a:p>
            <a:endParaRPr lang="ru-RU" b="1" dirty="0"/>
          </a:p>
          <a:p>
            <a:pPr algn="just"/>
            <a:r>
              <a:rPr lang="ru-RU" dirty="0"/>
              <a:t>Неисполнение работодателем обязанности по созданию или выделению рабочих мест для трудоустройства инвалидов в соответствии с установленной квотой для приема на работу инвалидов, а также отказ работодателя в приеме на работу инвалида в пределах установленной квоты -</a:t>
            </a:r>
          </a:p>
          <a:p>
            <a:pPr>
              <a:spcBef>
                <a:spcPts val="600"/>
              </a:spcBef>
            </a:pPr>
            <a:r>
              <a:rPr lang="ru-RU" b="1" dirty="0"/>
              <a:t>влечет наложение административного штрафа на должностных лиц в размере от пяти тысяч до десяти тысяч рублей.</a:t>
            </a:r>
            <a:endParaRPr lang="ru-RU" dirty="0"/>
          </a:p>
        </p:txBody>
      </p:sp>
      <p:pic>
        <p:nvPicPr>
          <p:cNvPr id="1026" name="Picture 2" descr="C:\Users\Baldanov\Desktop\Картинки\знак-стопа-у-ерживания-вектора-че-овека-d-с-жестом-остановки-24453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34" y="548680"/>
            <a:ext cx="1354850" cy="15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59632" y="685145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Ответственность за </a:t>
            </a:r>
            <a:r>
              <a:rPr lang="ru-RU" sz="2000" b="1" dirty="0" smtClean="0"/>
              <a:t>нарушения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сфере квотирования </a:t>
            </a:r>
            <a:r>
              <a:rPr lang="ru-RU" sz="2000" b="1" dirty="0" smtClean="0"/>
              <a:t>рабочих</a:t>
            </a:r>
          </a:p>
          <a:p>
            <a:pPr algn="ctr"/>
            <a:r>
              <a:rPr lang="ru-RU" sz="2000" b="1" dirty="0" smtClean="0"/>
              <a:t>мест </a:t>
            </a:r>
            <a:r>
              <a:rPr lang="ru-RU" sz="2000" b="1" dirty="0"/>
              <a:t>для инвалидов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0205" y="1916832"/>
            <a:ext cx="833784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Кодекс </a:t>
            </a:r>
            <a:r>
              <a:rPr lang="ru-RU" b="1" dirty="0"/>
              <a:t>Российской Федерации об административных </a:t>
            </a:r>
            <a:r>
              <a:rPr lang="ru-RU" b="1" dirty="0" smtClean="0"/>
              <a:t>правонарушениях</a:t>
            </a:r>
          </a:p>
          <a:p>
            <a:endParaRPr lang="ru-RU" b="1" dirty="0" smtClean="0"/>
          </a:p>
          <a:p>
            <a:r>
              <a:rPr lang="ru-RU" b="1" dirty="0"/>
              <a:t>Статья 19.7. Непредставление сведений (информации)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Непредставление или несвоевременное представление в государственный орган (должностному лицу), орган (должностному лицу) …… сведений (информации), представление которых предусмотрено законом и необходимо для осуществления этим органом (должностным лицом) его законной деятельности, либо представление …. таких сведений (информации) в неполном объеме или в искаженном виде, </a:t>
            </a:r>
          </a:p>
          <a:p>
            <a:pPr algn="just">
              <a:spcBef>
                <a:spcPts val="600"/>
              </a:spcBef>
            </a:pPr>
            <a:r>
              <a:rPr lang="ru-RU" b="1" dirty="0"/>
              <a:t>влечет предупреждение или наложение административного штрафа </a:t>
            </a:r>
            <a:r>
              <a:rPr lang="ru-RU" b="1" dirty="0" smtClean="0"/>
              <a:t>на </a:t>
            </a:r>
            <a:r>
              <a:rPr lang="ru-RU" b="1" dirty="0"/>
              <a:t>должностных лиц - от трехсот до пятисот рублей; на юридических лиц - от трех тысяч до пяти тысяч рублей.</a:t>
            </a:r>
          </a:p>
        </p:txBody>
      </p:sp>
      <p:pic>
        <p:nvPicPr>
          <p:cNvPr id="1026" name="Picture 2" descr="C:\Users\Baldanov\Desktop\Картинки\знак-стопа-у-ерживания-вектора-че-овека-d-с-жестом-остановки-24453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34" y="548680"/>
            <a:ext cx="1354850" cy="15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624" y="1544960"/>
            <a:ext cx="7543800" cy="1524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Благодарю за внимание!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858000" cy="151216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Начальник отдела надзора и контроля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Макарова Зоя Петровна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тел.: 8 (3022) 35-09-56</a:t>
            </a:r>
          </a:p>
          <a:p>
            <a:pPr algn="r"/>
            <a:r>
              <a:rPr lang="en-US" sz="2000" b="1" smtClean="0">
                <a:solidFill>
                  <a:schemeClr val="tx1"/>
                </a:solidFill>
              </a:rPr>
              <a:t>makarova@depzan.e-zab.ru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36" y="116632"/>
            <a:ext cx="2756744" cy="2736304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D:\обмен\знаки\герб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78" y="116631"/>
            <a:ext cx="1060862" cy="124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8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613137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Нормативные правовые </a:t>
            </a:r>
            <a:r>
              <a:rPr lang="ru-RU" b="1" dirty="0"/>
              <a:t>основания осуществления </a:t>
            </a:r>
            <a:r>
              <a:rPr lang="ru-RU" b="1" dirty="0" smtClean="0"/>
              <a:t>регионального государственного контроля (надзора) </a:t>
            </a:r>
            <a:r>
              <a:rPr lang="ru-RU" b="1" dirty="0"/>
              <a:t>за приемом на работу инвалидов в пределах установленной квоты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628" y="1772816"/>
            <a:ext cx="83378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1) Закон </a:t>
            </a:r>
            <a:r>
              <a:rPr lang="ru-RU" dirty="0"/>
              <a:t>Российской Федерации от 19 апреля 1991 года № 1032-1 «О занятости населения в Российской Федерации</a:t>
            </a:r>
            <a:r>
              <a:rPr lang="ru-RU" dirty="0" smtClean="0"/>
              <a:t>»: подпункт </a:t>
            </a:r>
            <a:r>
              <a:rPr lang="ru-RU" dirty="0" smtClean="0"/>
              <a:t>6 </a:t>
            </a:r>
            <a:r>
              <a:rPr lang="ru-RU" dirty="0"/>
              <a:t>пункта 1 статьи </a:t>
            </a:r>
            <a:r>
              <a:rPr lang="ru-RU" dirty="0" smtClean="0"/>
              <a:t>7</a:t>
            </a:r>
            <a:r>
              <a:rPr lang="ru-RU" baseline="30000" dirty="0" smtClean="0"/>
              <a:t>1-1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spcBef>
                <a:spcPts val="1200"/>
              </a:spcBef>
            </a:pPr>
            <a:r>
              <a:rPr lang="ru-RU" dirty="0" smtClean="0"/>
              <a:t>2) Положение </a:t>
            </a:r>
            <a:r>
              <a:rPr lang="ru-RU" dirty="0"/>
              <a:t>о Министерстве труда и социальной защиты населения Забайкальского края, </a:t>
            </a:r>
            <a:r>
              <a:rPr lang="ru-RU" dirty="0" smtClean="0"/>
              <a:t>утвержденное </a:t>
            </a:r>
            <a:r>
              <a:rPr lang="ru-RU" dirty="0"/>
              <a:t>постановлением Правительства Забайкальского края от 27 декабря 2016 года № </a:t>
            </a:r>
            <a:r>
              <a:rPr lang="ru-RU" dirty="0" smtClean="0"/>
              <a:t>502;</a:t>
            </a:r>
            <a:endParaRPr lang="ru-RU" dirty="0"/>
          </a:p>
          <a:p>
            <a:pPr algn="just">
              <a:spcBef>
                <a:spcPts val="1200"/>
              </a:spcBef>
            </a:pPr>
            <a:r>
              <a:rPr lang="ru-RU" dirty="0"/>
              <a:t>3) </a:t>
            </a:r>
            <a:r>
              <a:rPr lang="ru-RU" dirty="0" smtClean="0"/>
              <a:t>Федеральный закон </a:t>
            </a:r>
            <a:r>
              <a:rPr lang="ru-RU" dirty="0"/>
              <a:t>от </a:t>
            </a:r>
            <a:r>
              <a:rPr lang="ru-RU" dirty="0" smtClean="0"/>
              <a:t>31 июля 2020 </a:t>
            </a:r>
            <a:r>
              <a:rPr lang="ru-RU" dirty="0"/>
              <a:t>года № </a:t>
            </a:r>
            <a:r>
              <a:rPr lang="ru-RU" dirty="0" smtClean="0"/>
              <a:t>248-ФЗ </a:t>
            </a:r>
            <a:r>
              <a:rPr lang="ru-RU" dirty="0"/>
              <a:t>«О </a:t>
            </a:r>
            <a:r>
              <a:rPr lang="ru-RU" dirty="0" smtClean="0"/>
              <a:t>государственном контроле </a:t>
            </a:r>
            <a:r>
              <a:rPr lang="ru-RU" dirty="0"/>
              <a:t>(</a:t>
            </a:r>
            <a:r>
              <a:rPr lang="ru-RU" dirty="0" smtClean="0"/>
              <a:t>надзоре) </a:t>
            </a:r>
            <a:r>
              <a:rPr lang="ru-RU" dirty="0"/>
              <a:t>и </a:t>
            </a:r>
            <a:r>
              <a:rPr lang="ru-RU" dirty="0" smtClean="0"/>
              <a:t>муниципальном контроле в Российской Федерации»;</a:t>
            </a:r>
            <a:endParaRPr lang="ru-RU" dirty="0"/>
          </a:p>
          <a:p>
            <a:pPr algn="just"/>
            <a:r>
              <a:rPr lang="ru-RU" dirty="0"/>
              <a:t>4) </a:t>
            </a:r>
            <a:r>
              <a:rPr lang="ru-RU" dirty="0" smtClean="0"/>
              <a:t>Постановление Правительства Российской Федерации от 30 декабря 2021 года № 2576 «Об утверждении Правил предоставления работодателем сведений и информации, предусмотренных пунктом 3 статьи 25 Закона Российской Федерации «О занятости населения в Российской Федерации»</a:t>
            </a:r>
            <a:r>
              <a:rPr lang="en-US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613137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Нормативно-правовые основания осуществления надзора и контроля за приемом на работу инвалидов в пределах установленной квоты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620" y="2060848"/>
            <a:ext cx="83378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/>
              <a:t>5) </a:t>
            </a:r>
            <a:r>
              <a:rPr lang="ru-RU" dirty="0" smtClean="0"/>
              <a:t>Положение о региональном государственном контроле (надзоре) за приемом на работу инвалидов в пределах установленной квоты </a:t>
            </a:r>
            <a:r>
              <a:rPr lang="ru-RU" dirty="0"/>
              <a:t>на территории Забайкальского края, </a:t>
            </a:r>
            <a:r>
              <a:rPr lang="ru-RU" dirty="0" smtClean="0"/>
              <a:t>утвержденного </a:t>
            </a:r>
            <a:r>
              <a:rPr lang="ru-RU" dirty="0"/>
              <a:t>постановлением Правительства Забайкальского края от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29 октября 2021 </a:t>
            </a:r>
            <a:r>
              <a:rPr lang="ru-RU" dirty="0"/>
              <a:t>года № </a:t>
            </a:r>
            <a:r>
              <a:rPr lang="ru-RU" dirty="0" smtClean="0"/>
              <a:t>429;</a:t>
            </a:r>
            <a:endParaRPr lang="ru-RU" dirty="0"/>
          </a:p>
          <a:p>
            <a:pPr algn="just">
              <a:spcBef>
                <a:spcPts val="1200"/>
              </a:spcBef>
            </a:pPr>
            <a:r>
              <a:rPr lang="ru-RU" dirty="0"/>
              <a:t>6) </a:t>
            </a:r>
            <a:r>
              <a:rPr lang="ru-RU" dirty="0" smtClean="0"/>
              <a:t>Постановление Правительства Российской Федерации от 10 марта 2022 года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№ 336 «О особенностях организации и осуществления государственного контроля (надзора), муниципального контроля».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1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593393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Обязательные требования, соблюдение которых </a:t>
            </a:r>
            <a:r>
              <a:rPr lang="ru-RU" sz="2000" b="1" dirty="0" smtClean="0"/>
              <a:t>проверяется </a:t>
            </a:r>
            <a:r>
              <a:rPr lang="ru-RU" sz="2000" b="1" dirty="0"/>
              <a:t>при осуществлении надзора и контроля за приемом на работу инвалидов в пределах установленной квоты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620" y="2348880"/>
            <a:ext cx="84818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AutoNum type="arabicParenR"/>
            </a:pPr>
            <a:r>
              <a:rPr lang="ru-RU" dirty="0">
                <a:solidFill>
                  <a:prstClr val="black"/>
                </a:solidFill>
              </a:rPr>
              <a:t>Закон Российской Федерации от 19 апреля 1991 года № 1032-1 «О занятости населения в Российской Федерации»: </a:t>
            </a:r>
            <a:r>
              <a:rPr lang="ru-RU" dirty="0" smtClean="0">
                <a:solidFill>
                  <a:prstClr val="black"/>
                </a:solidFill>
              </a:rPr>
              <a:t>статья 13</a:t>
            </a:r>
            <a:r>
              <a:rPr lang="ru-RU" baseline="30000" dirty="0" smtClean="0">
                <a:solidFill>
                  <a:prstClr val="black"/>
                </a:solidFill>
              </a:rPr>
              <a:t>2</a:t>
            </a:r>
            <a:endParaRPr lang="ru-RU" dirty="0" smtClean="0"/>
          </a:p>
          <a:p>
            <a:pPr indent="457200" algn="just"/>
            <a:endParaRPr lang="en-US" sz="1000" i="1" dirty="0" smtClean="0"/>
          </a:p>
          <a:p>
            <a:pPr indent="457200" algn="just"/>
            <a:r>
              <a:rPr lang="ru-RU" sz="1600" i="1" dirty="0" smtClean="0"/>
              <a:t>Численность работников </a:t>
            </a:r>
            <a:r>
              <a:rPr lang="en-US" sz="1600" i="1" dirty="0" smtClean="0"/>
              <a:t>&gt;</a:t>
            </a:r>
            <a:r>
              <a:rPr lang="ru-RU" sz="1600" i="1" dirty="0" smtClean="0"/>
              <a:t> 100 человек =</a:t>
            </a:r>
            <a:r>
              <a:rPr lang="en-US" sz="1600" i="1" dirty="0" smtClean="0"/>
              <a:t>&gt; </a:t>
            </a:r>
            <a:r>
              <a:rPr lang="ru-RU" sz="1600" i="1" dirty="0" smtClean="0"/>
              <a:t>квота от 2 до 4 % среднесписочной численности работников.</a:t>
            </a:r>
          </a:p>
          <a:p>
            <a:pPr indent="457200" algn="just"/>
            <a:r>
              <a:rPr lang="ru-RU" sz="1600" i="1" dirty="0" smtClean="0"/>
              <a:t>Численность </a:t>
            </a:r>
            <a:r>
              <a:rPr lang="ru-RU" sz="1600" i="1" dirty="0"/>
              <a:t>работников </a:t>
            </a:r>
            <a:r>
              <a:rPr lang="ru-RU" sz="1600" i="1" dirty="0" smtClean="0"/>
              <a:t>≥ 35 </a:t>
            </a:r>
            <a:r>
              <a:rPr lang="ru-RU" sz="1600" i="1" dirty="0"/>
              <a:t>человек и </a:t>
            </a:r>
            <a:r>
              <a:rPr lang="en-US" sz="1600" i="1" dirty="0" smtClean="0"/>
              <a:t>≤ </a:t>
            </a:r>
            <a:r>
              <a:rPr lang="ru-RU" sz="1600" i="1" dirty="0" smtClean="0"/>
              <a:t>100 человек</a:t>
            </a:r>
            <a:r>
              <a:rPr lang="ru-RU" sz="1600" i="1" dirty="0"/>
              <a:t> =</a:t>
            </a:r>
            <a:r>
              <a:rPr lang="en-US" sz="1600" i="1" dirty="0"/>
              <a:t>&gt; </a:t>
            </a:r>
            <a:r>
              <a:rPr lang="ru-RU" sz="1600" i="1" dirty="0"/>
              <a:t>квота</a:t>
            </a:r>
            <a:r>
              <a:rPr lang="ru-RU" sz="1600" i="1" dirty="0" smtClean="0"/>
              <a:t> </a:t>
            </a:r>
            <a:r>
              <a:rPr lang="ru-RU" sz="1600" i="1" dirty="0"/>
              <a:t>не выше 3 </a:t>
            </a:r>
            <a:r>
              <a:rPr lang="ru-RU" sz="1600" i="1" dirty="0" smtClean="0"/>
              <a:t>% среднесписочной </a:t>
            </a:r>
            <a:r>
              <a:rPr lang="ru-RU" sz="1600" i="1" dirty="0"/>
              <a:t>численности работников</a:t>
            </a:r>
            <a:r>
              <a:rPr lang="ru-RU" sz="1600" i="1" dirty="0" smtClean="0"/>
              <a:t>.</a:t>
            </a:r>
          </a:p>
          <a:p>
            <a:pPr indent="457200" algn="just"/>
            <a:r>
              <a:rPr lang="ru-RU" sz="1600" i="1" dirty="0" smtClean="0"/>
              <a:t>При </a:t>
            </a:r>
            <a:r>
              <a:rPr lang="ru-RU" sz="1600" i="1" dirty="0"/>
              <a:t>исчислении квоты </a:t>
            </a:r>
            <a:r>
              <a:rPr lang="ru-RU" sz="1600" i="1" dirty="0" smtClean="0"/>
              <a:t>в </a:t>
            </a:r>
            <a:r>
              <a:rPr lang="ru-RU" sz="1600" i="1" dirty="0"/>
              <a:t>среднесписочную численность работников не включаются работники, условия труда которых отнесены к вредным и (или) опасным условиям </a:t>
            </a:r>
            <a:r>
              <a:rPr lang="ru-RU" sz="1600" i="1" dirty="0" smtClean="0"/>
              <a:t>труда.</a:t>
            </a:r>
            <a:endParaRPr lang="ru-RU" sz="1600" i="1" dirty="0"/>
          </a:p>
          <a:p>
            <a:pPr indent="457200" algn="just"/>
            <a:r>
              <a:rPr lang="ru-RU" sz="1600" i="1" dirty="0"/>
              <a:t>Работодатели в соответствии с установленной квотой для приема на работу инвалидов обязаны:</a:t>
            </a:r>
          </a:p>
          <a:p>
            <a:pPr indent="457200" algn="just"/>
            <a:r>
              <a:rPr lang="ru-RU" sz="1600" i="1" dirty="0" smtClean="0"/>
              <a:t>создавать </a:t>
            </a:r>
            <a:r>
              <a:rPr lang="ru-RU" sz="1600" i="1" dirty="0"/>
              <a:t>или выделять рабочие места для трудоустройства инвалидов и принимать локальные нормативные акты, содержащие сведения о данных рабочих местах;</a:t>
            </a:r>
          </a:p>
          <a:p>
            <a:pPr indent="457200" algn="just"/>
            <a:r>
              <a:rPr lang="ru-RU" sz="1600" i="1" dirty="0" smtClean="0"/>
              <a:t>предоставлять </a:t>
            </a:r>
            <a:r>
              <a:rPr lang="ru-RU" sz="1600" i="1" dirty="0"/>
              <a:t>в установленном порядке информацию, необходимую для организации занятости инвалидов</a:t>
            </a:r>
            <a:r>
              <a:rPr lang="ru-RU" sz="1600" i="1" dirty="0" smtClean="0"/>
              <a:t>.</a:t>
            </a:r>
            <a:endParaRPr lang="ru-RU" sz="1600" dirty="0"/>
          </a:p>
        </p:txBody>
      </p:sp>
      <p:pic>
        <p:nvPicPr>
          <p:cNvPr id="6" name="Picture 2" descr="C:\Users\Baldanov\Desktop\Картинки\1479267906_58f9da3bd5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998" y="503676"/>
            <a:ext cx="1245738" cy="15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593393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Обязательные требования, соблюдение которых </a:t>
            </a:r>
            <a:r>
              <a:rPr lang="ru-RU" sz="2000" b="1" dirty="0" smtClean="0"/>
              <a:t>проверяется </a:t>
            </a:r>
            <a:r>
              <a:rPr lang="ru-RU" sz="2000" b="1" dirty="0"/>
              <a:t>при осуществлении надзора и контроля за приемом на работу инвалидов в пределах установленной квоты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620" y="2598291"/>
            <a:ext cx="848186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2</a:t>
            </a:r>
            <a:r>
              <a:rPr lang="ru-RU" dirty="0"/>
              <a:t>) Закон Забайкальского края от 29 мая 2009 года № 181-ЗЗК «О социальной защите инвалидов в Забайкальском крае</a:t>
            </a:r>
            <a:r>
              <a:rPr lang="ru-RU" dirty="0" smtClean="0"/>
              <a:t>»: часть </a:t>
            </a:r>
            <a:r>
              <a:rPr lang="ru-RU" dirty="0"/>
              <a:t>1 статьи </a:t>
            </a:r>
            <a:r>
              <a:rPr lang="ru-RU" dirty="0" smtClean="0"/>
              <a:t>6</a:t>
            </a:r>
            <a:endParaRPr lang="en-US" dirty="0" smtClean="0"/>
          </a:p>
          <a:p>
            <a:pPr indent="457200" algn="just"/>
            <a:endParaRPr lang="en-US" sz="1600" i="1" dirty="0" smtClean="0"/>
          </a:p>
          <a:p>
            <a:pPr indent="457200" algn="just">
              <a:spcBef>
                <a:spcPts val="600"/>
              </a:spcBef>
            </a:pPr>
            <a:r>
              <a:rPr lang="ru-RU" i="1" dirty="0"/>
              <a:t>Ч</a:t>
            </a:r>
            <a:r>
              <a:rPr lang="ru-RU" i="1" dirty="0" smtClean="0"/>
              <a:t>исленность </a:t>
            </a:r>
            <a:r>
              <a:rPr lang="ru-RU" i="1" dirty="0"/>
              <a:t>работников </a:t>
            </a:r>
            <a:r>
              <a:rPr lang="en-US" i="1" dirty="0" smtClean="0"/>
              <a:t>&gt;</a:t>
            </a:r>
            <a:r>
              <a:rPr lang="ru-RU" i="1" dirty="0" smtClean="0"/>
              <a:t> </a:t>
            </a:r>
            <a:r>
              <a:rPr lang="ru-RU" i="1" dirty="0"/>
              <a:t>100 </a:t>
            </a:r>
            <a:r>
              <a:rPr lang="ru-RU" i="1" dirty="0" smtClean="0"/>
              <a:t>человек</a:t>
            </a:r>
            <a:r>
              <a:rPr lang="en-US" i="1" dirty="0" smtClean="0"/>
              <a:t> =&gt;</a:t>
            </a:r>
            <a:r>
              <a:rPr lang="ru-RU" i="1" dirty="0" smtClean="0"/>
              <a:t> квота 4</a:t>
            </a:r>
            <a:r>
              <a:rPr lang="ru-RU" i="1" dirty="0"/>
              <a:t> </a:t>
            </a:r>
            <a:r>
              <a:rPr lang="en-US" i="1" dirty="0" smtClean="0"/>
              <a:t>% </a:t>
            </a:r>
            <a:r>
              <a:rPr lang="ru-RU" i="1" dirty="0" smtClean="0"/>
              <a:t>среднесписочной </a:t>
            </a:r>
            <a:r>
              <a:rPr lang="ru-RU" i="1" dirty="0"/>
              <a:t>численности работников</a:t>
            </a:r>
            <a:r>
              <a:rPr lang="ru-RU" i="1" dirty="0" smtClean="0"/>
              <a:t>.</a:t>
            </a:r>
            <a:endParaRPr lang="en-US" i="1" dirty="0" smtClean="0"/>
          </a:p>
          <a:p>
            <a:pPr indent="457200" algn="just">
              <a:spcBef>
                <a:spcPts val="600"/>
              </a:spcBef>
            </a:pPr>
            <a:r>
              <a:rPr lang="ru-RU" i="1" dirty="0"/>
              <a:t>Ч</a:t>
            </a:r>
            <a:r>
              <a:rPr lang="ru-RU" i="1" dirty="0" smtClean="0"/>
              <a:t>исленность </a:t>
            </a:r>
            <a:r>
              <a:rPr lang="ru-RU" i="1" dirty="0"/>
              <a:t>работников </a:t>
            </a:r>
            <a:r>
              <a:rPr lang="ru-RU" i="1" dirty="0" smtClean="0"/>
              <a:t>≥</a:t>
            </a:r>
            <a:r>
              <a:rPr lang="en-US" i="1" dirty="0" smtClean="0"/>
              <a:t> </a:t>
            </a:r>
            <a:r>
              <a:rPr lang="ru-RU" i="1" dirty="0" smtClean="0"/>
              <a:t>35 </a:t>
            </a:r>
            <a:r>
              <a:rPr lang="ru-RU" i="1" dirty="0"/>
              <a:t>человек и ≤ </a:t>
            </a:r>
            <a:r>
              <a:rPr lang="ru-RU" i="1" dirty="0" smtClean="0"/>
              <a:t>100 человек</a:t>
            </a:r>
            <a:r>
              <a:rPr lang="en-US" i="1" dirty="0" smtClean="0"/>
              <a:t> =&gt; </a:t>
            </a:r>
            <a:r>
              <a:rPr lang="ru-RU" i="1" dirty="0" smtClean="0"/>
              <a:t>квота 3</a:t>
            </a:r>
            <a:r>
              <a:rPr lang="ru-RU" i="1" dirty="0"/>
              <a:t> </a:t>
            </a:r>
            <a:r>
              <a:rPr lang="ru-RU" i="1" dirty="0" smtClean="0"/>
              <a:t>% среднесписочной </a:t>
            </a:r>
            <a:r>
              <a:rPr lang="ru-RU" i="1" dirty="0"/>
              <a:t>численности работников.</a:t>
            </a:r>
          </a:p>
          <a:p>
            <a:pPr indent="457200" algn="just">
              <a:spcBef>
                <a:spcPts val="600"/>
              </a:spcBef>
            </a:pPr>
            <a:r>
              <a:rPr lang="ru-RU" i="1" dirty="0"/>
              <a:t>Исчисление квоты для приема на работу инвалидов осуществляется в соответствии с </a:t>
            </a:r>
            <a:r>
              <a:rPr lang="ru-RU" i="1" dirty="0" smtClean="0"/>
              <a:t>Законом Российской Федерации «О занятости населения в Российской Федерации».</a:t>
            </a:r>
            <a:endParaRPr lang="en-US" dirty="0"/>
          </a:p>
        </p:txBody>
      </p:sp>
      <p:pic>
        <p:nvPicPr>
          <p:cNvPr id="6" name="Picture 2" descr="C:\Users\Baldanov\Desktop\Картинки\1479267906_58f9da3bd5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998" y="503676"/>
            <a:ext cx="1245738" cy="15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593393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Обязательные требования, соблюдение которых </a:t>
            </a:r>
            <a:r>
              <a:rPr lang="ru-RU" sz="2000" b="1" dirty="0" smtClean="0"/>
              <a:t>проверяется </a:t>
            </a:r>
            <a:r>
              <a:rPr lang="ru-RU" sz="2000" b="1" dirty="0"/>
              <a:t>при осуществлении надзора и контроля за приемом на работу инвалидов в пределах установленной квоты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620" y="2348880"/>
            <a:ext cx="848186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3</a:t>
            </a:r>
            <a:r>
              <a:rPr lang="ru-RU" dirty="0"/>
              <a:t>) Закон Российской Федерации от 19 апреля 1991 года № 1032-1 «О занятости населения в Российской </a:t>
            </a:r>
            <a:r>
              <a:rPr lang="ru-RU" dirty="0" smtClean="0"/>
              <a:t>Федерации: пункт 2 </a:t>
            </a:r>
            <a:r>
              <a:rPr lang="ru-RU" dirty="0"/>
              <a:t>статьи </a:t>
            </a:r>
            <a:r>
              <a:rPr lang="ru-RU" dirty="0" smtClean="0"/>
              <a:t>25</a:t>
            </a:r>
            <a:endParaRPr lang="en-US" dirty="0" smtClean="0"/>
          </a:p>
          <a:p>
            <a:pPr indent="457200" algn="just">
              <a:spcBef>
                <a:spcPts val="600"/>
              </a:spcBef>
            </a:pPr>
            <a:r>
              <a:rPr lang="ru-RU" sz="1600" i="1" dirty="0" smtClean="0"/>
              <a:t>Ликвидация организации, прекращение </a:t>
            </a:r>
            <a:r>
              <a:rPr lang="ru-RU" sz="1600" i="1" dirty="0"/>
              <a:t>деятельности </a:t>
            </a:r>
            <a:r>
              <a:rPr lang="ru-RU" sz="1600" i="1" dirty="0" smtClean="0"/>
              <a:t>ИП, сокращение </a:t>
            </a:r>
            <a:r>
              <a:rPr lang="ru-RU" sz="1600" i="1" dirty="0"/>
              <a:t>численности или штата работников организации, </a:t>
            </a:r>
            <a:r>
              <a:rPr lang="ru-RU" sz="1600" i="1" dirty="0" smtClean="0"/>
              <a:t>ИП =</a:t>
            </a:r>
            <a:r>
              <a:rPr lang="en-US" sz="1600" i="1" dirty="0" smtClean="0"/>
              <a:t>&gt;</a:t>
            </a:r>
            <a:r>
              <a:rPr lang="ru-RU" sz="1600" i="1" dirty="0" smtClean="0"/>
              <a:t> до </a:t>
            </a:r>
            <a:r>
              <a:rPr lang="ru-RU" sz="1600" i="1" dirty="0"/>
              <a:t>начала проведения соответствующих мероприятий </a:t>
            </a:r>
            <a:r>
              <a:rPr lang="ru-RU" sz="1600" i="1" dirty="0" smtClean="0"/>
              <a:t>в </a:t>
            </a:r>
            <a:r>
              <a:rPr lang="ru-RU" sz="1600" i="1" dirty="0"/>
              <a:t>письменной форме сообщить об этом в органы службы </a:t>
            </a:r>
            <a:r>
              <a:rPr lang="ru-RU" sz="1600" i="1" dirty="0" smtClean="0"/>
              <a:t>занятости:</a:t>
            </a:r>
            <a:endParaRPr lang="en-US" sz="1600" i="1" dirty="0" smtClean="0"/>
          </a:p>
          <a:p>
            <a:pPr indent="457200" algn="just"/>
            <a:r>
              <a:rPr lang="ru-RU" sz="1600" i="1" dirty="0" smtClean="0"/>
              <a:t>- работодатель-организация </a:t>
            </a:r>
            <a:r>
              <a:rPr lang="ru-RU" sz="1600" i="1" dirty="0"/>
              <a:t>не позднее чем за </a:t>
            </a:r>
            <a:r>
              <a:rPr lang="en-US" sz="1600" i="1" dirty="0" smtClean="0"/>
              <a:t>2</a:t>
            </a:r>
            <a:r>
              <a:rPr lang="ru-RU" sz="1600" i="1" dirty="0" smtClean="0"/>
              <a:t> </a:t>
            </a:r>
            <a:r>
              <a:rPr lang="ru-RU" sz="1600" i="1" dirty="0"/>
              <a:t>месяца</a:t>
            </a:r>
            <a:r>
              <a:rPr lang="ru-RU" sz="1600" i="1" dirty="0" smtClean="0"/>
              <a:t>,</a:t>
            </a:r>
            <a:endParaRPr lang="en-US" sz="1600" i="1" dirty="0" smtClean="0"/>
          </a:p>
          <a:p>
            <a:pPr indent="457200" algn="just"/>
            <a:r>
              <a:rPr lang="ru-RU" sz="1600" i="1" dirty="0" smtClean="0"/>
              <a:t>- а </a:t>
            </a:r>
            <a:r>
              <a:rPr lang="ru-RU" sz="1600" i="1" dirty="0"/>
              <a:t>работодатель </a:t>
            </a:r>
            <a:r>
              <a:rPr lang="ru-RU" sz="1600" i="1" dirty="0" smtClean="0"/>
              <a:t>– ИП не </a:t>
            </a:r>
            <a:r>
              <a:rPr lang="ru-RU" sz="1600" i="1" dirty="0"/>
              <a:t>позднее чем за </a:t>
            </a:r>
            <a:r>
              <a:rPr lang="ru-RU" sz="1600" i="1" dirty="0" smtClean="0"/>
              <a:t>2 недели.</a:t>
            </a:r>
          </a:p>
          <a:p>
            <a:pPr indent="457200" algn="just">
              <a:spcBef>
                <a:spcPts val="600"/>
              </a:spcBef>
            </a:pPr>
            <a:r>
              <a:rPr lang="ru-RU" sz="1600" i="1" dirty="0" smtClean="0"/>
              <a:t>В </a:t>
            </a:r>
            <a:r>
              <a:rPr lang="ru-RU" sz="1600" i="1" dirty="0"/>
              <a:t>случае, если решение о сокращении численности или штата работников организации может привести к массовому увольнению работников, </a:t>
            </a:r>
            <a:r>
              <a:rPr lang="ru-RU" sz="1600" i="1" dirty="0" smtClean="0"/>
              <a:t>- сообщить не </a:t>
            </a:r>
            <a:r>
              <a:rPr lang="ru-RU" sz="1600" i="1" dirty="0"/>
              <a:t>позднее чем за </a:t>
            </a:r>
            <a:r>
              <a:rPr lang="ru-RU" sz="1600" i="1" dirty="0" smtClean="0"/>
              <a:t>3 </a:t>
            </a:r>
            <a:r>
              <a:rPr lang="ru-RU" sz="1600" i="1" dirty="0"/>
              <a:t>месяца до начала проведения соответствующих мероприятий</a:t>
            </a:r>
            <a:r>
              <a:rPr lang="ru-RU" sz="1600" i="1" dirty="0" smtClean="0"/>
              <a:t>.</a:t>
            </a:r>
          </a:p>
          <a:p>
            <a:pPr indent="457200" algn="just">
              <a:spcBef>
                <a:spcPts val="600"/>
              </a:spcBef>
            </a:pPr>
            <a:r>
              <a:rPr lang="ru-RU" sz="1600" i="1" dirty="0" smtClean="0"/>
              <a:t>При </a:t>
            </a:r>
            <a:r>
              <a:rPr lang="ru-RU" sz="1600" i="1" dirty="0"/>
              <a:t>введении режима неполного рабочего дня (смены) и (или) неполной рабочей недели, а также при приостановке производства </a:t>
            </a:r>
            <a:r>
              <a:rPr lang="ru-RU" sz="1600" i="1" dirty="0" smtClean="0"/>
              <a:t>=</a:t>
            </a:r>
            <a:r>
              <a:rPr lang="en-US" sz="1600" i="1" dirty="0" smtClean="0"/>
              <a:t>&gt;</a:t>
            </a:r>
            <a:r>
              <a:rPr lang="ru-RU" sz="1600" i="1" dirty="0" smtClean="0"/>
              <a:t> сообщить в </a:t>
            </a:r>
            <a:r>
              <a:rPr lang="ru-RU" sz="1600" i="1" dirty="0"/>
              <a:t>письменной форме </a:t>
            </a:r>
            <a:r>
              <a:rPr lang="ru-RU" sz="1600" i="1" dirty="0" smtClean="0"/>
              <a:t>в </a:t>
            </a:r>
            <a:r>
              <a:rPr lang="ru-RU" sz="1600" i="1" dirty="0"/>
              <a:t>органы службы занятости в течение </a:t>
            </a:r>
            <a:r>
              <a:rPr lang="ru-RU" sz="1600" i="1" dirty="0" smtClean="0"/>
              <a:t>3 </a:t>
            </a:r>
            <a:r>
              <a:rPr lang="ru-RU" sz="1600" i="1" dirty="0"/>
              <a:t>рабочих дней после принятия </a:t>
            </a:r>
            <a:r>
              <a:rPr lang="ru-RU" sz="1600" i="1" dirty="0" smtClean="0"/>
              <a:t>решения.</a:t>
            </a:r>
            <a:endParaRPr lang="ru-RU" sz="1600" dirty="0"/>
          </a:p>
        </p:txBody>
      </p:sp>
      <p:pic>
        <p:nvPicPr>
          <p:cNvPr id="6" name="Picture 2" descr="C:\Users\Baldanov\Desktop\Картинки\1479267906_58f9da3bd5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998" y="503676"/>
            <a:ext cx="1245738" cy="15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593393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Обязательные требования, соблюдение которых </a:t>
            </a:r>
            <a:r>
              <a:rPr lang="ru-RU" sz="2000" b="1" dirty="0" smtClean="0"/>
              <a:t>проверяется </a:t>
            </a:r>
            <a:r>
              <a:rPr lang="ru-RU" sz="2000" b="1" dirty="0"/>
              <a:t>при осуществлении надзора и контроля за приемом на работу инвалидов в пределах установленной квоты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620" y="2491149"/>
            <a:ext cx="84818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3</a:t>
            </a:r>
            <a:r>
              <a:rPr lang="ru-RU" dirty="0"/>
              <a:t>) Закон Российской Федерации от 19 апреля 1991 года № 1032-1 «О занятости населения в Российской </a:t>
            </a:r>
            <a:r>
              <a:rPr lang="ru-RU" dirty="0" smtClean="0"/>
              <a:t>Федерации: пункт </a:t>
            </a:r>
            <a:r>
              <a:rPr lang="ru-RU" dirty="0"/>
              <a:t>3 статьи </a:t>
            </a:r>
            <a:r>
              <a:rPr lang="ru-RU" dirty="0" smtClean="0"/>
              <a:t>25</a:t>
            </a:r>
            <a:endParaRPr lang="en-US" dirty="0" smtClean="0"/>
          </a:p>
          <a:p>
            <a:pPr indent="457200" algn="just">
              <a:spcBef>
                <a:spcPts val="1200"/>
              </a:spcBef>
            </a:pPr>
            <a:r>
              <a:rPr lang="ru-RU" sz="1600" i="1" dirty="0" smtClean="0"/>
              <a:t>Работодатели </a:t>
            </a:r>
            <a:r>
              <a:rPr lang="ru-RU" sz="1600" i="1" dirty="0"/>
              <a:t>обязаны ежемесячно представлять органам службы занятости:</a:t>
            </a:r>
            <a:endParaRPr lang="ru-RU" sz="1600" dirty="0"/>
          </a:p>
          <a:p>
            <a:pPr indent="457200" algn="just">
              <a:spcBef>
                <a:spcPts val="600"/>
              </a:spcBef>
            </a:pPr>
            <a:r>
              <a:rPr lang="ru-RU" sz="1600" i="1" dirty="0"/>
              <a:t>сведения о применении в отношении данного работодателя процедур о несостоятельности (банкротстве), а также информацию, необходимую для осуществления деятельности по профессиональной реабилитации и содействию занятости инвалидов;</a:t>
            </a:r>
            <a:endParaRPr lang="ru-RU" sz="1600" dirty="0"/>
          </a:p>
          <a:p>
            <a:pPr indent="457200" algn="just">
              <a:spcBef>
                <a:spcPts val="600"/>
              </a:spcBef>
            </a:pPr>
            <a:r>
              <a:rPr lang="ru-RU" sz="1600" i="1" dirty="0"/>
              <a:t>информацию о наличии свободных рабочих мест и вакантных должностей, созданных или выделенных рабочих местах для трудоустройства инвалидов в соответствии с установленной квотой для приема на работу инвалидов, включая информацию о локальных нормативных актах, содержащих сведения о данных рабочих местах, выполнении квоты для приема на работу инвалидов</a:t>
            </a:r>
            <a:r>
              <a:rPr lang="ru-RU" sz="1600" i="1" dirty="0" smtClean="0"/>
              <a:t>.</a:t>
            </a:r>
            <a:endParaRPr lang="ru-RU" sz="1600" dirty="0"/>
          </a:p>
        </p:txBody>
      </p:sp>
      <p:pic>
        <p:nvPicPr>
          <p:cNvPr id="6" name="Picture 2" descr="C:\Users\Baldanov\Desktop\Картинки\1479267906_58f9da3bd5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998" y="503676"/>
            <a:ext cx="1245738" cy="15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593393"/>
            <a:ext cx="5544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Обязательные требования, соблюдение которых </a:t>
            </a:r>
            <a:r>
              <a:rPr lang="ru-RU" sz="2000" b="1" dirty="0" smtClean="0"/>
              <a:t>проверяется </a:t>
            </a:r>
            <a:r>
              <a:rPr lang="ru-RU" sz="2000" b="1" dirty="0"/>
              <a:t>при </a:t>
            </a:r>
            <a:r>
              <a:rPr lang="ru-RU" sz="2000" b="1" dirty="0" smtClean="0"/>
              <a:t>осуществлении регионального государственного контроля (надзора) </a:t>
            </a:r>
            <a:r>
              <a:rPr lang="ru-RU" sz="2000" b="1" dirty="0"/>
              <a:t>за приемом на работу инвалидов в пределах установленной квоты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620" y="2492896"/>
            <a:ext cx="84818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4) </a:t>
            </a:r>
            <a:r>
              <a:rPr lang="ru-RU" dirty="0" smtClean="0"/>
              <a:t>Пункт 3 постановления Правительства Российской Федерации от 30 декабря 2021 года № 2576 «Об утверждении </a:t>
            </a:r>
            <a:r>
              <a:rPr lang="ru-RU" dirty="0">
                <a:solidFill>
                  <a:prstClr val="black"/>
                </a:solidFill>
              </a:rPr>
              <a:t>Правил предоставления работодателем сведений и информации, предусмотренных пунктом 3 статьи 25 Закона Российской Федерации «О занятости населения в Российской Федерации</a:t>
            </a:r>
            <a:r>
              <a:rPr lang="ru-RU" dirty="0" smtClean="0"/>
              <a:t>».</a:t>
            </a:r>
            <a:endParaRPr lang="ru-RU" dirty="0" smtClean="0"/>
          </a:p>
          <a:p>
            <a:pPr algn="just"/>
            <a:r>
              <a:rPr lang="ru-RU" sz="1600" dirty="0" smtClean="0"/>
              <a:t>Работодатели</a:t>
            </a:r>
            <a:r>
              <a:rPr lang="ru-RU" sz="1600" dirty="0" smtClean="0">
                <a:solidFill>
                  <a:srgbClr val="0000FF"/>
                </a:solidFill>
                <a:hlinkClick r:id="rId4"/>
              </a:rPr>
              <a:t> </a:t>
            </a:r>
            <a:r>
              <a:rPr lang="ru-RU" sz="1600" dirty="0">
                <a:hlinkClick r:id="rId4"/>
              </a:rPr>
              <a:t>представляют сведения и информацию, предусмотренные </a:t>
            </a:r>
            <a:r>
              <a:rPr lang="ru-RU" sz="1600" dirty="0">
                <a:hlinkClick r:id="rId5"/>
              </a:rPr>
              <a:t>пунктом 3 статьи 25 Закона, одним из следующих способов по их выбору:</a:t>
            </a:r>
          </a:p>
          <a:p>
            <a:pPr algn="just"/>
            <a:r>
              <a:rPr lang="ru-RU" sz="1600" i="1" dirty="0"/>
              <a:t>а) посредством размещения сведений и информации на единой цифровой платформе в сфере занятости и трудовых отношений "Работа в России</a:t>
            </a:r>
            <a:r>
              <a:rPr lang="ru-RU" sz="1600" i="1" dirty="0" smtClean="0"/>
              <a:t>", </a:t>
            </a:r>
            <a:r>
              <a:rPr lang="ru-RU" sz="1600" i="1" dirty="0"/>
              <a:t>в том числе с использованием федеральной государственной информационной системы "Единый портал государственных и муниципальных услуг (функций</a:t>
            </a:r>
            <a:r>
              <a:rPr lang="ru-RU" sz="1600" i="1" dirty="0" smtClean="0"/>
              <a:t>)« (далее – единый портал) ;</a:t>
            </a:r>
            <a:endParaRPr lang="ru-RU" sz="1600" i="1" dirty="0"/>
          </a:p>
          <a:p>
            <a:pPr algn="just"/>
            <a:r>
              <a:rPr lang="ru-RU" sz="1600" i="1" dirty="0"/>
              <a:t>б) в органы службы занятости непосредственно, либо в виде почтового отправления с описью вложения, либо в форме электронных документов с использованием информационно-телекоммуникационных сетей общего пользования, в том числе информационно-телекоммуникационной сети "Интернет".</a:t>
            </a:r>
          </a:p>
        </p:txBody>
      </p:sp>
      <p:pic>
        <p:nvPicPr>
          <p:cNvPr id="6" name="Picture 2" descr="C:\Users\Baldanov\Desktop\Картинки\1479267906_58f9da3bd50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998" y="503676"/>
            <a:ext cx="1245738" cy="15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3585"/>
            <a:ext cx="1276649" cy="12671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593393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Обязательные требования, соблюдение которых </a:t>
            </a:r>
            <a:r>
              <a:rPr lang="ru-RU" sz="2000" b="1" dirty="0" smtClean="0"/>
              <a:t>проверяется </a:t>
            </a:r>
            <a:r>
              <a:rPr lang="ru-RU" sz="2000" b="1" dirty="0"/>
              <a:t>при осуществлении надзора и контроля за приемом на работу инвалидов в пределах установленной квоты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0052" y="2420888"/>
            <a:ext cx="84818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4</a:t>
            </a:r>
            <a:r>
              <a:rPr lang="ru-RU" dirty="0"/>
              <a:t>) 5. </a:t>
            </a:r>
            <a:r>
              <a:rPr lang="ru-RU" sz="1600" dirty="0"/>
              <a:t>В соответствии с подпунктом 3.2 статьи 25 Закона </a:t>
            </a:r>
            <a:r>
              <a:rPr lang="ru-RU" sz="1600" dirty="0" smtClean="0"/>
              <a:t>Российской Федерации «О занятости населения в Российской Федерации» органы </a:t>
            </a:r>
            <a:r>
              <a:rPr lang="ru-RU" sz="1600" dirty="0"/>
              <a:t>государственной власти Российской Федерации, органы государственной власти субъектов Российской Федерации, органы местного самоуправления, государственные и муниципальные учреждения, государственные и муниципальные унитарные предприятия, юридические лица, в уставном капитале которых имеется доля участия Российской Федерации, субъекта Российской Федерации или муниципального образования, а также работодатели, у которых среднесписочная численность работников за предшествующий календарный год превышает 25 человек, и вновь созданные (в том числе в результате реорганизации) организации, у которых среднесписочная численность работников превышает указанный предел, представляют сведения и информацию, предусмотренные пунктом 3 статьи 25 Закона, посредством их размещения на единой цифровой платформе, в том числе с использованием единого </a:t>
            </a:r>
            <a:r>
              <a:rPr lang="ru-RU" sz="1600" dirty="0" smtClean="0"/>
              <a:t>портала</a:t>
            </a:r>
            <a:r>
              <a:rPr lang="ru-RU" dirty="0" smtClean="0"/>
              <a:t>.</a:t>
            </a:r>
          </a:p>
        </p:txBody>
      </p:sp>
      <p:pic>
        <p:nvPicPr>
          <p:cNvPr id="6" name="Picture 2" descr="C:\Users\Baldanov\Desktop\Картинки\1479267906_58f9da3bd5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998" y="503676"/>
            <a:ext cx="1245738" cy="15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4010</TotalTime>
  <Words>1240</Words>
  <Application>Microsoft Office PowerPoint</Application>
  <PresentationFormat>Экран (4:3)</PresentationFormat>
  <Paragraphs>80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  О результатах правоприменительной практики при осуществлении регионального государственного контроля (надзора) за приемом на работу инвалидов в пределах установленной квоты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oo5</dc:creator>
  <cp:lastModifiedBy>Makarova</cp:lastModifiedBy>
  <cp:revision>295</cp:revision>
  <cp:lastPrinted>2018-01-15T08:30:49Z</cp:lastPrinted>
  <dcterms:created xsi:type="dcterms:W3CDTF">2017-01-12T08:27:55Z</dcterms:created>
  <dcterms:modified xsi:type="dcterms:W3CDTF">2022-11-23T03:31:23Z</dcterms:modified>
</cp:coreProperties>
</file>