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74" r:id="rId6"/>
    <p:sldId id="263" r:id="rId7"/>
    <p:sldId id="275" r:id="rId8"/>
    <p:sldId id="265" r:id="rId9"/>
    <p:sldId id="262" r:id="rId10"/>
    <p:sldId id="264" r:id="rId11"/>
    <p:sldId id="266" r:id="rId12"/>
    <p:sldId id="276" r:id="rId13"/>
    <p:sldId id="267" r:id="rId14"/>
    <p:sldId id="277" r:id="rId15"/>
    <p:sldId id="280" r:id="rId16"/>
    <p:sldId id="269" r:id="rId17"/>
    <p:sldId id="278" r:id="rId18"/>
    <p:sldId id="27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595378291300968E-2"/>
          <c:y val="3.0155119376535575E-2"/>
          <c:w val="0.93837643039662244"/>
          <c:h val="0.705585953412583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784397.7</c:v>
                </c:pt>
                <c:pt idx="1">
                  <c:v>716091.4</c:v>
                </c:pt>
                <c:pt idx="2">
                  <c:v>748597.9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3396864"/>
        <c:axId val="103398400"/>
        <c:axId val="0"/>
      </c:bar3DChart>
      <c:catAx>
        <c:axId val="1033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398400"/>
        <c:crosses val="autoZero"/>
        <c:auto val="1"/>
        <c:lblAlgn val="ctr"/>
        <c:lblOffset val="100"/>
        <c:noMultiLvlLbl val="0"/>
      </c:catAx>
      <c:valAx>
        <c:axId val="10339840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033968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gradFill>
      <a:gsLst>
        <a:gs pos="0">
          <a:srgbClr val="FDA023">
            <a:tint val="66000"/>
            <a:satMod val="160000"/>
          </a:srgbClr>
        </a:gs>
        <a:gs pos="50000">
          <a:srgbClr val="FDA023">
            <a:tint val="44500"/>
            <a:satMod val="160000"/>
          </a:srgbClr>
        </a:gs>
        <a:gs pos="100000">
          <a:srgbClr val="FDA023">
            <a:tint val="23500"/>
            <a:satMod val="160000"/>
          </a:srgbClr>
        </a:gs>
      </a:gsLst>
      <a:lin ang="5400000" scaled="0"/>
    </a:gradFill>
    <a:ln>
      <a:solidFill>
        <a:schemeClr val="accent3">
          <a:lumMod val="20000"/>
          <a:lumOff val="80000"/>
          <a:alpha val="0"/>
        </a:schemeClr>
      </a:solidFill>
    </a:ln>
    <a:effectLst>
      <a:outerShdw blurRad="50800" dist="50800" dir="5400000" algn="ctr" rotWithShape="0">
        <a:schemeClr val="accent2">
          <a:lumMod val="40000"/>
          <a:lumOff val="6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26489327272816"/>
          <c:y val="4.684809326741473E-2"/>
          <c:w val="0.83362940520340167"/>
          <c:h val="0.950042660190534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effectLst>
              <a:outerShdw blurRad="50800" dist="38100" dir="2700000" algn="tl" rotWithShape="0">
                <a:schemeClr val="tx2">
                  <a:lumMod val="20000"/>
                  <a:lumOff val="80000"/>
                  <a:alpha val="40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2435695550735908E-2"/>
                  <c:y val="-0.110230807688034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280084821493263E-2"/>
                  <c:y val="-0.110230807688034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190394304014527E-2"/>
                  <c:y val="-0.10471926730363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696545794428638E-3"/>
                  <c:y val="-0.10471926730363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медбюджетные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152599</c:v>
                </c:pt>
                <c:pt idx="1">
                  <c:v>24013.4</c:v>
                </c:pt>
                <c:pt idx="2">
                  <c:v>334519.09999999998</c:v>
                </c:pt>
                <c:pt idx="3">
                  <c:v>33455.4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9373982600967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563137347494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345840800297547E-3"/>
                  <c:y val="1.102308076880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2643764219434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медбюджетные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110426</c:v>
                </c:pt>
                <c:pt idx="1">
                  <c:v>57719.1</c:v>
                </c:pt>
                <c:pt idx="2">
                  <c:v>257877.2</c:v>
                </c:pt>
                <c:pt idx="3">
                  <c:v>31093.200000000001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медбюджетные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106654</c:v>
                </c:pt>
                <c:pt idx="1">
                  <c:v>8294.7999999999993</c:v>
                </c:pt>
                <c:pt idx="2">
                  <c:v>321880.40000000002</c:v>
                </c:pt>
                <c:pt idx="3">
                  <c:v>30830.7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409152"/>
        <c:axId val="125410688"/>
        <c:axId val="0"/>
      </c:bar3DChart>
      <c:catAx>
        <c:axId val="1254091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410688"/>
        <c:crosses val="autoZero"/>
        <c:auto val="1"/>
        <c:lblAlgn val="ctr"/>
        <c:lblOffset val="100"/>
        <c:noMultiLvlLbl val="0"/>
      </c:catAx>
      <c:valAx>
        <c:axId val="125410688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2540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81932925327143"/>
          <c:y val="1.6077423689034566E-2"/>
          <c:w val="0.13764702472672119"/>
          <c:h val="0.21276411995889347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62037037037036"/>
          <c:y val="0.14263067166715054"/>
          <c:w val="0.58775614853698843"/>
          <c:h val="0.634794768493416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01.01.2023 год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0.0</c:formatCode>
                <c:ptCount val="3"/>
                <c:pt idx="0">
                  <c:v>28210</c:v>
                </c:pt>
                <c:pt idx="1">
                  <c:v>26195</c:v>
                </c:pt>
                <c:pt idx="2">
                  <c:v>24180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28210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01.01.2024 год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0.0</c:formatCode>
                <c:ptCount val="3"/>
                <c:pt idx="0">
                  <c:v>28210</c:v>
                </c:pt>
                <c:pt idx="1">
                  <c:v>26195</c:v>
                </c:pt>
                <c:pt idx="2">
                  <c:v>24180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 formatCode="0.00">
                  <c:v>0</c:v>
                </c:pt>
                <c:pt idx="1">
                  <c:v>26195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01.01.2025 год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0.0</c:formatCode>
                <c:ptCount val="3"/>
                <c:pt idx="0">
                  <c:v>28210</c:v>
                </c:pt>
                <c:pt idx="1">
                  <c:v>26195</c:v>
                </c:pt>
                <c:pt idx="2">
                  <c:v>24180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 formatCode="0.00">
                  <c:v>0</c:v>
                </c:pt>
                <c:pt idx="2">
                  <c:v>24180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3402496"/>
        <c:axId val="103409152"/>
        <c:axId val="0"/>
      </c:bar3DChart>
      <c:catAx>
        <c:axId val="103402496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409152"/>
        <c:crosses val="autoZero"/>
        <c:auto val="1"/>
        <c:lblAlgn val="ctr"/>
        <c:lblOffset val="100"/>
        <c:noMultiLvlLbl val="0"/>
      </c:catAx>
      <c:valAx>
        <c:axId val="1034091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4024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0.28696</cdr:x>
      <cdr:y>0.20313</cdr:y>
    </cdr:from>
    <cdr:to>
      <cdr:x>0.4087</cdr:x>
      <cdr:y>0.26563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6264" y="936104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30 830,7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0.30435</cdr:x>
      <cdr:y>0.17188</cdr:y>
    </cdr:from>
    <cdr:to>
      <cdr:x>0.42609</cdr:x>
      <cdr:y>0.23438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0280" y="792088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0.7913</cdr:x>
      <cdr:y>0.45313</cdr:y>
    </cdr:from>
    <cdr:to>
      <cdr:x>0.96522</cdr:x>
      <cdr:y>0.51563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52728" y="2088232"/>
          <a:ext cx="14401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321 880,4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0.27826</cdr:x>
      <cdr:y>0.59375</cdr:y>
    </cdr:from>
    <cdr:to>
      <cdr:x>0.3913</cdr:x>
      <cdr:y>0.65625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4256" y="2736304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8 294,8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0.48696</cdr:x>
      <cdr:y>0.79688</cdr:y>
    </cdr:from>
    <cdr:to>
      <cdr:x>0.63478</cdr:x>
      <cdr:y>0.85938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32448" y="3672408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106 654,0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s://avatars.mds.yandex.net/i?id=d5a8602a9517fd95b18936acd4b7e439e7a7bc49-824049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9" y="189871"/>
            <a:ext cx="8880921" cy="6552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20988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20988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32654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униципального района «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район» на 2023 год и плановый период 2024-2025 годов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0649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Межбюджетные трансферты, получаемые из других бюджетов бюджетной системы на 2023 год и плановый период 2024 и 2025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гоДЫ</a:t>
            </a:r>
            <a:r>
              <a:rPr lang="ru-RU" sz="20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БЕЗВОЗМЕЗДНЫХ ПОСТУПЛЕНИЙ ВСЕГО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80651768"/>
              </p:ext>
            </p:extLst>
          </p:nvPr>
        </p:nvGraphicFramePr>
        <p:xfrm>
          <a:off x="323528" y="1700808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4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915099"/>
              </p:ext>
            </p:extLst>
          </p:nvPr>
        </p:nvGraphicFramePr>
        <p:xfrm>
          <a:off x="251517" y="1772816"/>
          <a:ext cx="8640962" cy="4430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9739"/>
                <a:gridCol w="1348641"/>
                <a:gridCol w="1361291"/>
                <a:gridCol w="1361291"/>
              </a:tblGrid>
              <a:tr h="429341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693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80117,3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80446,9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81386,4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288023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обеспеченности муниципальных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 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25819,0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25819,0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25819,0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9907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трансферы  на поддержку мер по обеспечению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сбалансированности бюджетов поселений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35273,0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35273,0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35273,0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99078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 характера 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18996,5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19374,9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20294,4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47667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ТРАНСФЕРТЫ, ПЕРЕДАВАЕМЫЕ ИЗ БЮДЖЕТА МУНИЦИПАЛЬНОГО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РАЙОНА «ХИЛОКСКИЙ РАЙОНА»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БЮДЖЕТЫ ПОСЕЛЕНИЙ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2023 ГОДА И ПЛАНОВОГО ПЕРИОДА 2024-2025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700808"/>
            <a:ext cx="3322712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95" y="0"/>
            <a:ext cx="27363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4576446"/>
            <a:ext cx="3203847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08" y="4581127"/>
            <a:ext cx="3240359" cy="228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67" y="4581383"/>
            <a:ext cx="2736305" cy="231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7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7" y="2324655"/>
            <a:ext cx="8496943" cy="3984664"/>
          </a:xfrm>
          <a:prstGeom prst="roundRect">
            <a:avLst/>
          </a:prstGeom>
          <a:gradFill>
            <a:gsLst>
              <a:gs pos="10000">
                <a:schemeClr val="bg1"/>
              </a:gs>
              <a:gs pos="41000">
                <a:srgbClr val="85C2FF"/>
              </a:gs>
              <a:gs pos="54000">
                <a:srgbClr val="C4D6EB"/>
              </a:gs>
              <a:gs pos="69000">
                <a:srgbClr val="FFEBFA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оборона; 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  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деятельность;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экономика;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Жилищно-коммунальное  хозяйство;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Образование; 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Культура, кинематография;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политика;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спорт;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долга;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28061"/>
            <a:ext cx="4680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61845"/>
            <a:ext cx="8496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0990" y="1555214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Расходы бюджета по основным функциям подразделяются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на: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2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857681"/>
              </p:ext>
            </p:extLst>
          </p:nvPr>
        </p:nvGraphicFramePr>
        <p:xfrm>
          <a:off x="141014" y="1700808"/>
          <a:ext cx="882347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737"/>
                <a:gridCol w="1604267"/>
                <a:gridCol w="1283416"/>
                <a:gridCol w="1524054"/>
              </a:tblGrid>
              <a:tr h="4999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65634,3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64638,4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65095,8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99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3873,3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28670,6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64595,2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99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530159,7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433300,4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507306,2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38299,0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38299,0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38299,0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25228,5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24442,7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80088,5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80466,9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81386,4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99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782382,7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714076,4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743761,9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4194" y="11663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ОБЪЕМ И СТРУКТУРА РАСХОДОВ БЮДЖЕТА МУНИЦИПАЛЬНОГО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РАЙОНА «ХИЛОКСКИЙ РАЙОН» НА 2023 ГОД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2024 И 2025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9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296144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Распределение  бюджетных ассигнований по целевым статьям (муниципальным программам и непрограммным направлениям деятельности), группам и подгруппам видов расходов классификации расходов бюджетов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2023-2025 годы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50037"/>
              </p:ext>
            </p:extLst>
          </p:nvPr>
        </p:nvGraphicFramePr>
        <p:xfrm>
          <a:off x="251520" y="1628802"/>
          <a:ext cx="8640960" cy="5001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166"/>
                <a:gridCol w="880610"/>
                <a:gridCol w="863438"/>
                <a:gridCol w="792746"/>
              </a:tblGrid>
              <a:tr h="492666">
                <a:tc>
                  <a:txBody>
                    <a:bodyPr/>
                    <a:lstStyle/>
                    <a:p>
                      <a:r>
                        <a:rPr lang="ru-RU" sz="12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2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149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и муниципальным долгом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2022-2026 </a:t>
                      </a:r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63099,9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63099,9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63099,9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5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"Экономическое развитие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2022-2024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45333,2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45333,2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45333,2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2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"Совершенствование гражданской обороны, защиты населения и территорий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от чрезвычайных ситуаций мирного и военного времени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1024,5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1024,5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1024,5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4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"Социальное развитие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"Территориальное развитие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23611,6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21219,6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23611,6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0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"Культура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52148,9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52148,9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52148,9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образования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533540,3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433265,9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510641,5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48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экологической безопасности окружающей среды и населения муниципального района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район" при обращении с отходами производства и потребления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годы)"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Непрограммная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деятельность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61254,3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95614,4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45532,3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4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РАСХОДОВ ВСЕГО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782382,7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714076,4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743761,9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9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32656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 МУНИЦИПАЛЬНОГО РАЙОНА «ХИЛОКСИЙ РАЙОН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Профицит — это положительное сальдо. Применительно к исполнению госбюджета - превышение его доходной части по сравнению с расходной.</a:t>
            </a:r>
          </a:p>
          <a:p>
            <a:pPr indent="444500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indent="44450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Бюджетный дефицит — превышение расходов бюджета над его доходами. В случае превышения доходов над расходами возникает бюджетный профицит.</a:t>
            </a:r>
          </a:p>
          <a:p>
            <a:pPr indent="444500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indent="44450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Профицит бюджета — превышение доходов над расходами; экономическое понятие, которое означает, что доходная часть бюджета превышает расходную часть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165054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186872"/>
              </p:ext>
            </p:extLst>
          </p:nvPr>
        </p:nvGraphicFramePr>
        <p:xfrm>
          <a:off x="457200" y="1556792"/>
          <a:ext cx="8229600" cy="4450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265587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ОБЪЕМ МУНИЦИПАЛЬНОГО ДОЛГА МУНИЦИПАЛЬНОГО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ХИЛОКСКИЙ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РАЙОНА» НА 2023 ГОД И ПЛАНОВЫЙ ПЕРИОД 2024-2025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0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36712"/>
            <a:ext cx="6965245" cy="432048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МУНИЦИПАЛЬНОЕ УЧРЕЖДЕНИЕ КОМИТЕТ ПО ФИНАНСАМ МУНИЦИПАЛЬНОГО РАЙОНА "ХИЛОКСКИЙ РАЙОН"</a:t>
            </a:r>
            <a:b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630225"/>
            <a:ext cx="47525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ОГРН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1027500828850 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17 декабря 2002 г.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ИНН/КПП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7523002911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752301001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Дата регистрации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10.01.2000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реквизиты (ФНС / ПФР / ФСС / РОССТАТ)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Юридический адрес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673200, Забайкальский край,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р-н, г. Хилок, ул. Ленина, д.9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Телефон: +7 (30237) 2-11-94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ПРЕДСЕДАТЕЛЬ МУ КОМИТЕТ ПО ФИНАНСАМ МУНИЦИПАЛЬНОГО РАЙОНА "ХИЛОКСКИЙ РАЙОН"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Миллер Оксана Владимировна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15 января 2021 г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3456384" cy="448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5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720080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«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район»!</a:t>
            </a:r>
            <a:endParaRPr lang="ru-RU" sz="2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680520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 для граждан познакомит Вас с основными положениями проекта бюджета муниципального района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район» на 2023год и плановый период 2024 и 2025 годов.</a:t>
            </a:r>
          </a:p>
          <a:p>
            <a:pPr marL="0" indent="44450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район».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2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100" i="1" cap="all" dirty="0">
                <a:ln w="0"/>
                <a:solidFill>
                  <a:srgbClr val="1F497D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Что такое «Бюджет для граждан»</a:t>
            </a:r>
            <a:r>
              <a:rPr lang="ru-RU" sz="3100" i="1" cap="all" dirty="0">
                <a:ln w="0"/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r>
              <a:rPr lang="ru-RU" sz="3600" i="1" cap="all" dirty="0">
                <a:ln w="0"/>
                <a:solidFill>
                  <a:srgbClr val="1F497D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i="1" cap="all" dirty="0">
                <a:ln w="0"/>
                <a:solidFill>
                  <a:srgbClr val="1F497D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5" cy="4425355"/>
          </a:xfrm>
        </p:spPr>
        <p:txBody>
          <a:bodyPr>
            <a:normAutofit/>
          </a:bodyPr>
          <a:lstStyle/>
          <a:p>
            <a:pPr marL="0" lvl="0" indent="444500">
              <a:spcBef>
                <a:spcPts val="0"/>
              </a:spcBef>
              <a:buClrTx/>
              <a:buSzTx/>
              <a:buNone/>
            </a:pPr>
            <a:r>
              <a:rPr lang="ru-RU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– это упрощённая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администрации муниципального образования во время бюджетного года и показать формы их возможного взаимодействия с администрацией по вопросам расходования общественных финансов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739" y="328473"/>
            <a:ext cx="8260672" cy="1039427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бюджета муниципального района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на 2023 год и на плановый период 2024 и 2024 годов направлен на решение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следующих ключевых задач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51520" y="2060848"/>
            <a:ext cx="8712968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бюджетной политики;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финансовых возможностей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Хилокского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ключевым направлениям развития;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роли бюджетной политики для поддержки экономического роста;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 и открытости бюджетного процесса;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  </a:r>
          </a:p>
          <a:p>
            <a:pPr>
              <a:buFont typeface="Wingdings" pitchFamily="2" charset="2"/>
              <a:buChar char="ü"/>
            </a:pP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37828"/>
              </p:ext>
            </p:extLst>
          </p:nvPr>
        </p:nvGraphicFramePr>
        <p:xfrm>
          <a:off x="323528" y="1772816"/>
          <a:ext cx="8553168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292"/>
                <a:gridCol w="2138292"/>
                <a:gridCol w="2138292"/>
                <a:gridCol w="2138292"/>
              </a:tblGrid>
              <a:tr h="101927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(тыс. рублей)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(тыс. рублей)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(тыс.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8245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784397,7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716091,4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748597,9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650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782382,7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714076,4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743761,9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650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4836,0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9752" y="30406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МУНИЦИПАЛЬНОГО РАЙОНА «ХИЛОКСКИЙ РАЙОН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2023 ГОД И ПЛАНОВЫЙ ПЕРИОД 2024 И 2025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5853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61" y="0"/>
            <a:ext cx="3517900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0363"/>
            <a:ext cx="4200525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4170363"/>
            <a:ext cx="4932363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41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51216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района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на 2023 год и плановый период 2024 и 2025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7379368"/>
              </p:ext>
            </p:extLst>
          </p:nvPr>
        </p:nvGraphicFramePr>
        <p:xfrm>
          <a:off x="971600" y="1700808"/>
          <a:ext cx="72008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29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8072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ПОСТУПЛЕНИЙ ДОХОДОВ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НА 2023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2024 и 2025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872499"/>
              </p:ext>
            </p:extLst>
          </p:nvPr>
        </p:nvGraphicFramePr>
        <p:xfrm>
          <a:off x="107504" y="1484784"/>
          <a:ext cx="8928990" cy="5040557"/>
        </p:xfrm>
        <a:graphic>
          <a:graphicData uri="http://schemas.openxmlformats.org/drawingml/2006/table">
            <a:tbl>
              <a:tblPr firstRow="1" bandRow="1"/>
              <a:tblGrid>
                <a:gridCol w="5467316"/>
                <a:gridCol w="1101442"/>
                <a:gridCol w="1267538"/>
                <a:gridCol w="1092694"/>
              </a:tblGrid>
              <a:tr h="499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 (тыс.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</a:tr>
              <a:tr h="318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И НЕНАЛОГОВЫЕ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318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в том числе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18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прибыль,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199688,1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216521,9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236021,0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399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21168,9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21949,8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23847,5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18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6511,9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6739,7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6976,7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530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сборы и регулярные платежи за пользование природными ресурсами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2365,0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2425,0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18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пошлина, сборы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4300,0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530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имуществ24а,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2931,9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2934,5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2962,8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318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18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18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2400,0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530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ОХОДЫ)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240810,8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258975,9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280938,0</a:t>
                      </a: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4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363</TotalTime>
  <Words>1072</Words>
  <Application>Microsoft Office PowerPoint</Application>
  <PresentationFormat>Экран (4:3)</PresentationFormat>
  <Paragraphs>288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Аптека</vt:lpstr>
      <vt:lpstr>Презентация PowerPoint</vt:lpstr>
      <vt:lpstr>Уважаемые жители Муниципально района «Хилокский район»!</vt:lpstr>
      <vt:lpstr>Что такое «Бюджет для граждан»? </vt:lpstr>
      <vt:lpstr>Проект бюджета муниципального района «Хилокский район» на 2023 год и на плановый период 2024 и 2024 годов направлен на решение следующих ключевых задач</vt:lpstr>
      <vt:lpstr>Презентация PowerPoint</vt:lpstr>
      <vt:lpstr>Презентация PowerPoint</vt:lpstr>
      <vt:lpstr>Презентация PowerPoint</vt:lpstr>
      <vt:lpstr>Структура доходов бюджета муниципального района «Хилокский район» на 2023 год и плановый период 2024 и 2025 гоДЫ</vt:lpstr>
      <vt:lpstr>ОБЪЕМ ПОСТУПЛЕНИЙ ДОХОДОВ БЮДЖЕТА муниципального района  «ХИЛОКСКий РАЙОН» НА 2023  год и плановый период 2024 и 2025 годЫ </vt:lpstr>
      <vt:lpstr>Презентация PowerPoint</vt:lpstr>
      <vt:lpstr>Межбюджетные трансферты, получаемые из других бюджетов бюджетной системы на 2023 год и плановый период 2024 и 2025 гоДЫ БЕЗВОЗМЕЗДНЫХ ПОСТУПЛЕНИЙ ВСЕГО:</vt:lpstr>
      <vt:lpstr>Презентация PowerPoint</vt:lpstr>
      <vt:lpstr>РАСХОДЫ  БЮДЖЕТА  </vt:lpstr>
      <vt:lpstr>Презентация PowerPoint</vt:lpstr>
      <vt:lpstr>Презентация PowerPoint</vt:lpstr>
      <vt:lpstr>Распределение  бюджетных ассигнований по целевым статьям (муниципальным программам и непрограммным направлениям деятельности), группам и подгруппам видов расходов классификации расходов бюджетов 2023-2025 годы </vt:lpstr>
      <vt:lpstr>Презентация PowerPoint</vt:lpstr>
      <vt:lpstr>Презентация PowerPoint</vt:lpstr>
      <vt:lpstr>КОНТАКТНАЯ ИНФОРМАЦИЯ МУНИЦИПАЛЬНОЕ УЧРЕЖДЕНИЕ КОМИТЕТ ПО ФИНАНСАМ МУНИЦИПАЛЬНОГО РАЙОНА "ХИЛОКСКИЙ РАЙОН"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2023 год и на плановый период 2024-2025 годов</dc:title>
  <dc:creator>KUDINOVA</dc:creator>
  <cp:lastModifiedBy>KUDINOVA</cp:lastModifiedBy>
  <cp:revision>50</cp:revision>
  <dcterms:created xsi:type="dcterms:W3CDTF">2023-01-10T05:08:27Z</dcterms:created>
  <dcterms:modified xsi:type="dcterms:W3CDTF">2023-01-25T01:41:02Z</dcterms:modified>
</cp:coreProperties>
</file>