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74" r:id="rId6"/>
    <p:sldId id="263" r:id="rId7"/>
    <p:sldId id="275" r:id="rId8"/>
    <p:sldId id="265" r:id="rId9"/>
    <p:sldId id="262" r:id="rId10"/>
    <p:sldId id="264" r:id="rId11"/>
    <p:sldId id="266" r:id="rId12"/>
    <p:sldId id="276" r:id="rId13"/>
    <p:sldId id="267" r:id="rId14"/>
    <p:sldId id="277" r:id="rId15"/>
    <p:sldId id="280" r:id="rId16"/>
    <p:sldId id="269" r:id="rId17"/>
    <p:sldId id="278" r:id="rId18"/>
    <p:sldId id="27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4" autoAdjust="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595378291300968E-2"/>
          <c:y val="3.0155119376535575E-2"/>
          <c:w val="0.93837643039662244"/>
          <c:h val="0.705585953412583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945191.3</c:v>
                </c:pt>
                <c:pt idx="1">
                  <c:v>884172.1</c:v>
                </c:pt>
                <c:pt idx="2">
                  <c:v>858603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20333056"/>
        <c:axId val="120334592"/>
        <c:axId val="0"/>
      </c:bar3DChart>
      <c:catAx>
        <c:axId val="12033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334592"/>
        <c:crosses val="autoZero"/>
        <c:auto val="1"/>
        <c:lblAlgn val="ctr"/>
        <c:lblOffset val="100"/>
        <c:noMultiLvlLbl val="0"/>
      </c:catAx>
      <c:valAx>
        <c:axId val="12033459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203330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>
      <a:solidFill>
        <a:schemeClr val="accent3">
          <a:lumMod val="20000"/>
          <a:lumOff val="80000"/>
          <a:alpha val="0"/>
        </a:schemeClr>
      </a:solidFill>
    </a:ln>
    <a:effectLst>
      <a:outerShdw blurRad="50800" dist="50800" dir="5400000" algn="ctr" rotWithShape="0">
        <a:schemeClr val="accent2">
          <a:lumMod val="40000"/>
          <a:lumOff val="6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49622620932026"/>
          <c:y val="0"/>
          <c:w val="0.85142807781806085"/>
          <c:h val="0.9968907534579490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effectLst>
              <a:outerShdw blurRad="50800" dist="38100" dir="2700000" algn="tl" rotWithShape="0">
                <a:schemeClr val="tx2">
                  <a:lumMod val="20000"/>
                  <a:lumOff val="80000"/>
                  <a:alpha val="40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2435695550735908E-2"/>
                  <c:y val="-0.110230807688034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116430,0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280084821493263E-2"/>
                  <c:y val="-0.110230807688034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5315448042005E-2"/>
                  <c:y val="-0.1240096586490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374227,2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696545794428638E-3"/>
                  <c:y val="-0.104719267303632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32623,7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медбюджетные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160485</c:v>
                </c:pt>
                <c:pt idx="1">
                  <c:v>40772.699999999997</c:v>
                </c:pt>
                <c:pt idx="2">
                  <c:v>425334.2</c:v>
                </c:pt>
                <c:pt idx="3">
                  <c:v>33393.4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AA2B1E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373982600967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563137347494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345840800297547E-3"/>
                  <c:y val="1.102308076880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2643764219434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медбюджетные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119909</c:v>
                </c:pt>
                <c:pt idx="1">
                  <c:v>31162.9</c:v>
                </c:pt>
                <c:pt idx="2">
                  <c:v>384351.3</c:v>
                </c:pt>
                <c:pt idx="3">
                  <c:v>32779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B9CA1A">
                <a:lumMod val="40000"/>
                <a:lumOff val="6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медбюджетные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116430</c:v>
                </c:pt>
                <c:pt idx="1">
                  <c:v>110</c:v>
                </c:pt>
                <c:pt idx="2">
                  <c:v>374227.20000000001</c:v>
                </c:pt>
                <c:pt idx="3">
                  <c:v>32623.7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161600"/>
        <c:axId val="121163136"/>
        <c:axId val="0"/>
      </c:bar3DChart>
      <c:catAx>
        <c:axId val="121161600"/>
        <c:scaling>
          <c:orientation val="minMax"/>
        </c:scaling>
        <c:delete val="0"/>
        <c:axPos val="l"/>
        <c:numFmt formatCode="#,##0.00\ &quot;₽&quot;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163136"/>
        <c:crosses val="autoZero"/>
        <c:auto val="1"/>
        <c:lblAlgn val="ctr"/>
        <c:lblOffset val="100"/>
        <c:noMultiLvlLbl val="0"/>
      </c:catAx>
      <c:valAx>
        <c:axId val="12116313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2116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81932925327143"/>
          <c:y val="1.6077423689034566E-2"/>
          <c:w val="0.13764702472672119"/>
          <c:h val="0.342285318992334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62037037037036"/>
          <c:y val="0.14263067166715054"/>
          <c:w val="0.58775614853698843"/>
          <c:h val="0.634794768493416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01.01.2024 год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0.0</c:formatCode>
                <c:ptCount val="3"/>
                <c:pt idx="0">
                  <c:v>26.7</c:v>
                </c:pt>
                <c:pt idx="1">
                  <c:v>24.7</c:v>
                </c:pt>
                <c:pt idx="2">
                  <c:v>19.899999999999999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26.7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01.01.2025 год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0.0</c:formatCode>
                <c:ptCount val="3"/>
                <c:pt idx="0">
                  <c:v>26.7</c:v>
                </c:pt>
                <c:pt idx="1">
                  <c:v>24.7</c:v>
                </c:pt>
                <c:pt idx="2">
                  <c:v>19.899999999999999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 formatCode="0.00">
                  <c:v>0</c:v>
                </c:pt>
                <c:pt idx="1">
                  <c:v>24.7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01.01.2026 год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Лист1!$A$2:$A$4</c:f>
              <c:numCache>
                <c:formatCode>0.0</c:formatCode>
                <c:ptCount val="3"/>
                <c:pt idx="0">
                  <c:v>26.7</c:v>
                </c:pt>
                <c:pt idx="1">
                  <c:v>24.7</c:v>
                </c:pt>
                <c:pt idx="2">
                  <c:v>19.899999999999999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 formatCode="0.00">
                  <c:v>0</c:v>
                </c:pt>
                <c:pt idx="2" formatCode="0.0">
                  <c:v>19.899999999999999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3502976"/>
        <c:axId val="123504512"/>
        <c:axId val="0"/>
      </c:bar3DChart>
      <c:catAx>
        <c:axId val="123502976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504512"/>
        <c:crosses val="autoZero"/>
        <c:auto val="1"/>
        <c:lblAlgn val="ctr"/>
        <c:lblOffset val="100"/>
        <c:noMultiLvlLbl val="0"/>
      </c:catAx>
      <c:valAx>
        <c:axId val="1235045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502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0.29565</cdr:x>
      <cdr:y>0.14063</cdr:y>
    </cdr:from>
    <cdr:to>
      <cdr:x>0.41739</cdr:x>
      <cdr:y>0.26563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2" y="648072"/>
          <a:ext cx="1008112" cy="576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33393,4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0.30435</cdr:x>
      <cdr:y>0.15625</cdr:y>
    </cdr:from>
    <cdr:to>
      <cdr:x>0.42609</cdr:x>
      <cdr:y>0.23438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0298" y="720080"/>
          <a:ext cx="1008119" cy="360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0.8087</cdr:x>
      <cdr:y>0.45313</cdr:y>
    </cdr:from>
    <cdr:to>
      <cdr:x>0.98262</cdr:x>
      <cdr:y>0.51563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96744" y="2088232"/>
          <a:ext cx="144021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425334,2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0.30435</cdr:x>
      <cdr:y>0.54688</cdr:y>
    </cdr:from>
    <cdr:to>
      <cdr:x>0.42609</cdr:x>
      <cdr:y>0.65625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20280" y="2520280"/>
          <a:ext cx="10081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40772,7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0.48696</cdr:x>
      <cdr:y>0.79688</cdr:y>
    </cdr:from>
    <cdr:to>
      <cdr:x>0.63478</cdr:x>
      <cdr:y>0.85938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32448" y="3672408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160485,0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86916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униципального района «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район» на 2024 год и плановый период 2025-2026 годов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204856" cy="5328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6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11464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Межбюджетные трансферты, получаемые из других бюджетов бюджетной системы на 2024 год и плановый период 2025 и 2026 годов</a:t>
            </a:r>
            <a:r>
              <a:rPr lang="ru-RU" sz="20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БЕЗВОЗМЕЗДНЫХ ПОСТУПЛЕНИЙ ВСЕГО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57840617"/>
              </p:ext>
            </p:extLst>
          </p:nvPr>
        </p:nvGraphicFramePr>
        <p:xfrm>
          <a:off x="755576" y="1700808"/>
          <a:ext cx="784887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4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712835"/>
              </p:ext>
            </p:extLst>
          </p:nvPr>
        </p:nvGraphicFramePr>
        <p:xfrm>
          <a:off x="755576" y="1772816"/>
          <a:ext cx="7632848" cy="4430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602"/>
                <a:gridCol w="1191298"/>
                <a:gridCol w="1202474"/>
                <a:gridCol w="1202474"/>
              </a:tblGrid>
              <a:tr h="429341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3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72565,7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73287,4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74026,1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802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обеспеченности муниципальных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 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28198,0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28198,0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28198,0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07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трансферы  на поддержку мер по обеспечению сбалансированности бюджетов поселений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25314,0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25314,0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25314,0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078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 характера 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19053,7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19775,4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20514,1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3527" y="76470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ТРАНСФЕРТЫ, ПЕРЕДАВАЕМЫЕ ИЗ БЮДЖЕТА МУНИЦИПАЛЬНОГО РАЙОНА «ХИЛОКСКИЙ РАЙОНА» В БЮДЖЕТЫ ПОСЕЛЕНИЙ НА 2024 ГОДА И ПЛАНОВОГО ПЕРИОДА 2025-2026 ГОДЫ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268760"/>
            <a:ext cx="3024336" cy="16847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5525"/>
            <a:ext cx="27363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717032"/>
            <a:ext cx="2880320" cy="242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7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2324655"/>
            <a:ext cx="7632848" cy="39846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оборона; 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  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деятельность;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экономика;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Жилищно-коммунальное  хозяйство;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Образование; 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Культура, кинематография;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политика;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спорт;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долга;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28061"/>
            <a:ext cx="4680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61845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0990" y="1555214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Расходы бюджета по основным функциям подразделяются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на: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993600"/>
              </p:ext>
            </p:extLst>
          </p:nvPr>
        </p:nvGraphicFramePr>
        <p:xfrm>
          <a:off x="719571" y="1327294"/>
          <a:ext cx="770485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23"/>
                <a:gridCol w="1492666"/>
                <a:gridCol w="1194135"/>
                <a:gridCol w="1418033"/>
              </a:tblGrid>
              <a:tr h="5173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64964,7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64216,6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4119,5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15083,7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17255,7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15949,2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5489,3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699895,7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636233,9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613734,8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46445,3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46445,3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46445,3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27991,4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26865,8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26787,0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76274,7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76996,4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77735,1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00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943176,3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879336,1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853757,4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476673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ОБЪЕМ И СТРУКТУРА РАСХОДОВ БЮДЖЕТА МУНИЦИПАЛЬНОГО 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РАЙОНА «ХИЛОКСКИЙ РАЙОН» НА 2024 ГОД 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2025 И 2026 ГОДЫ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1080120"/>
          </a:xfrm>
        </p:spPr>
        <p:txBody>
          <a:bodyPr>
            <a:normAutofit/>
          </a:bodyPr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Распределение  бюджетных ассигнований по целевым статьям (муниципальным программам и непрограммным направлениям деятельности), группам и подгруппам видов расходов классификации расходов бюджетов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2024-2026 годы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47857"/>
              </p:ext>
            </p:extLst>
          </p:nvPr>
        </p:nvGraphicFramePr>
        <p:xfrm>
          <a:off x="395536" y="1628802"/>
          <a:ext cx="8352928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694"/>
                <a:gridCol w="851256"/>
                <a:gridCol w="834656"/>
                <a:gridCol w="766322"/>
              </a:tblGrid>
              <a:tr h="492666">
                <a:tc>
                  <a:txBody>
                    <a:bodyPr/>
                    <a:lstStyle/>
                    <a:p>
                      <a:r>
                        <a:rPr lang="ru-RU" sz="12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2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149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и муниципальным долгом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60113,4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60111,4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60106,6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5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"Экономическое развитие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50853,2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50184,5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50184,5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2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"Совершенствование гражданской обороны, защиты населения и территорий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от чрезвычайных ситуаций мирного и военного времени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629,5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629,5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629,5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4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"Социальное развитие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"Территориальное развитие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21691,2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24522,4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20560,3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0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"Культура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62574,6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62574,6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62574,6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образования муниципального района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район" на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702212,2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639360,9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617704,6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48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экологической безопасности окружающей среды и населения муниципального района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Хилокский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район" при обращении с отходами производства и потребления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годы)"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1200,0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Непрограммная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деятельность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43332,2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40182,8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40127,3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0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РАСХОДОВ ВСЕГО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943176,3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879336,1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853757,4</a:t>
                      </a:r>
                      <a:endParaRPr lang="ru-RU" sz="1100" b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9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564" y="744608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 МУНИЦИПАЛЬНОГО РАЙОНА «ХИЛОКСИЙ РАЙОН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28800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Профицит — это положительное сальдо. Применительно к исполнению госбюджета - превышение его доходной части по сравнению с расходной.</a:t>
            </a:r>
          </a:p>
          <a:p>
            <a:pPr indent="444500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indent="44450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Бюджетный дефицит — превышение расходов бюджета над его доходами. В случае превышения доходов над расходами возникает бюджетный профицит.</a:t>
            </a:r>
          </a:p>
          <a:p>
            <a:pPr indent="444500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indent="44450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Профицит бюджета — превышение доходов над расходами; экономическое понятие, которое означает, что доходная часть бюджета превышает расходную часть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16505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453479"/>
              </p:ext>
            </p:extLst>
          </p:nvPr>
        </p:nvGraphicFramePr>
        <p:xfrm>
          <a:off x="429664" y="1772816"/>
          <a:ext cx="7992888" cy="4450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72725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ОБЪЕМ МУНИЦИПАЛЬНОГО ДОЛГА МУНИЦИПАЛЬНОГО РАЙОНА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«ХИЛОКСКИЙ РАЙОНА» НА 2024 ГОД И ПЛАНОВЫЙ ПЕРИОД 2025-2026 ГОДЫ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368152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МУНИЦИПАЛЬНОЕ УЧРЕЖДЕНИЕ КОМИТЕТ ПО ФИНАНСАМ МУНИЦИПАЛЬНОГО РАЙОНА "ХИЛОКСКИЙ РАЙОН"</a:t>
            </a:r>
            <a:b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630225"/>
            <a:ext cx="43924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ОГРН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1027500828850 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17 декабря 2002 г.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ИНН/КПП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7523002911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752301001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Дата регистрации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10.01.2000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реквизиты (ФНС / ПФР / ФСС / РОССТАТ)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Юридический адрес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673200, Забайкальский край,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р-н, г. Хилок, ул. Ленина, д.9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Телефон: +7 (30237) 2-11-94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ПРЕДСЕДАТЕЛЬ МУ КОМИТЕТ ПО ФИНАНСАМ МУНИЦИПАЛЬНОГО РАЙОНА "ХИЛОКСКИЙ РАЙОН"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Миллер Оксана Владимировна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15 января 2021 г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466" y="3645024"/>
            <a:ext cx="2880320" cy="246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20080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«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район»!</a:t>
            </a:r>
            <a:endParaRPr lang="ru-RU" sz="2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392488"/>
          </a:xfrm>
        </p:spPr>
        <p:txBody>
          <a:bodyPr>
            <a:normAutofit fontScale="92500" lnSpcReduction="10000"/>
          </a:bodyPr>
          <a:lstStyle/>
          <a:p>
            <a:pPr marL="0" indent="44450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 для граждан познакомит Вас с основными положениями проекта бюджета муниципального района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район» на 2024год и плановый период 2025 и 2026 годов.</a:t>
            </a:r>
          </a:p>
          <a:p>
            <a:pPr marL="0" indent="44450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бюджет муниципального района затрагивает интересы каждого жителя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Хилокского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района. Мы постарались в доступной и понятной форме для граждан, показать основные показатели бюджета муниципального района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район».</a:t>
            </a:r>
          </a:p>
        </p:txBody>
      </p:sp>
    </p:spTree>
    <p:extLst>
      <p:ext uri="{BB962C8B-B14F-4D97-AF65-F5344CB8AC3E}">
        <p14:creationId xmlns:p14="http://schemas.microsoft.com/office/powerpoint/2010/main" val="1811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836712"/>
            <a:ext cx="7632848" cy="527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1052736"/>
            <a:ext cx="6965245" cy="136815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СПАСИБО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63040" y="2636912"/>
            <a:ext cx="6196405" cy="308615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ЗА ВНИМАНИЕ</a:t>
            </a:r>
            <a:r>
              <a:rPr lang="ru-RU" sz="5400" dirty="0" smtClean="0"/>
              <a:t>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552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6" cy="115212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100" i="1" cap="all" dirty="0">
                <a:ln w="0"/>
                <a:solidFill>
                  <a:srgbClr val="1F497D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Что такое «Бюджет для граждан»</a:t>
            </a:r>
            <a:r>
              <a:rPr lang="ru-RU" sz="3100" i="1" cap="all" dirty="0">
                <a:ln w="0"/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lang="ru-RU" sz="3600" i="1" cap="all" dirty="0">
                <a:ln w="0"/>
                <a:solidFill>
                  <a:srgbClr val="1F497D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i="1" cap="all" dirty="0">
                <a:ln w="0"/>
                <a:solidFill>
                  <a:srgbClr val="1F497D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1700808"/>
            <a:ext cx="7704857" cy="4425355"/>
          </a:xfrm>
        </p:spPr>
        <p:txBody>
          <a:bodyPr>
            <a:normAutofit/>
          </a:bodyPr>
          <a:lstStyle/>
          <a:p>
            <a:pPr marL="0" lvl="0" indent="444500" algn="just">
              <a:spcBef>
                <a:spcPts val="0"/>
              </a:spcBef>
              <a:buClrTx/>
              <a:buSzTx/>
              <a:buNone/>
            </a:pPr>
            <a:r>
              <a:rPr lang="ru-RU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– это упрощённая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администрации муниципального образования во время бюджетного года и показать формы их возможного взаимодействия с администрацией по вопросам расходования общественных финансов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1584175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бюджета муниципального района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на 2024 год и на плановый период 2025 и 2026 годов направлен на решение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следующих ключевых задач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51520" y="2060848"/>
            <a:ext cx="8712968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бюджетной политики;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финансовых возможностей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Хилокского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ключевым направлениям развития;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роли бюджетной политики для поддержки экономического роста;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 и открытости бюджетного процесса;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  </a:r>
          </a:p>
          <a:p>
            <a:pPr>
              <a:buFont typeface="Wingdings" pitchFamily="2" charset="2"/>
              <a:buChar char="ü"/>
            </a:pP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408906"/>
              </p:ext>
            </p:extLst>
          </p:nvPr>
        </p:nvGraphicFramePr>
        <p:xfrm>
          <a:off x="755576" y="1772817"/>
          <a:ext cx="7704856" cy="453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98791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(тыс. рублей)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(тыс. рублей)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(тыс.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9837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945191,3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884172,1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858603,0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9378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943176,3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879336,1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853767,0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9378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4836,0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4836,0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301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МУНИЦИПАЛЬНОГО РАЙОНА «ХИЛОКСКИЙ РАЙОН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2024 ГОД И ПЛАНОВЫЙ ПЕРИОД 2025 И 2026 ГОДЫ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5853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3683"/>
            <a:ext cx="3024336" cy="350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573016"/>
            <a:ext cx="4176464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я\Desktop\005105617_1-97ae0420800c721028c27c8ec0ac40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4" y="692697"/>
            <a:ext cx="7515121" cy="55446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350100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04856" cy="129614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района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на 2024 год и плановый период 2025 и 2026 годы.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52512898"/>
              </p:ext>
            </p:extLst>
          </p:nvPr>
        </p:nvGraphicFramePr>
        <p:xfrm>
          <a:off x="971600" y="1700808"/>
          <a:ext cx="72008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9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53536" cy="576064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ПОСТУПЛЕНИЙ ДОХОДОВ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 «ХИЛОКСКИЙ РАЙОН» НА 2024  год и плановый период 2025 и 2026 годы.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238"/>
              </p:ext>
            </p:extLst>
          </p:nvPr>
        </p:nvGraphicFramePr>
        <p:xfrm>
          <a:off x="755576" y="1331961"/>
          <a:ext cx="7704856" cy="5360152"/>
        </p:xfrm>
        <a:graphic>
          <a:graphicData uri="http://schemas.openxmlformats.org/drawingml/2006/table">
            <a:tbl>
              <a:tblPr firstRow="1" bandRow="1"/>
              <a:tblGrid>
                <a:gridCol w="4483993"/>
                <a:gridCol w="1024820"/>
                <a:gridCol w="1179362"/>
                <a:gridCol w="1016681"/>
              </a:tblGrid>
              <a:tr h="484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(тыс.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И НЕНАЛОГОВЫЕ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в том числе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прибыль,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233263,0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261350,3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278350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449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24388,8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25855,9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27357,6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12743,3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13123,3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13511,9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515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сборы и регулярные платежи за пользование природными ресурсами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3450,5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3554,0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3661,0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пошлина, сборы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4400,0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515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3106,7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3592,7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3637,9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4496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на оказание платных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 и компенсации затрат государства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0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449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ОХОДЫ)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285206,0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315969,9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335212,1</a:t>
                      </a: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4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830</TotalTime>
  <Words>1117</Words>
  <Application>Microsoft Office PowerPoint</Application>
  <PresentationFormat>Экран (4:3)</PresentationFormat>
  <Paragraphs>294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Презентация PowerPoint</vt:lpstr>
      <vt:lpstr>Уважаемые жители Муниципально района «Хилокский район»!</vt:lpstr>
      <vt:lpstr>Что такое «Бюджет для граждан»? </vt:lpstr>
      <vt:lpstr>Проект бюджета муниципального района «Хилокский район» на 2024 год и на плановый период 2025 и 2026 годов направлен на решение следующих ключевых задач</vt:lpstr>
      <vt:lpstr>Презентация PowerPoint</vt:lpstr>
      <vt:lpstr>Презентация PowerPoint</vt:lpstr>
      <vt:lpstr>Презентация PowerPoint</vt:lpstr>
      <vt:lpstr>Структура доходов бюджета муниципального района «Хилокский район» на 2024 год и плановый период 2025 и 2026 годы.</vt:lpstr>
      <vt:lpstr>ОБЪЕМ ПОСТУПЛЕНИЙ ДОХОДОВ БЮДЖЕТА муниципального района  «ХИЛОКСКИЙ РАЙОН» НА 2024  год и плановый период 2025 и 2026 годы. </vt:lpstr>
      <vt:lpstr>Презентация PowerPoint</vt:lpstr>
      <vt:lpstr>Межбюджетные трансферты, получаемые из других бюджетов бюджетной системы на 2024 год и плановый период 2025 и 2026 годов БЕЗВОЗМЕЗДНЫХ ПОСТУПЛЕНИЙ ВСЕГО:</vt:lpstr>
      <vt:lpstr>Презентация PowerPoint</vt:lpstr>
      <vt:lpstr>РАСХОДЫ  БЮДЖЕТА  </vt:lpstr>
      <vt:lpstr>Презентация PowerPoint</vt:lpstr>
      <vt:lpstr>Презентация PowerPoint</vt:lpstr>
      <vt:lpstr>Распределение  бюджетных ассигнований по целевым статьям (муниципальным программам и непрограммным направлениям деятельности), группам и подгруппам видов расходов классификации расходов бюджетов 2024-2026 годы </vt:lpstr>
      <vt:lpstr>Презентация PowerPoint</vt:lpstr>
      <vt:lpstr>Презентация PowerPoint</vt:lpstr>
      <vt:lpstr>КОНТАКТНАЯ ИНФОРМАЦИЯ МУНИЦИПАЛЬНОЕ УЧРЕЖДЕНИЕ КОМИТЕТ ПО ФИНАНСАМ МУНИЦИПАЛЬНОГО РАЙОНА "ХИЛОКСКИЙ РАЙОН"  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2023 год и на плановый период 2024-2025 годов</dc:title>
  <dc:creator>KUDINOVA</dc:creator>
  <cp:lastModifiedBy>Аня</cp:lastModifiedBy>
  <cp:revision>101</cp:revision>
  <dcterms:created xsi:type="dcterms:W3CDTF">2023-01-10T05:08:27Z</dcterms:created>
  <dcterms:modified xsi:type="dcterms:W3CDTF">2024-02-14T04:48:53Z</dcterms:modified>
</cp:coreProperties>
</file>