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21"/>
  </p:notesMasterIdLst>
  <p:sldIdLst>
    <p:sldId id="257" r:id="rId2"/>
    <p:sldId id="274" r:id="rId3"/>
    <p:sldId id="260" r:id="rId4"/>
    <p:sldId id="272" r:id="rId5"/>
    <p:sldId id="261" r:id="rId6"/>
    <p:sldId id="263" r:id="rId7"/>
    <p:sldId id="264" r:id="rId8"/>
    <p:sldId id="266" r:id="rId9"/>
    <p:sldId id="265" r:id="rId10"/>
    <p:sldId id="267" r:id="rId11"/>
    <p:sldId id="277" r:id="rId12"/>
    <p:sldId id="278" r:id="rId13"/>
    <p:sldId id="268" r:id="rId14"/>
    <p:sldId id="269" r:id="rId15"/>
    <p:sldId id="275" r:id="rId16"/>
    <p:sldId id="276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32" autoAdjust="0"/>
    <p:restoredTop sz="94660"/>
  </p:normalViewPr>
  <p:slideViewPr>
    <p:cSldViewPr>
      <p:cViewPr>
        <p:scale>
          <a:sx n="119" d="100"/>
          <a:sy n="119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515DD-3309-4ECB-B6C7-55ED5A23227A}" type="doc">
      <dgm:prSet loTypeId="urn:microsoft.com/office/officeart/2005/8/layout/matrix3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EFAEF-8FD9-4C7D-91F4-6CAAC370029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/>
        </a:p>
      </dgm:t>
    </dgm:pt>
    <dgm:pt modelId="{E26F1D6E-6564-4AE7-9ED8-28B6581EA881}" type="parTrans" cxnId="{AEA0E5CD-F56B-492E-ADE5-90FC3276A6B7}">
      <dgm:prSet/>
      <dgm:spPr/>
      <dgm:t>
        <a:bodyPr/>
        <a:lstStyle/>
        <a:p>
          <a:endParaRPr lang="ru-RU"/>
        </a:p>
      </dgm:t>
    </dgm:pt>
    <dgm:pt modelId="{9AAF89DB-7567-413D-8055-4197D4AD6220}" type="sibTrans" cxnId="{AEA0E5CD-F56B-492E-ADE5-90FC3276A6B7}">
      <dgm:prSet/>
      <dgm:spPr/>
      <dgm:t>
        <a:bodyPr/>
        <a:lstStyle/>
        <a:p>
          <a:endParaRPr lang="ru-RU"/>
        </a:p>
      </dgm:t>
    </dgm:pt>
    <dgm:pt modelId="{E36300F8-44D8-4A76-9A9F-05F41A5A7BAF}">
      <dgm:prSet/>
      <dgm:spPr/>
      <dgm:t>
        <a:bodyPr/>
        <a:lstStyle/>
        <a:p>
          <a:pPr rtl="0"/>
          <a:r>
            <a:rPr lang="ru-RU" dirty="0" smtClean="0"/>
            <a:t>Важнейшее условие благополучия граждан.</a:t>
          </a:r>
          <a:endParaRPr lang="ru-RU" dirty="0"/>
        </a:p>
      </dgm:t>
    </dgm:pt>
    <dgm:pt modelId="{682C49E8-1576-46A7-B90D-20DAC13FE6D4}" type="parTrans" cxnId="{D66A150A-5327-4DA7-93E8-2FC5C86F004A}">
      <dgm:prSet/>
      <dgm:spPr/>
      <dgm:t>
        <a:bodyPr/>
        <a:lstStyle/>
        <a:p>
          <a:endParaRPr lang="ru-RU"/>
        </a:p>
      </dgm:t>
    </dgm:pt>
    <dgm:pt modelId="{DB9F7DE7-B0D1-46C6-ACD1-AF2BF7BDC039}" type="sibTrans" cxnId="{D66A150A-5327-4DA7-93E8-2FC5C86F004A}">
      <dgm:prSet/>
      <dgm:spPr/>
      <dgm:t>
        <a:bodyPr/>
        <a:lstStyle/>
        <a:p>
          <a:endParaRPr lang="ru-RU"/>
        </a:p>
      </dgm:t>
    </dgm:pt>
    <dgm:pt modelId="{EBE5B757-627B-404A-81BD-40E813A3B6FC}">
      <dgm:prSet/>
      <dgm:spPr/>
      <dgm:t>
        <a:bodyPr/>
        <a:lstStyle/>
        <a:p>
          <a:pPr rtl="0"/>
          <a:r>
            <a:rPr lang="ru-RU" dirty="0" smtClean="0"/>
            <a:t>Навык использования продуктов, услуг и «законов» финансовой системы себе во благо.</a:t>
          </a:r>
          <a:endParaRPr lang="ru-RU" dirty="0"/>
        </a:p>
      </dgm:t>
    </dgm:pt>
    <dgm:pt modelId="{6C9625FB-6FB9-4378-97A6-449343330407}" type="parTrans" cxnId="{B8C133DD-4235-46C1-84B1-67D2D88E3085}">
      <dgm:prSet/>
      <dgm:spPr/>
      <dgm:t>
        <a:bodyPr/>
        <a:lstStyle/>
        <a:p>
          <a:endParaRPr lang="ru-RU"/>
        </a:p>
      </dgm:t>
    </dgm:pt>
    <dgm:pt modelId="{80A37D41-CCF0-43A2-9BDB-58041284104F}" type="sibTrans" cxnId="{B8C133DD-4235-46C1-84B1-67D2D88E3085}">
      <dgm:prSet/>
      <dgm:spPr/>
      <dgm:t>
        <a:bodyPr/>
        <a:lstStyle/>
        <a:p>
          <a:endParaRPr lang="ru-RU"/>
        </a:p>
      </dgm:t>
    </dgm:pt>
    <dgm:pt modelId="{C2A308E4-79F0-4F85-A12E-23C90B9B9153}">
      <dgm:prSet/>
      <dgm:spPr/>
      <dgm:t>
        <a:bodyPr/>
        <a:lstStyle/>
        <a:p>
          <a:pPr rtl="0"/>
          <a:r>
            <a:rPr lang="ru-RU" dirty="0" smtClean="0"/>
            <a:t>Умение использовать знания и навыки для принятия правильных решений, связанных с деньгами и тратами.</a:t>
          </a:r>
          <a:endParaRPr lang="ru-RU" dirty="0"/>
        </a:p>
      </dgm:t>
    </dgm:pt>
    <dgm:pt modelId="{2C011057-9FD9-46FE-9279-D70818488F8C}" type="parTrans" cxnId="{27FCBC32-E735-49AB-B02D-DE511CE76A5A}">
      <dgm:prSet/>
      <dgm:spPr/>
      <dgm:t>
        <a:bodyPr/>
        <a:lstStyle/>
        <a:p>
          <a:endParaRPr lang="ru-RU"/>
        </a:p>
      </dgm:t>
    </dgm:pt>
    <dgm:pt modelId="{516E8B79-D004-448B-97E4-3DD43DD5A178}" type="sibTrans" cxnId="{27FCBC32-E735-49AB-B02D-DE511CE76A5A}">
      <dgm:prSet/>
      <dgm:spPr/>
      <dgm:t>
        <a:bodyPr/>
        <a:lstStyle/>
        <a:p>
          <a:endParaRPr lang="ru-RU"/>
        </a:p>
      </dgm:t>
    </dgm:pt>
    <dgm:pt modelId="{3DFDD18B-BC93-4B41-8BCC-95421D09E96D}" type="pres">
      <dgm:prSet presAssocID="{294515DD-3309-4ECB-B6C7-55ED5A2322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A0E01-5931-432D-AF62-3E41E3EFDC7E}" type="pres">
      <dgm:prSet presAssocID="{294515DD-3309-4ECB-B6C7-55ED5A23227A}" presName="diamond" presStyleLbl="bgShp" presStyleIdx="0" presStyleCnt="1"/>
      <dgm:spPr/>
    </dgm:pt>
    <dgm:pt modelId="{391AB12A-AC8B-4747-9726-28469FB44587}" type="pres">
      <dgm:prSet presAssocID="{294515DD-3309-4ECB-B6C7-55ED5A23227A}" presName="quad1" presStyleLbl="node1" presStyleIdx="0" presStyleCnt="4" custScaleX="237985" custScaleY="217095" custLinFactNeighborX="-43617" custLinFactNeighborY="-12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CE43A-7F8E-4C2C-99C0-A04606E6356D}" type="pres">
      <dgm:prSet presAssocID="{294515DD-3309-4ECB-B6C7-55ED5A23227A}" presName="quad2" presStyleLbl="node1" presStyleIdx="1" presStyleCnt="4" custScaleX="130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92B93-8B54-4765-92C1-EB853AAB8AF1}" type="pres">
      <dgm:prSet presAssocID="{294515DD-3309-4ECB-B6C7-55ED5A2322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B1CD8-333B-4861-A09E-AB50A9E3B02B}" type="pres">
      <dgm:prSet presAssocID="{294515DD-3309-4ECB-B6C7-55ED5A2322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1CBE1-0A7A-4CD5-87C0-B035C711FC2A}" type="presOf" srcId="{E2BEFAEF-8FD9-4C7D-91F4-6CAAC3700295}" destId="{391AB12A-AC8B-4747-9726-28469FB44587}" srcOrd="0" destOrd="0" presId="urn:microsoft.com/office/officeart/2005/8/layout/matrix3"/>
    <dgm:cxn modelId="{B8C133DD-4235-46C1-84B1-67D2D88E3085}" srcId="{294515DD-3309-4ECB-B6C7-55ED5A23227A}" destId="{EBE5B757-627B-404A-81BD-40E813A3B6FC}" srcOrd="2" destOrd="0" parTransId="{6C9625FB-6FB9-4378-97A6-449343330407}" sibTransId="{80A37D41-CCF0-43A2-9BDB-58041284104F}"/>
    <dgm:cxn modelId="{27FCBC32-E735-49AB-B02D-DE511CE76A5A}" srcId="{294515DD-3309-4ECB-B6C7-55ED5A23227A}" destId="{C2A308E4-79F0-4F85-A12E-23C90B9B9153}" srcOrd="3" destOrd="0" parTransId="{2C011057-9FD9-46FE-9279-D70818488F8C}" sibTransId="{516E8B79-D004-448B-97E4-3DD43DD5A178}"/>
    <dgm:cxn modelId="{AEA0E5CD-F56B-492E-ADE5-90FC3276A6B7}" srcId="{294515DD-3309-4ECB-B6C7-55ED5A23227A}" destId="{E2BEFAEF-8FD9-4C7D-91F4-6CAAC3700295}" srcOrd="0" destOrd="0" parTransId="{E26F1D6E-6564-4AE7-9ED8-28B6581EA881}" sibTransId="{9AAF89DB-7567-413D-8055-4197D4AD6220}"/>
    <dgm:cxn modelId="{D66A150A-5327-4DA7-93E8-2FC5C86F004A}" srcId="{294515DD-3309-4ECB-B6C7-55ED5A23227A}" destId="{E36300F8-44D8-4A76-9A9F-05F41A5A7BAF}" srcOrd="1" destOrd="0" parTransId="{682C49E8-1576-46A7-B90D-20DAC13FE6D4}" sibTransId="{DB9F7DE7-B0D1-46C6-ACD1-AF2BF7BDC039}"/>
    <dgm:cxn modelId="{D0AC9898-79A9-4E1C-BF01-C017D47B7B56}" type="presOf" srcId="{C2A308E4-79F0-4F85-A12E-23C90B9B9153}" destId="{F8FB1CD8-333B-4861-A09E-AB50A9E3B02B}" srcOrd="0" destOrd="0" presId="urn:microsoft.com/office/officeart/2005/8/layout/matrix3"/>
    <dgm:cxn modelId="{AC452DF6-06BF-4DCD-A107-4FC3FDA12E95}" type="presOf" srcId="{E36300F8-44D8-4A76-9A9F-05F41A5A7BAF}" destId="{8FECE43A-7F8E-4C2C-99C0-A04606E6356D}" srcOrd="0" destOrd="0" presId="urn:microsoft.com/office/officeart/2005/8/layout/matrix3"/>
    <dgm:cxn modelId="{05C77143-2D4E-484E-9C7D-D8061D1B5DC2}" type="presOf" srcId="{294515DD-3309-4ECB-B6C7-55ED5A23227A}" destId="{3DFDD18B-BC93-4B41-8BCC-95421D09E96D}" srcOrd="0" destOrd="0" presId="urn:microsoft.com/office/officeart/2005/8/layout/matrix3"/>
    <dgm:cxn modelId="{A3C3DDDA-624F-4BF0-A006-B60268962B6F}" type="presOf" srcId="{EBE5B757-627B-404A-81BD-40E813A3B6FC}" destId="{D0492B93-8B54-4765-92C1-EB853AAB8AF1}" srcOrd="0" destOrd="0" presId="urn:microsoft.com/office/officeart/2005/8/layout/matrix3"/>
    <dgm:cxn modelId="{0C0F00A6-BCEB-496F-BC2D-8AF51E5EEEFA}" type="presParOf" srcId="{3DFDD18B-BC93-4B41-8BCC-95421D09E96D}" destId="{003A0E01-5931-432D-AF62-3E41E3EFDC7E}" srcOrd="0" destOrd="0" presId="urn:microsoft.com/office/officeart/2005/8/layout/matrix3"/>
    <dgm:cxn modelId="{F718E766-3E7C-441C-862D-39555DD6BE66}" type="presParOf" srcId="{3DFDD18B-BC93-4B41-8BCC-95421D09E96D}" destId="{391AB12A-AC8B-4747-9726-28469FB44587}" srcOrd="1" destOrd="0" presId="urn:microsoft.com/office/officeart/2005/8/layout/matrix3"/>
    <dgm:cxn modelId="{9B7C86DA-431A-4F2A-AF52-E4D59FE23802}" type="presParOf" srcId="{3DFDD18B-BC93-4B41-8BCC-95421D09E96D}" destId="{8FECE43A-7F8E-4C2C-99C0-A04606E6356D}" srcOrd="2" destOrd="0" presId="urn:microsoft.com/office/officeart/2005/8/layout/matrix3"/>
    <dgm:cxn modelId="{A4541EE5-4DF3-42B5-A755-C7E43CE20CFA}" type="presParOf" srcId="{3DFDD18B-BC93-4B41-8BCC-95421D09E96D}" destId="{D0492B93-8B54-4765-92C1-EB853AAB8AF1}" srcOrd="3" destOrd="0" presId="urn:microsoft.com/office/officeart/2005/8/layout/matrix3"/>
    <dgm:cxn modelId="{B8B6C413-F3A5-4471-9DAE-26DCD03FFE49}" type="presParOf" srcId="{3DFDD18B-BC93-4B41-8BCC-95421D09E96D}" destId="{F8FB1CD8-333B-4861-A09E-AB50A9E3B02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A0E01-5931-432D-AF62-3E41E3EFDC7E}">
      <dsp:nvSpPr>
        <dsp:cNvPr id="0" name=""/>
        <dsp:cNvSpPr/>
      </dsp:nvSpPr>
      <dsp:spPr>
        <a:xfrm>
          <a:off x="1634705" y="369646"/>
          <a:ext cx="5544616" cy="554461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AB12A-AC8B-4747-9726-28469FB44587}">
      <dsp:nvSpPr>
        <dsp:cNvPr id="0" name=""/>
        <dsp:cNvSpPr/>
      </dsp:nvSpPr>
      <dsp:spPr>
        <a:xfrm>
          <a:off x="0" y="-369646"/>
          <a:ext cx="5146188" cy="469446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29165" y="-140481"/>
        <a:ext cx="4687858" cy="4236132"/>
      </dsp:txXfrm>
    </dsp:sp>
    <dsp:sp modelId="{8FECE43A-7F8E-4C2C-99C0-A04606E6356D}">
      <dsp:nvSpPr>
        <dsp:cNvPr id="0" name=""/>
        <dsp:cNvSpPr/>
      </dsp:nvSpPr>
      <dsp:spPr>
        <a:xfrm>
          <a:off x="4162914" y="896384"/>
          <a:ext cx="2816937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Важнейшее условие благополучия граждан.</a:t>
          </a:r>
          <a:endParaRPr lang="ru-RU" sz="1500" kern="1200" dirty="0"/>
        </a:p>
      </dsp:txBody>
      <dsp:txXfrm>
        <a:off x="4268474" y="1001944"/>
        <a:ext cx="2605817" cy="1951280"/>
      </dsp:txXfrm>
    </dsp:sp>
    <dsp:sp modelId="{D0492B93-8B54-4765-92C1-EB853AAB8AF1}">
      <dsp:nvSpPr>
        <dsp:cNvPr id="0" name=""/>
        <dsp:cNvSpPr/>
      </dsp:nvSpPr>
      <dsp:spPr>
        <a:xfrm>
          <a:off x="2161444" y="3225123"/>
          <a:ext cx="2162400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Навык использования продуктов, услуг и «законов» финансовой системы себе во благо.</a:t>
          </a:r>
          <a:endParaRPr lang="ru-RU" sz="1500" kern="1200" dirty="0"/>
        </a:p>
      </dsp:txBody>
      <dsp:txXfrm>
        <a:off x="2267004" y="3330683"/>
        <a:ext cx="1951280" cy="1951280"/>
      </dsp:txXfrm>
    </dsp:sp>
    <dsp:sp modelId="{F8FB1CD8-333B-4861-A09E-AB50A9E3B02B}">
      <dsp:nvSpPr>
        <dsp:cNvPr id="0" name=""/>
        <dsp:cNvSpPr/>
      </dsp:nvSpPr>
      <dsp:spPr>
        <a:xfrm>
          <a:off x="4490182" y="3225123"/>
          <a:ext cx="2162400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Умение использовать знания и навыки для принятия правильных решений, связанных с деньгами и тратами.</a:t>
          </a:r>
          <a:endParaRPr lang="ru-RU" sz="1500" kern="1200" dirty="0"/>
        </a:p>
      </dsp:txBody>
      <dsp:txXfrm>
        <a:off x="4595742" y="3330683"/>
        <a:ext cx="1951280" cy="195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5763-272C-4B96-B7EA-5FF918883B8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2244-621E-453E-878E-4573EC5F2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4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2244-621E-453E-878E-4573EC5F22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5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2244-621E-453E-878E-4573EC5F22A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8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0E52D45-E004-4F94-9D28-AD8B0BCB92E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DB6F-0204-4E2A-8857-2F5FB1305FB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495" y="714375"/>
            <a:ext cx="78282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социального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« Финансовая грамотность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 муниципального района «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Хилокский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yasavey.ru/wp-content/uploads/2019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3239770"/>
            <a:ext cx="5621020" cy="29127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55">
        <p:dissolve/>
      </p:transition>
    </mc:Choice>
    <mc:Fallback xmlns="">
      <p:transition spd="slow" advTm="875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lvl="0"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3" y="346401"/>
            <a:ext cx="8462795" cy="606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653">
        <p:circle/>
      </p:transition>
    </mc:Choice>
    <mc:Fallback xmlns="">
      <p:transition spd="slow" advTm="1665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3124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84976" cy="5976664"/>
          </a:xfrm>
        </p:spPr>
      </p:pic>
    </p:spTree>
    <p:extLst>
      <p:ext uri="{BB962C8B-B14F-4D97-AF65-F5344CB8AC3E}">
        <p14:creationId xmlns:p14="http://schemas.microsoft.com/office/powerpoint/2010/main" val="15726412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040560" cy="10801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мошенничество — это одна из самых распространенных и опасных форм преступлений в современном мире. Оно может нанести серьезный ущерб не только отдельным гражданам и организациям, но и всей экономике страны.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516">
            <a:off x="3290177" y="1557100"/>
            <a:ext cx="5020268" cy="4629262"/>
          </a:xfrm>
        </p:spPr>
      </p:pic>
    </p:spTree>
  </p:cSld>
  <p:clrMapOvr>
    <a:masterClrMapping/>
  </p:clrMapOvr>
  <p:transition spd="slow" advTm="16061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6864" cy="525658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1.Одним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распространенных видов мошенничества являются финансовые пирамиды. Их суть заключается в привлечении вкладчиков и обещании им высокой прибыли. Вкладчики получают деньги от новых участников системы, пока система не рушится из-за отсутствия новых вкладчиков. Примером такого мошенничества является легендарная пирамида Сергея Мавроди — МММ. Это финансовая схема, которая обещала огромную прибыль своим участникам за счет вкладов новых. Мавроди был осужден по статье 159 УК РФ — мошенничество в крупном размере.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2.Еще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распространенным видом мошеннических действий в финансовой сфере являются инвестиционные махинации на финансовых рынках. Безответственные инвесторы могут убеждать желающих вложить деньги в несуществующие или невыгодные проекты, обещая высокую доходность. Нередко такие проекты являются полной выдумкой.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3.Кредитные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аферы происходят, когда заемщик вводит кредитора в заблуждение, предоставляя ложную информацию о своей кредитной истории, доходе или имуществе. Банки и другие кредиторы могут также стать жертвами таких махинаций, когда заемщики берут кредит на чужое имя.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4.Аферы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банковских карт включают в себя несанкционированный доступ к финансовым счетам, кражу карт и использование украденной информации для совершения покупок.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5.Правовые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 совершаются с помощью ложных претензий на имущество или путем подделки правоустанавливающих документов или их отдельных статей. Этот вид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аферизма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распространен в крупных компаниях и финансовых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институтах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891">
        <p:circle/>
      </p:transition>
    </mc:Choice>
    <mc:Fallback xmlns="">
      <p:transition spd="slow" advTm="6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мошенничества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866">
            <a:off x="3209008" y="918551"/>
            <a:ext cx="5246414" cy="5425656"/>
          </a:xfrm>
        </p:spPr>
      </p:pic>
    </p:spTree>
    <p:extLst>
      <p:ext uri="{BB962C8B-B14F-4D97-AF65-F5344CB8AC3E}">
        <p14:creationId xmlns:p14="http://schemas.microsoft.com/office/powerpoint/2010/main" val="3506363589"/>
      </p:ext>
    </p:extLst>
  </p:cSld>
  <p:clrMapOvr>
    <a:masterClrMapping/>
  </p:clrMapOvr>
  <p:transition spd="slow" advTm="51766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973035" y="2480010"/>
            <a:ext cx="5064953" cy="239784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Если мошенники списали деньги с банковской карты.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224">
            <a:off x="3194599" y="1486633"/>
            <a:ext cx="5348563" cy="4765822"/>
          </a:xfrm>
        </p:spPr>
      </p:pic>
    </p:spTree>
    <p:extLst>
      <p:ext uri="{BB962C8B-B14F-4D97-AF65-F5344CB8AC3E}">
        <p14:creationId xmlns:p14="http://schemas.microsoft.com/office/powerpoint/2010/main" val="26563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596">
        <p:circle/>
      </p:transition>
    </mc:Choice>
    <mc:Fallback xmlns="">
      <p:transition spd="slow" advTm="1559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SeVeN\Desktop\0308_ПАТ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476672"/>
            <a:ext cx="83474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4" y="404664"/>
            <a:ext cx="8415520" cy="58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914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04664"/>
            <a:ext cx="48245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КОНТАКТНАЯ ИНФОРМАЦИЯ МУНИЦИПАЛЬНОЕ</a:t>
            </a:r>
          </a:p>
          <a:p>
            <a:r>
              <a:rPr lang="ru-RU" sz="1600" dirty="0"/>
              <a:t>УЧРЕЖДЕНИЕ КОМИТЕТ ПО ФИНАНСАМ</a:t>
            </a:r>
          </a:p>
          <a:p>
            <a:r>
              <a:rPr lang="ru-RU" sz="1600" dirty="0"/>
              <a:t>МУНИЦИПАЛЬНОГО РАЙОНА "ХИЛОКСКИЙ РАЙОН"</a:t>
            </a:r>
          </a:p>
          <a:p>
            <a:r>
              <a:rPr lang="ru-RU" sz="1600" dirty="0"/>
              <a:t>ОГРН</a:t>
            </a:r>
          </a:p>
          <a:p>
            <a:r>
              <a:rPr lang="ru-RU" sz="1600" dirty="0"/>
              <a:t>1027500828850</a:t>
            </a:r>
          </a:p>
          <a:p>
            <a:r>
              <a:rPr lang="ru-RU" sz="1600" dirty="0"/>
              <a:t>от 17 декабря 2002 г.</a:t>
            </a:r>
          </a:p>
          <a:p>
            <a:r>
              <a:rPr lang="ru-RU" sz="1600" dirty="0"/>
              <a:t>ИНН/КПП</a:t>
            </a:r>
          </a:p>
          <a:p>
            <a:r>
              <a:rPr lang="ru-RU" sz="1600" dirty="0"/>
              <a:t>7523002911</a:t>
            </a:r>
          </a:p>
          <a:p>
            <a:r>
              <a:rPr lang="ru-RU" sz="1600" dirty="0"/>
              <a:t>752301001</a:t>
            </a:r>
          </a:p>
          <a:p>
            <a:r>
              <a:rPr lang="ru-RU" sz="1600" dirty="0"/>
              <a:t>Дата регистрации</a:t>
            </a:r>
          </a:p>
          <a:p>
            <a:r>
              <a:rPr lang="ru-RU" sz="1600" dirty="0"/>
              <a:t>10.01.2000</a:t>
            </a:r>
          </a:p>
          <a:p>
            <a:r>
              <a:rPr lang="ru-RU" sz="1600" dirty="0"/>
              <a:t>Все реквизиты (ФНС / ПФР / ФСС / РОССТАТ)</a:t>
            </a:r>
          </a:p>
          <a:p>
            <a:r>
              <a:rPr lang="ru-RU" sz="1600" dirty="0"/>
              <a:t>Юридический адрес</a:t>
            </a:r>
          </a:p>
          <a:p>
            <a:r>
              <a:rPr lang="ru-RU" sz="1600" dirty="0"/>
              <a:t>673200, Забайкальский край, </a:t>
            </a:r>
            <a:r>
              <a:rPr lang="ru-RU" sz="1600" dirty="0" err="1"/>
              <a:t>Хилокский</a:t>
            </a:r>
            <a:r>
              <a:rPr lang="ru-RU" sz="1600" dirty="0"/>
              <a:t> р-н, г.</a:t>
            </a:r>
          </a:p>
          <a:p>
            <a:r>
              <a:rPr lang="ru-RU" sz="1600" dirty="0"/>
              <a:t>Хилок, ул. Ленина, д.9</a:t>
            </a:r>
          </a:p>
          <a:p>
            <a:r>
              <a:rPr lang="ru-RU" sz="1600" dirty="0"/>
              <a:t>Телефон: +7 (30237) 2-11-94</a:t>
            </a:r>
          </a:p>
          <a:p>
            <a:r>
              <a:rPr lang="ru-RU" sz="1600" dirty="0"/>
              <a:t>Руководитель</a:t>
            </a:r>
          </a:p>
          <a:p>
            <a:r>
              <a:rPr lang="ru-RU" sz="1600" dirty="0"/>
              <a:t>ПРЕДСЕДАТЕЛЬ МУ КОМИТЕТ ПО ФИНАНСАМ</a:t>
            </a:r>
          </a:p>
          <a:p>
            <a:r>
              <a:rPr lang="ru-RU" sz="1600" dirty="0"/>
              <a:t>МУНИЦИПАЛЬНОГО РАЙОНА "ХИЛОКСКИЙ</a:t>
            </a:r>
          </a:p>
          <a:p>
            <a:r>
              <a:rPr lang="ru-RU" sz="1600" dirty="0"/>
              <a:t>РАЙОН"</a:t>
            </a:r>
          </a:p>
          <a:p>
            <a:r>
              <a:rPr lang="ru-RU" sz="1600" dirty="0"/>
              <a:t>Миллер Оксана Владимировна</a:t>
            </a:r>
          </a:p>
          <a:p>
            <a:r>
              <a:rPr lang="ru-RU" sz="1600" dirty="0"/>
              <a:t>с 15 января 2021 г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181">
            <a:off x="651467" y="1235782"/>
            <a:ext cx="2763484" cy="50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0">
        <p:circle/>
      </p:transition>
    </mc:Choice>
    <mc:Fallback xmlns="">
      <p:transition spd="slow" advTm="1456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просмотр.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294">
            <a:off x="3456375" y="1166798"/>
            <a:ext cx="4779292" cy="4954555"/>
          </a:xfrm>
        </p:spPr>
      </p:pic>
    </p:spTree>
  </p:cSld>
  <p:clrMapOvr>
    <a:masterClrMapping/>
  </p:clrMapOvr>
  <p:transition advTm="155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УВАЖАЕМЫЕ ЖИТЕЛИ МУНИЦИПАЛЬНО РАЙОНА</a:t>
            </a:r>
          </a:p>
          <a:p>
            <a:pPr algn="ctr"/>
            <a:r>
              <a:rPr lang="ru-RU" dirty="0"/>
              <a:t>«ХИЛОКСКИЙ РАЙОН»!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   Финансовая грамотность </a:t>
            </a:r>
            <a:r>
              <a:rPr lang="ru-RU" dirty="0"/>
              <a:t>для граждан познакомит Вас с </a:t>
            </a:r>
            <a:r>
              <a:rPr lang="ru-RU" dirty="0" smtClean="0"/>
              <a:t>основными  правилами поведения в мире денег.</a:t>
            </a:r>
          </a:p>
          <a:p>
            <a:pPr algn="just"/>
            <a:r>
              <a:rPr lang="ru-RU" dirty="0" smtClean="0"/>
              <a:t>Мир денег – это мир искушений, а часто и обмана, где на каждого неграмотного  «Буратино» найдется не один, а множество обманщиков – «котов </a:t>
            </a:r>
            <a:r>
              <a:rPr lang="ru-RU" dirty="0" err="1" smtClean="0"/>
              <a:t>Базилио</a:t>
            </a:r>
            <a:r>
              <a:rPr lang="ru-RU" dirty="0" smtClean="0"/>
              <a:t>». О том, как не попасться на уловки таких мошенников Вы найдете в этом материале. 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Надеемся</a:t>
            </a:r>
            <a:r>
              <a:rPr lang="ru-RU" dirty="0"/>
              <a:t>, что представление </a:t>
            </a:r>
            <a:r>
              <a:rPr lang="ru-RU" dirty="0" smtClean="0"/>
              <a:t>данного материала для жителей муниципального района «</a:t>
            </a:r>
            <a:r>
              <a:rPr lang="ru-RU" dirty="0" err="1" smtClean="0"/>
              <a:t>Хилокский</a:t>
            </a:r>
            <a:r>
              <a:rPr lang="ru-RU" dirty="0" smtClean="0"/>
              <a:t> район»</a:t>
            </a:r>
            <a:r>
              <a:rPr lang="ru-RU" dirty="0"/>
              <a:t>,</a:t>
            </a:r>
            <a:r>
              <a:rPr lang="ru-RU" dirty="0" smtClean="0"/>
              <a:t>  </a:t>
            </a:r>
            <a:r>
              <a:rPr lang="ru-RU" dirty="0"/>
              <a:t>повысит </a:t>
            </a:r>
            <a:r>
              <a:rPr lang="ru-RU" dirty="0" smtClean="0"/>
              <a:t>уровень финансовой грамотности граждан и предостережет от мошеннических действий.</a:t>
            </a:r>
          </a:p>
          <a:p>
            <a:pPr algn="ctr"/>
            <a:r>
              <a:rPr lang="ru-RU" dirty="0" smtClean="0"/>
              <a:t>Приятного просмотра!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8472">
        <p:checker/>
      </p:transition>
    </mc:Choice>
    <mc:Fallback xmlns="">
      <p:transition spd="slow" advTm="1847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00264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242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692696"/>
            <a:ext cx="864552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89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40000"/>
                <a:lumMod val="120000"/>
              </a:schemeClr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33438"/>
      </p:ext>
    </p:extLst>
  </p:cSld>
  <p:clrMapOvr>
    <a:masterClrMapping/>
  </p:clrMapOvr>
  <p:transition advTm="707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0042001"/>
              </p:ext>
            </p:extLst>
          </p:nvPr>
        </p:nvGraphicFramePr>
        <p:xfrm>
          <a:off x="755576" y="548680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349">
        <p14:flash/>
      </p:transition>
    </mc:Choice>
    <mc:Fallback xmlns="">
      <p:transition spd="slow" advTm="12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94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Зачем </a:t>
            </a:r>
            <a:r>
              <a:rPr lang="ru-RU" sz="1400" dirty="0">
                <a:solidFill>
                  <a:srgbClr val="FF0000"/>
                </a:solidFill>
              </a:rPr>
              <a:t>нужна финансовая грамотность?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/>
              <a:t>Финансовая грамотность важна, но большинство людей так не считают. В первую очередь она важна потому, что она даёт инструменты, знания и навыки, необходимые для эффективного управления деньгами. </a:t>
            </a:r>
          </a:p>
        </p:txBody>
      </p:sp>
      <p:pic>
        <p:nvPicPr>
          <p:cNvPr id="6" name="Содержимое 5" descr="C:\Users\811215\Downloads\IMG_20210203_1052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900000">
            <a:off x="4046364" y="2177127"/>
            <a:ext cx="3524596" cy="26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454">
            <a:off x="2699181" y="2050594"/>
            <a:ext cx="5113810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318">
        <p:circle/>
      </p:transition>
    </mc:Choice>
    <mc:Fallback xmlns="">
      <p:transition spd="slow" advTm="3831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4073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Финансовая грамотность 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следующее значение: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•помогает в поисках источников дохода, отличающихся от работы по найму.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 человека появляются не только знания и умения, но и психологическая устойчивость.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•именно в раннем возрасте закладываются не только основы культуры, но и стимулы к познанию и образованию на протяжении всей жизни.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811215\Downloads\IMG_20210203_1125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900000">
            <a:off x="4040130" y="2172970"/>
            <a:ext cx="3537065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887">
        <p:circle/>
      </p:transition>
    </mc:Choice>
    <mc:Fallback xmlns="">
      <p:transition spd="slow" advTm="158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72452" cy="1772816"/>
          </a:xfrm>
        </p:spPr>
        <p:txBody>
          <a:bodyPr>
            <a:normAutofit/>
          </a:bodyPr>
          <a:lstStyle/>
          <a:p>
            <a:pPr lvl="0" algn="l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как повысить свою финансовую грамотность.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Читайте книги посвящённые основам и принципам финансовой грамотности.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Читайте тематические статьи.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Играйте в игры развивающие финансовую грамотность.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Посещайте семинары,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курсы по повышению уровня финансовой грамотности.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Выработайте у себя правильные финансовые привычки.</a:t>
            </a:r>
          </a:p>
        </p:txBody>
      </p:sp>
      <p:pic>
        <p:nvPicPr>
          <p:cNvPr id="4" name="Содержимое 3" descr="C:\Users\811215\Downloads\IMG_20210204_1432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900000">
            <a:off x="4580457" y="2010872"/>
            <a:ext cx="245641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11215\Desktop\2021 фг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987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45719"/>
          </a:xfrm>
        </p:spPr>
        <p:txBody>
          <a:bodyPr>
            <a:normAutofit fontScale="90000"/>
          </a:bodyPr>
          <a:lstStyle/>
          <a:p>
            <a:pPr lvl="0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Пять главных навыков финансово грамотных людей.</a:t>
            </a:r>
          </a:p>
          <a:p>
            <a:endParaRPr lang="ru-RU" dirty="0"/>
          </a:p>
          <a:p>
            <a:r>
              <a:rPr lang="ru-RU" dirty="0"/>
              <a:t>Навык 1.</a:t>
            </a:r>
          </a:p>
          <a:p>
            <a:r>
              <a:rPr lang="ru-RU" dirty="0"/>
              <a:t>Планирование и учёт финансовых потоков.</a:t>
            </a:r>
          </a:p>
          <a:p>
            <a:r>
              <a:rPr lang="ru-RU" dirty="0"/>
              <a:t>Навык 2.</a:t>
            </a:r>
          </a:p>
          <a:p>
            <a:r>
              <a:rPr lang="ru-RU" dirty="0"/>
              <a:t>Использование разнообразных источников дохода.</a:t>
            </a:r>
          </a:p>
          <a:p>
            <a:r>
              <a:rPr lang="ru-RU" dirty="0"/>
              <a:t>Навык 3.</a:t>
            </a:r>
          </a:p>
          <a:p>
            <a:r>
              <a:rPr lang="ru-RU" dirty="0"/>
              <a:t>Правильный подход к финансам.</a:t>
            </a:r>
          </a:p>
          <a:p>
            <a:r>
              <a:rPr lang="ru-RU" dirty="0"/>
              <a:t>Навык 4.</a:t>
            </a:r>
          </a:p>
          <a:p>
            <a:r>
              <a:rPr lang="ru-RU" dirty="0"/>
              <a:t>Налаженные отношения с финансовыми организациями.</a:t>
            </a:r>
          </a:p>
          <a:p>
            <a:r>
              <a:rPr lang="ru-RU" dirty="0"/>
              <a:t>Навык 5.</a:t>
            </a:r>
          </a:p>
          <a:p>
            <a:r>
              <a:rPr lang="ru-RU" dirty="0"/>
              <a:t>Грамотное инвестирование капитала.</a:t>
            </a:r>
          </a:p>
        </p:txBody>
      </p:sp>
    </p:spTree>
  </p:cSld>
  <p:clrMapOvr>
    <a:masterClrMapping/>
  </p:clrMapOvr>
  <p:transition spd="slow" advTm="12065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286</TotalTime>
  <Words>432</Words>
  <Application>Microsoft Office PowerPoint</Application>
  <PresentationFormat>Экран (4:3)</PresentationFormat>
  <Paragraphs>81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нужна финансовая грамотность?  Финансовая грамотность важна, но большинство людей так не считают. В первую очередь она важна потому, что она даёт инструменты, знания и навыки, необходимые для эффективного управления деньгами. </vt:lpstr>
      <vt:lpstr>  Финансовая грамотность  имеет следующее значение:  •помогает в поисках источников дохода, отличающихся от работы по найму. •у человека появляются не только знания и умения, но и психологическая устойчивость.  •именно в раннем возрасте закладываются не только основы культуры, но и стимулы к познанию и образованию на протяжении всей жизни.</vt:lpstr>
      <vt:lpstr>Советы как повысить свою финансовую грамотность.  1. Читайте книги посвящённые основам и принципам финансовой грамотности. 2. Читайте тематические статьи. 3. Играйте в игры развивающие финансовую грамотность. 4. Посещайте семинары, вебинары и курсы по повышению уровня финансовой грамотности. 5. Выработайте у себя правильные финансовые привычки.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мошенничество — это одна из самых распространенных и опасных форм преступлений в современном мире. Оно может нанести серьезный ущерб не только отдельным гражданам и организациям, но и всей экономике страны.</vt:lpstr>
      <vt:lpstr>1.Одним из самых распространенных видов мошенничества являются финансовые пирамиды. Их суть заключается в привлечении вкладчиков и обещании им высокой прибыли. Вкладчики получают деньги от новых участников системы, пока система не рушится из-за отсутствия новых вкладчиков. Примером такого мошенничества является легендарная пирамида Сергея Мавроди — МММ. Это финансовая схема, которая обещала огромную прибыль своим участникам за счет вкладов новых. Мавроди был осужден по статье 159 УК РФ — мошенничество в крупном размере.  2.Еще одним распространенным видом мошеннических действий в финансовой сфере являются инвестиционные махинации на финансовых рынках. Безответственные инвесторы могут убеждать желающих вложить деньги в несуществующие или невыгодные проекты, обещая высокую доходность. Нередко такие проекты являются полной выдумкой.  3.Кредитные аферы происходят, когда заемщик вводит кредитора в заблуждение, предоставляя ложную информацию о своей кредитной истории, доходе или имуществе. Банки и другие кредиторы могут также стать жертвами таких махинаций, когда заемщики берут кредит на чужое имя.  4.Аферы с использованием банковских карт включают в себя несанкционированный доступ к финансовым счетам, кражу карт и использование украденной информации для совершения покупок.  5.Правовые мошенничества совершаются с помощью ложных претензий на имущество или путем подделки правоустанавливающих документов или их отдельных статей. Этот вид аферизма особенно распространен в крупных компаниях и финансовых институтах.</vt:lpstr>
      <vt:lpstr>Способы мошенничества</vt:lpstr>
      <vt:lpstr>Если мошенники списали деньги с банковской карты.</vt:lpstr>
      <vt:lpstr>Презентация PowerPoint</vt:lpstr>
      <vt:lpstr>Презентация PowerPoint</vt:lpstr>
      <vt:lpstr>Спасибо за просмотр.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811215</dc:creator>
  <cp:lastModifiedBy>SeVeN</cp:lastModifiedBy>
  <cp:revision>32</cp:revision>
  <dcterms:created xsi:type="dcterms:W3CDTF">2021-02-08T17:13:00Z</dcterms:created>
  <dcterms:modified xsi:type="dcterms:W3CDTF">2024-02-12T07:36:16Z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729ADB9FF5A34DEDB84C223C034B78BA</vt:lpwstr>
  </property>
  <property fmtid="{D5CDD505-2E9C-101B-9397-08002B2CF9AE}" pid="3" name="KSOProductBuildVer">
    <vt:lpwstr>1049-11.2.0.11219</vt:lpwstr>
  </property>
</Properties>
</file>