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74" r:id="rId6"/>
    <p:sldId id="263" r:id="rId7"/>
    <p:sldId id="275" r:id="rId8"/>
    <p:sldId id="265" r:id="rId9"/>
    <p:sldId id="262" r:id="rId10"/>
    <p:sldId id="264" r:id="rId11"/>
    <p:sldId id="266" r:id="rId12"/>
    <p:sldId id="276" r:id="rId13"/>
    <p:sldId id="267" r:id="rId14"/>
    <p:sldId id="277" r:id="rId15"/>
    <p:sldId id="280" r:id="rId16"/>
    <p:sldId id="269" r:id="rId17"/>
    <p:sldId id="278" r:id="rId18"/>
    <p:sldId id="27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384" autoAdjust="0"/>
  </p:normalViewPr>
  <p:slideViewPr>
    <p:cSldViewPr>
      <p:cViewPr varScale="1">
        <p:scale>
          <a:sx n="82" d="100"/>
          <a:sy n="82" d="100"/>
        </p:scale>
        <p:origin x="-96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394882050142578E-3"/>
                  <c:y val="-2.98471110047601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1 100 759,0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61273533709929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1 042 806,9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789764100285156E-3"/>
                  <c:y val="-5.15541008264038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1 080 816,5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1100759</c:v>
                </c:pt>
                <c:pt idx="1">
                  <c:v>1042806.9</c:v>
                </c:pt>
                <c:pt idx="2">
                  <c:v>1080816.5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54961152"/>
        <c:axId val="254972288"/>
        <c:axId val="188973056"/>
      </c:bar3DChart>
      <c:catAx>
        <c:axId val="2549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4972288"/>
        <c:crosses val="autoZero"/>
        <c:auto val="1"/>
        <c:lblAlgn val="ctr"/>
        <c:lblOffset val="100"/>
        <c:noMultiLvlLbl val="0"/>
      </c:catAx>
      <c:valAx>
        <c:axId val="254972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4961152"/>
        <c:crosses val="autoZero"/>
        <c:crossBetween val="between"/>
      </c:valAx>
      <c:serAx>
        <c:axId val="188973056"/>
        <c:scaling>
          <c:orientation val="minMax"/>
        </c:scaling>
        <c:delete val="0"/>
        <c:axPos val="b"/>
        <c:majorTickMark val="out"/>
        <c:minorTickMark val="none"/>
        <c:tickLblPos val="nextTo"/>
        <c:crossAx val="25497228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9264705882352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4584D3"/>
            </a:solidFill>
            <a:effectLst>
              <a:outerShdw blurRad="50800" dist="38100" dir="2700000" algn="tl" rotWithShape="0">
                <a:schemeClr val="tx2">
                  <a:lumMod val="20000"/>
                  <a:lumOff val="80000"/>
                  <a:alpha val="40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1577467703047972E-2"/>
                  <c:y val="2.98271597273505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161917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611325524488107E-2"/>
                  <c:y val="9.077831221367561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482070243621576E-2"/>
                  <c:y val="0.106826569923603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519252,8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050820468530712E-2"/>
                  <c:y val="-1.39408529771201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31003,6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rgbClr val="31B6FD"/>
                </a:solidFill>
              </a:ln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медбюджетные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161917</c:v>
                </c:pt>
                <c:pt idx="1">
                  <c:v>1166.5999999999999</c:v>
                </c:pt>
                <c:pt idx="2">
                  <c:v>519252.8</c:v>
                </c:pt>
                <c:pt idx="3">
                  <c:v>31003.599999999999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AA2B1E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373982600967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935271150455216E-3"/>
                  <c:y val="5.4466987328205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942464176667696E-2"/>
                  <c:y val="3.43660753380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92634675591061E-2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медбюджетные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86717</c:v>
                </c:pt>
                <c:pt idx="1">
                  <c:v>155.1</c:v>
                </c:pt>
                <c:pt idx="2">
                  <c:v>508953.4</c:v>
                </c:pt>
                <c:pt idx="3">
                  <c:v>30580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B9CA1A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5.0798764799021193E-2"/>
                  <c:y val="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709192486235612E-2"/>
                  <c:y val="-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842401669725432E-2"/>
                  <c:y val="-1.556199637948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317931555651516E-2"/>
                  <c:y val="2.074912428030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медбюджетные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58879</c:v>
                </c:pt>
                <c:pt idx="1">
                  <c:v>42343.3</c:v>
                </c:pt>
                <c:pt idx="2">
                  <c:v>520556.5</c:v>
                </c:pt>
                <c:pt idx="3">
                  <c:v>30734.3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3489664"/>
        <c:axId val="255002496"/>
        <c:axId val="0"/>
      </c:bar3DChart>
      <c:catAx>
        <c:axId val="123489664"/>
        <c:scaling>
          <c:orientation val="minMax"/>
        </c:scaling>
        <c:delete val="0"/>
        <c:axPos val="b"/>
        <c:numFmt formatCode="#,##0.00\ &quot;₽&quot;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002496"/>
        <c:crosses val="autoZero"/>
        <c:auto val="1"/>
        <c:lblAlgn val="ctr"/>
        <c:lblOffset val="100"/>
        <c:noMultiLvlLbl val="0"/>
      </c:catAx>
      <c:valAx>
        <c:axId val="25500249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2348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34951324852796"/>
          <c:y val="0"/>
          <c:w val="0.20988108526135985"/>
          <c:h val="0.409720611108569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842119644363838E-2"/>
          <c:y val="2.8481174786104686E-2"/>
          <c:w val="0.69898001823621203"/>
          <c:h val="0.851678580448813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01.01.2025 год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24.7</c:v>
                </c:pt>
                <c:pt idx="1">
                  <c:v>19.899999999999999</c:v>
                </c:pt>
                <c:pt idx="2">
                  <c:v>15.1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24.7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01.01.2026 год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24.7</c:v>
                </c:pt>
                <c:pt idx="1">
                  <c:v>19.899999999999999</c:v>
                </c:pt>
                <c:pt idx="2">
                  <c:v>15.1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 formatCode="0.00">
                  <c:v>0</c:v>
                </c:pt>
                <c:pt idx="1">
                  <c:v>19.899999999999999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01.01.2027 год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24.7</c:v>
                </c:pt>
                <c:pt idx="1">
                  <c:v>19.899999999999999</c:v>
                </c:pt>
                <c:pt idx="2">
                  <c:v>15.1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 formatCode="0.00">
                  <c:v>0</c:v>
                </c:pt>
                <c:pt idx="2" formatCode="0.0">
                  <c:v>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137024"/>
        <c:axId val="123155200"/>
        <c:axId val="0"/>
      </c:bar3DChart>
      <c:catAx>
        <c:axId val="123137024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55200"/>
        <c:crosses val="autoZero"/>
        <c:auto val="1"/>
        <c:lblAlgn val="ctr"/>
        <c:lblOffset val="100"/>
        <c:noMultiLvlLbl val="0"/>
      </c:catAx>
      <c:valAx>
        <c:axId val="1231552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370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0.29565</cdr:x>
      <cdr:y>0.14063</cdr:y>
    </cdr:from>
    <cdr:to>
      <cdr:x>0.41739</cdr:x>
      <cdr:y>0.26563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3905" y="688601"/>
          <a:ext cx="1047506" cy="612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0.3054</cdr:x>
      <cdr:y>0.13235</cdr:y>
    </cdr:from>
    <cdr:to>
      <cdr:x>0.42714</cdr:x>
      <cdr:y>0.21048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27784" y="648072"/>
          <a:ext cx="1047505" cy="382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0.8087</cdr:x>
      <cdr:y>0.45313</cdr:y>
    </cdr:from>
    <cdr:to>
      <cdr:x>0.98262</cdr:x>
      <cdr:y>0.51563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96744" y="2088232"/>
          <a:ext cx="144021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0.3036</cdr:x>
      <cdr:y>0.55882</cdr:y>
    </cdr:from>
    <cdr:to>
      <cdr:x>0.42534</cdr:x>
      <cdr:y>0.66819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99792" y="2736304"/>
          <a:ext cx="1082571" cy="535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0.48696</cdr:x>
      <cdr:y>0.79688</cdr:y>
    </cdr:from>
    <cdr:to>
      <cdr:x>0.63478</cdr:x>
      <cdr:y>0.85938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32448" y="3672408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я\Desktop\картинк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091" y="-941536"/>
            <a:ext cx="11430001" cy="7799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92696"/>
            <a:ext cx="896448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район» на 202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год и плановый период 2026-202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я\Desktop\slide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5" y="0"/>
            <a:ext cx="9753600" cy="71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11464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Межбюджетные трансферты, получаемые из других бюджетов бюджетной системы на 2025 год и плановый период 2026 и 2027 годов</a:t>
            </a:r>
            <a:r>
              <a:rPr lang="ru-RU" sz="20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БЕЗВОЗМЕЗДНЫХ ПОСТУПЛЕНИЙ ВСЕГО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44833408"/>
              </p:ext>
            </p:extLst>
          </p:nvPr>
        </p:nvGraphicFramePr>
        <p:xfrm>
          <a:off x="-324544" y="1926514"/>
          <a:ext cx="92170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4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367810"/>
              </p:ext>
            </p:extLst>
          </p:nvPr>
        </p:nvGraphicFramePr>
        <p:xfrm>
          <a:off x="755576" y="1772816"/>
          <a:ext cx="7632848" cy="4430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602"/>
                <a:gridCol w="1191298"/>
                <a:gridCol w="1202474"/>
                <a:gridCol w="1202474"/>
              </a:tblGrid>
              <a:tr h="429341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3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72565,7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73287,4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74026,1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802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обеспеченности муниципальных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 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36866,0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36866,0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36866,0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07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трансферы  на поддержку мер по обеспечению сбалансированности бюджетов поселений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23245,0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23245,0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23245,0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078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характера 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19696,8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21085,0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21746,7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3527" y="76470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ИЗ БЮДЖЕТА МУНИЦИПАЛЬНОГО РАЙОНА «ХИЛОКСКИЙ РАЙОНА» В БЮДЖЕТЫ ПОСЕЛЕНИЙ НА 2025 ГОДА И ПЛАНОВОГО ПЕРИОДА 2026-2027 ГОДЫ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268760"/>
            <a:ext cx="3024336" cy="16847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5525"/>
            <a:ext cx="27363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717032"/>
            <a:ext cx="2880320" cy="242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7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324655"/>
            <a:ext cx="8568952" cy="42726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оборона; 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  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деятельность;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экономика;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Жилищно-коммунальное  хозяйство;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Образование; 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Культура, кинематография;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политика;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спорт;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долга;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28061"/>
            <a:ext cx="4680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61845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0990" y="1555214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Расходы бюджета по основным функциям подразделяются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на: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581903"/>
              </p:ext>
            </p:extLst>
          </p:nvPr>
        </p:nvGraphicFramePr>
        <p:xfrm>
          <a:off x="20026" y="1307670"/>
          <a:ext cx="9123973" cy="555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092"/>
                <a:gridCol w="1767592"/>
                <a:gridCol w="1414076"/>
                <a:gridCol w="1679213"/>
              </a:tblGrid>
              <a:tr h="5320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82558,9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82291,5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82328,0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0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5006,8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19071,2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63087,5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6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0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777712,9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718572,5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712110,8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68646,3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68646,3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68646,3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27243,7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26643,8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27437,4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86535,5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87563,9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88225,6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0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1 095 923,0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1 037 970,9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1 075 980,5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47667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ОБЪЕМ И СТРУКТУРА РАСХОДОВ БЮДЖЕТА МУНИЦИПАЛЬНОГО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РАЙОНА «ХИЛОКСКИЙ РАЙОН» НА 2025 ГОД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2026 И 2027 ГОДЫ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1152128"/>
          </a:xfrm>
        </p:spPr>
        <p:txBody>
          <a:bodyPr>
            <a:normAutofit/>
          </a:bodyPr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Распределение  бюджетных ассигнований по целевым статьям (муниципальным программам и непрограммным направлениям деятельности), группам и подгруппам видов расходов классификации расходов бюджетов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2025-2027 годы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86953"/>
              </p:ext>
            </p:extLst>
          </p:nvPr>
        </p:nvGraphicFramePr>
        <p:xfrm>
          <a:off x="107504" y="1455969"/>
          <a:ext cx="9036496" cy="5428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3581"/>
                <a:gridCol w="920920"/>
                <a:gridCol w="878701"/>
                <a:gridCol w="853294"/>
              </a:tblGrid>
              <a:tr h="514726">
                <a:tc>
                  <a:txBody>
                    <a:bodyPr/>
                    <a:lstStyle/>
                    <a:p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260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и муниципальным долгом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2023-2027 </a:t>
                      </a:r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71661,4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71656,6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71651,8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4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"Экономическое развитие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2023-2027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65277,0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65277,0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65277,0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6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"Совершенствование гражданской обороны, защиты населения и территорий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от чрезвычайных ситуаций мирного и военного времени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2023-2027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400,0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0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"Социальное развитие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2024-2028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714,2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714,2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714,2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"Территориальное развитие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2023-2027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21463,1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22438,7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23066,6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7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"Культура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2023-2027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89945,9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89945,9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89945,9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образования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2023-2027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774482,9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715046,1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709267,4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Муниципальная программа</a:t>
                      </a:r>
                      <a:r>
                        <a:rPr lang="en-US" sz="1100" b="0" i="0" u="none" strike="noStrike" dirty="0" smtClean="0">
                          <a:effectLst/>
                          <a:latin typeface="Times New Roman"/>
                        </a:rPr>
                        <a:t> “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Безопасность гидротехнических сооружений, находящихся на территории муниципального района  </a:t>
                      </a:r>
                      <a:r>
                        <a:rPr lang="en-US" sz="1100" b="0" i="0" u="none" strike="noStrike" dirty="0" smtClean="0">
                          <a:effectLst/>
                          <a:latin typeface="Times New Roman"/>
                        </a:rPr>
                        <a:t>“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 район</a:t>
                      </a:r>
                      <a:r>
                        <a:rPr lang="en-US" sz="1100" b="0" i="0" u="none" strike="noStrike" baseline="0" dirty="0" smtClean="0">
                          <a:effectLst/>
                          <a:latin typeface="Times New Roman"/>
                        </a:rPr>
                        <a:t>” 2023-2027 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1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окружающей среды и населения муниципального района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район" при обращении с отходами производства и потребления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2023-2026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годы)"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22610,0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22610,0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22610,0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8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Непрограммная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деятельность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48368,5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49882,4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93047,6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6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РАСХОДОВ ВСЕГО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095 923,0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037 920,9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075 980,5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564" y="744608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 МУНИЦИПАЛЬНОГО РАЙОНА «ХИЛОКСИЙ РАЙОН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28800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Профицит — это положительное сальдо. Применительно к исполнению госбюджета - превышение его доходной части по сравнению с расходной.</a:t>
            </a:r>
          </a:p>
          <a:p>
            <a:pPr indent="444500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Бюджетный дефицит — превышение расходов бюджета над его доходами. В случае превышения доходов над расходами возникает бюджетный профицит.</a:t>
            </a:r>
          </a:p>
          <a:p>
            <a:pPr indent="444500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Профицит бюджета — превышение доходов над расходами; экономическое понятие, которое означает, что доходная часть бюджета превышает расходную часть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16505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578243"/>
              </p:ext>
            </p:extLst>
          </p:nvPr>
        </p:nvGraphicFramePr>
        <p:xfrm>
          <a:off x="429664" y="1772816"/>
          <a:ext cx="7992888" cy="445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72725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ОБЪЕМ МУНИЦИПАЛЬНОГО ДОЛГА МУНИЦИПАЛЬНОГО РАЙОНА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«ХИЛОКСКИЙ РАЙОНА» НА 2025 ГОД И ПЛАНОВЫЙ ПЕРИОД 2026-2027 ГОДЫ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368152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МУНИЦИПАЛЬНОЕ УЧРЕЖДЕНИЕ КОМИТЕТ ПО ФИНАНСАМ МУНИЦИПАЛЬНОГО РАЙОНА "ХИЛОКСКИЙ РАЙОН"</a:t>
            </a:r>
            <a:b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630225"/>
            <a:ext cx="43924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ОГРН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1027500828850 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17 декабря 2002 г.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ИНН/КПП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7523002911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752301001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Дата регистрации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10.01.2000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реквизиты (ФНС / ПФР / ФСС / РОССТАТ)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Юридический адрес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673200, Забайкальский край,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р-н, г. Хилок, ул. Ленина, д.9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Телефон: +7 (30237) 2-11-94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ПРЕДСЕДАТЕЛЬ МУ КОМИТЕТ ПО ФИНАНСАМ МУНИЦИПАЛЬНОГО РАЙОНА "ХИЛОКСКИЙ РАЙОН"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Миллер Оксана Владимировна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15 января 2021 г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466" y="3645024"/>
            <a:ext cx="2880320" cy="246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392488"/>
          </a:xfrm>
        </p:spPr>
        <p:txBody>
          <a:bodyPr>
            <a:normAutofit fontScale="92500" lnSpcReduction="20000"/>
          </a:bodyPr>
          <a:lstStyle/>
          <a:p>
            <a:pPr marL="0" indent="44450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 для граждан познакомит Вас с основными положениями проекта бюджета муниципального района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район» на 2025 год и плановый период 2026 и 2027 годов.</a:t>
            </a:r>
          </a:p>
          <a:p>
            <a:pPr marL="0" indent="44450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проекте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 значимых мероприятий в сфере образования, социальной политики и занятости населения, культуры, сельского хозяйства и в других сферах.</a:t>
            </a:r>
          </a:p>
          <a:p>
            <a:pPr marL="0" indent="44450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– всех граждан муниципального района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20080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«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район»!</a:t>
            </a:r>
            <a:endParaRPr lang="ru-RU" sz="2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6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5856" y="692696"/>
            <a:ext cx="5868144" cy="1800200"/>
          </a:xfrm>
        </p:spPr>
        <p:txBody>
          <a:bodyPr>
            <a:normAutofit/>
          </a:bodyPr>
          <a:lstStyle/>
          <a:p>
            <a:r>
              <a:rPr lang="ru-RU" sz="5460" dirty="0" smtClean="0">
                <a:solidFill>
                  <a:srgbClr val="C00000"/>
                </a:solidFill>
              </a:rPr>
              <a:t>   </a:t>
            </a:r>
            <a:r>
              <a:rPr lang="ru-RU" sz="5460" dirty="0" smtClean="0">
                <a:solidFill>
                  <a:schemeClr val="tx2">
                    <a:lumMod val="50000"/>
                  </a:schemeClr>
                </a:solidFill>
              </a:rPr>
              <a:t>ЗА ВНИМАНИЕ</a:t>
            </a:r>
            <a:r>
              <a:rPr lang="ru-RU" sz="5400" dirty="0" smtClean="0"/>
              <a:t>!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188640"/>
            <a:ext cx="4536504" cy="57606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</a:t>
            </a:r>
            <a:endParaRPr lang="ru-RU" sz="5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1700808"/>
            <a:ext cx="7704857" cy="4425355"/>
          </a:xfrm>
        </p:spPr>
        <p:txBody>
          <a:bodyPr>
            <a:normAutofit/>
          </a:bodyPr>
          <a:lstStyle/>
          <a:p>
            <a:pPr marL="0" lvl="0" indent="444500" algn="just">
              <a:spcBef>
                <a:spcPts val="0"/>
              </a:spcBef>
              <a:buClrTx/>
              <a:buSzTx/>
              <a:buNone/>
            </a:pPr>
            <a:r>
              <a:rPr lang="ru-RU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– это упрощённая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администрации муниципального образования во время бюджетного года и показать формы их возможного взаимодействия с администрацией по вопросам расходования общественных финансов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6" cy="115212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1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Что такое «Бюджет для граждан»</a:t>
            </a:r>
            <a:r>
              <a:rPr lang="ru-RU" sz="31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lang="ru-RU" sz="36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640"/>
            <a:ext cx="9138207" cy="693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79512" y="2348880"/>
            <a:ext cx="8784976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бюджетной политики;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финансовых возможностей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Хилокского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ключевым направлениям развития;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роли бюджетной политики для поддержки экономического роста;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и открытости бюджетного процесса;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1584175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бюджета муниципального района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на 2025 год и на плановый период 2026 и 2027 годов направлен на решение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следующих ключевых задач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47543"/>
              </p:ext>
            </p:extLst>
          </p:nvPr>
        </p:nvGraphicFramePr>
        <p:xfrm>
          <a:off x="251518" y="1772816"/>
          <a:ext cx="8658444" cy="50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611"/>
                <a:gridCol w="2164611"/>
                <a:gridCol w="2164611"/>
                <a:gridCol w="2164611"/>
              </a:tblGrid>
              <a:tr h="108478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(тыс. рублей)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(тыс. рублей)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(тыс.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3492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1100759,0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1042806,9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1080816,5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40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1095923,0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1037970,9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1075980,5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40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4836,0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4836,0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4836,0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01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МУНИЦИПАЛЬНОГО РАЙОНА «ХИЛОКСКИЙ РАЙОН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2025 ГОД И ПЛАНОВЫЙ ПЕРИОД 2026 И 2027 ГОДЫ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5853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3683"/>
            <a:ext cx="3024336" cy="350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573016"/>
            <a:ext cx="4176464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350100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839250"/>
              </p:ext>
            </p:extLst>
          </p:nvPr>
        </p:nvGraphicFramePr>
        <p:xfrm>
          <a:off x="4341813" y="3171825"/>
          <a:ext cx="4587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Объект упаковщика для оболочки" showAsIcon="1" r:id="rId3" imgW="458280" imgH="514800" progId="Package">
                  <p:embed/>
                </p:oleObj>
              </mc:Choice>
              <mc:Fallback>
                <p:oleObj name="Объект упаковщика для оболочки" showAsIcon="1" r:id="rId3" imgW="458280" imgH="514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1813" y="3171825"/>
                        <a:ext cx="45878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4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04856" cy="129614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района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на 2025 год и плановый период 2026 и 2027 годы.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40580405"/>
              </p:ext>
            </p:extLst>
          </p:nvPr>
        </p:nvGraphicFramePr>
        <p:xfrm>
          <a:off x="251520" y="1772816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9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53536" cy="576064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ПОСТУПЛЕНИЙ ДОХОДОВ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 «ХИЛОКСКИЙ РАЙОН» НА 2025  год и плановый период 2026 и 2027 годы.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974455"/>
              </p:ext>
            </p:extLst>
          </p:nvPr>
        </p:nvGraphicFramePr>
        <p:xfrm>
          <a:off x="755576" y="1331961"/>
          <a:ext cx="7704856" cy="5360152"/>
        </p:xfrm>
        <a:graphic>
          <a:graphicData uri="http://schemas.openxmlformats.org/drawingml/2006/table">
            <a:tbl>
              <a:tblPr firstRow="1" bandRow="1"/>
              <a:tblGrid>
                <a:gridCol w="4483993"/>
                <a:gridCol w="1024820"/>
                <a:gridCol w="1179362"/>
                <a:gridCol w="1016681"/>
              </a:tblGrid>
              <a:tr h="484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20256г. 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И НЕНАЛОГОВЫЕ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в том числе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прибыль,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322428,1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347052,5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356477,5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449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26284,7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28288,5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29578,1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16219,4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17488,5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18530,8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515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сборы и регулярные платежи за пользование природными ресурсами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сборы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5107,0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515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3249,8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3931,9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3977,0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4496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оказание платных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 и компенсации затрат государства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2500,0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449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ОХОДЫ)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387119,0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416401,4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smtClean="0">
                          <a:latin typeface="Times New Roman" pitchFamily="18" charset="0"/>
                          <a:cs typeface="Times New Roman" pitchFamily="18" charset="0"/>
                        </a:rPr>
                        <a:t>428303,4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4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1183</TotalTime>
  <Words>1154</Words>
  <Application>Microsoft Office PowerPoint</Application>
  <PresentationFormat>Экран (4:3)</PresentationFormat>
  <Paragraphs>302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Волна</vt:lpstr>
      <vt:lpstr>Объект упаковщика для оболочки</vt:lpstr>
      <vt:lpstr>Презентация PowerPoint</vt:lpstr>
      <vt:lpstr>Уважаемые жители Муниципально района «Хилокский район»!</vt:lpstr>
      <vt:lpstr>Что такое «Бюджет для граждан»? </vt:lpstr>
      <vt:lpstr>Проект бюджета муниципального района «Хилокский район» на 2025 год и на плановый период 2026 и 2027 годов направлен на решение следующих ключевых задач</vt:lpstr>
      <vt:lpstr>Презентация PowerPoint</vt:lpstr>
      <vt:lpstr>Презентация PowerPoint</vt:lpstr>
      <vt:lpstr>Презентация PowerPoint</vt:lpstr>
      <vt:lpstr>Структура доходов бюджета муниципального района «Хилокский район» на 2025 год и плановый период 2026 и 2027 годы.</vt:lpstr>
      <vt:lpstr>ОБЪЕМ ПОСТУПЛЕНИЙ ДОХОДОВ БЮДЖЕТА муниципального района  «ХИЛОКСКИЙ РАЙОН» НА 2025  год и плановый период 2026 и 2027 годы. </vt:lpstr>
      <vt:lpstr>Презентация PowerPoint</vt:lpstr>
      <vt:lpstr>Межбюджетные трансферты, получаемые из других бюджетов бюджетной системы на 2025 год и плановый период 2026 и 2027 годов БЕЗВОЗМЕЗДНЫХ ПОСТУПЛЕНИЙ ВСЕГО:</vt:lpstr>
      <vt:lpstr>Презентация PowerPoint</vt:lpstr>
      <vt:lpstr>РАСХОДЫ  БЮДЖЕТА  </vt:lpstr>
      <vt:lpstr>Презентация PowerPoint</vt:lpstr>
      <vt:lpstr>Презентация PowerPoint</vt:lpstr>
      <vt:lpstr>Распределение  бюджетных ассигнований по целевым статьям (муниципальным программам и непрограммным направлениям деятельности), группам и подгруппам видов расходов классификации расходов бюджетов 2025-2027 годы </vt:lpstr>
      <vt:lpstr>Презентация PowerPoint</vt:lpstr>
      <vt:lpstr>Презентация PowerPoint</vt:lpstr>
      <vt:lpstr>КОНТАКТНАЯ ИНФОРМАЦИЯ МУНИЦИПАЛЬНОЕ УЧРЕЖДЕНИЕ КОМИТЕТ ПО ФИНАНСАМ МУНИЦИПАЛЬНОГО РАЙОНА "ХИЛОКСКИЙ РАЙОН"  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2023 год и на плановый период 2024-2025 годов</dc:title>
  <dc:creator>KUDINOVA</dc:creator>
  <cp:lastModifiedBy>Аня</cp:lastModifiedBy>
  <cp:revision>130</cp:revision>
  <dcterms:created xsi:type="dcterms:W3CDTF">2023-01-10T05:08:27Z</dcterms:created>
  <dcterms:modified xsi:type="dcterms:W3CDTF">2025-01-20T13:24:19Z</dcterms:modified>
</cp:coreProperties>
</file>