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8" r:id="rId1"/>
  </p:sldMasterIdLst>
  <p:notesMasterIdLst>
    <p:notesMasterId r:id="rId24"/>
  </p:notesMasterIdLst>
  <p:sldIdLst>
    <p:sldId id="257" r:id="rId2"/>
    <p:sldId id="274" r:id="rId3"/>
    <p:sldId id="260" r:id="rId4"/>
    <p:sldId id="272" r:id="rId5"/>
    <p:sldId id="261" r:id="rId6"/>
    <p:sldId id="263" r:id="rId7"/>
    <p:sldId id="264" r:id="rId8"/>
    <p:sldId id="279" r:id="rId9"/>
    <p:sldId id="266" r:id="rId10"/>
    <p:sldId id="265" r:id="rId11"/>
    <p:sldId id="281" r:id="rId12"/>
    <p:sldId id="267" r:id="rId13"/>
    <p:sldId id="280" r:id="rId14"/>
    <p:sldId id="277" r:id="rId15"/>
    <p:sldId id="278" r:id="rId16"/>
    <p:sldId id="268" r:id="rId17"/>
    <p:sldId id="269" r:id="rId18"/>
    <p:sldId id="275" r:id="rId19"/>
    <p:sldId id="276" r:id="rId20"/>
    <p:sldId id="270" r:id="rId21"/>
    <p:sldId id="273" r:id="rId22"/>
    <p:sldId id="27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32" autoAdjust="0"/>
    <p:restoredTop sz="94660"/>
  </p:normalViewPr>
  <p:slideViewPr>
    <p:cSldViewPr>
      <p:cViewPr>
        <p:scale>
          <a:sx n="119" d="100"/>
          <a:sy n="119" d="100"/>
        </p:scale>
        <p:origin x="-14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E5763-272C-4B96-B7EA-5FF918883B86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42244-621E-453E-878E-4573EC5F2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347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42244-621E-453E-878E-4573EC5F22A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056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42244-621E-453E-878E-4573EC5F22A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181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2D45-E004-4F94-9D28-AD8B0BCB92E7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DB6F-0204-4E2A-8857-2F5FB1305FB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2D45-E004-4F94-9D28-AD8B0BCB92E7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DB6F-0204-4E2A-8857-2F5FB1305F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2D45-E004-4F94-9D28-AD8B0BCB92E7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DB6F-0204-4E2A-8857-2F5FB1305F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2D45-E004-4F94-9D28-AD8B0BCB92E7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DB6F-0204-4E2A-8857-2F5FB1305FB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2D45-E004-4F94-9D28-AD8B0BCB92E7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DB6F-0204-4E2A-8857-2F5FB1305F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2D45-E004-4F94-9D28-AD8B0BCB92E7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DB6F-0204-4E2A-8857-2F5FB1305FB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2D45-E004-4F94-9D28-AD8B0BCB92E7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DB6F-0204-4E2A-8857-2F5FB1305FB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2D45-E004-4F94-9D28-AD8B0BCB92E7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DB6F-0204-4E2A-8857-2F5FB1305F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2D45-E004-4F94-9D28-AD8B0BCB92E7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DB6F-0204-4E2A-8857-2F5FB1305F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2D45-E004-4F94-9D28-AD8B0BCB92E7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DB6F-0204-4E2A-8857-2F5FB1305F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2D45-E004-4F94-9D28-AD8B0BCB92E7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DB6F-0204-4E2A-8857-2F5FB1305FB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0E52D45-E004-4F94-9D28-AD8B0BCB92E7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1CEDB6F-0204-4E2A-8857-2F5FB1305FB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74814"/>
            <a:ext cx="8218238" cy="61555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СОЦИАЛЬНОГО ПРОЕКТА:</a:t>
            </a:r>
            <a:endParaRPr kumimoji="0" lang="ru-RU" sz="2800" b="1" i="1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« ФИНАНСОВАЯ ГРАМОТНОСТЬ </a:t>
            </a: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НАСЕЛЕНИЯ МУНИЦИПАЛЬНОГО РАЙОНА «ХИЛОКСКИЙ РАЙОН»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kumimoji="0" lang="ru-RU" sz="2800" b="1" i="1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endParaRPr kumimoji="0" lang="ru-RU" sz="2800" b="1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endParaRPr kumimoji="0" lang="ru-RU" sz="1200" b="1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84" y="3140969"/>
            <a:ext cx="6912768" cy="3312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755">
        <p:dissolve/>
      </p:transition>
    </mc:Choice>
    <mc:Fallback xmlns="">
      <p:transition spd="slow" advTm="8755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32856"/>
            <a:ext cx="8393586" cy="1728192"/>
          </a:xfrm>
        </p:spPr>
        <p:txBody>
          <a:bodyPr>
            <a:normAutofit/>
          </a:bodyPr>
          <a:lstStyle/>
          <a:p>
            <a:pPr lvl="0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Пять главных навыков финансово грамотных людей.</a:t>
            </a:r>
          </a:p>
          <a:p>
            <a:endParaRPr lang="ru-RU" dirty="0"/>
          </a:p>
          <a:p>
            <a:r>
              <a:rPr lang="ru-RU" dirty="0"/>
              <a:t>Навык 1.</a:t>
            </a:r>
          </a:p>
          <a:p>
            <a:r>
              <a:rPr lang="ru-RU" dirty="0"/>
              <a:t>Планирование и учёт финансовых потоков.</a:t>
            </a:r>
          </a:p>
          <a:p>
            <a:r>
              <a:rPr lang="ru-RU" dirty="0"/>
              <a:t>Навык 2.</a:t>
            </a:r>
          </a:p>
          <a:p>
            <a:r>
              <a:rPr lang="ru-RU" dirty="0"/>
              <a:t>Использование разнообразных источников дохода.</a:t>
            </a:r>
          </a:p>
          <a:p>
            <a:r>
              <a:rPr lang="ru-RU" dirty="0"/>
              <a:t>Навык 3.</a:t>
            </a:r>
          </a:p>
          <a:p>
            <a:r>
              <a:rPr lang="ru-RU" dirty="0"/>
              <a:t>Правильный подход к финансам.</a:t>
            </a:r>
          </a:p>
          <a:p>
            <a:r>
              <a:rPr lang="ru-RU" dirty="0"/>
              <a:t>Навык 4.</a:t>
            </a:r>
          </a:p>
          <a:p>
            <a:r>
              <a:rPr lang="ru-RU" dirty="0"/>
              <a:t>Налаженные отношения с финансовыми организациями.</a:t>
            </a:r>
          </a:p>
          <a:p>
            <a:r>
              <a:rPr lang="ru-RU" dirty="0"/>
              <a:t>Навык 5.</a:t>
            </a:r>
          </a:p>
          <a:p>
            <a:r>
              <a:rPr lang="ru-RU" dirty="0"/>
              <a:t>Грамотное инвестирование капитала.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2065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36904" cy="617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81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115616" y="1500174"/>
            <a:ext cx="6480720" cy="920714"/>
          </a:xfrm>
        </p:spPr>
        <p:txBody>
          <a:bodyPr>
            <a:normAutofit/>
          </a:bodyPr>
          <a:lstStyle/>
          <a:p>
            <a:pPr lvl="0" algn="ctr"/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6" y="188640"/>
            <a:ext cx="835348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6653">
        <p:circle/>
      </p:transition>
    </mc:Choice>
    <mc:Fallback xmlns="">
      <p:transition spd="slow" advTm="1665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36903" cy="6048672"/>
          </a:xfrm>
        </p:spPr>
        <p:txBody>
          <a:bodyPr/>
          <a:lstStyle/>
          <a:p>
            <a:pPr algn="ctr"/>
            <a:r>
              <a:rPr lang="ru-RU" dirty="0" smtClean="0"/>
              <a:t>ВЫВОД.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/>
              <a:t>- Семейный бюджет= это план доходов и расходов семьи.</a:t>
            </a:r>
            <a:br>
              <a:rPr lang="ru-RU" sz="2800" dirty="0" smtClean="0"/>
            </a:br>
            <a:r>
              <a:rPr lang="ru-RU" sz="2800" dirty="0" smtClean="0"/>
              <a:t>-Семейный бюджет складывается в основном из зарплаты, пенсий и пособий.</a:t>
            </a:r>
            <a:br>
              <a:rPr lang="ru-RU" sz="2800" dirty="0" smtClean="0"/>
            </a:br>
            <a:r>
              <a:rPr lang="ru-RU" sz="2800" dirty="0" smtClean="0"/>
              <a:t>-Чтобы правильно вести домашнее хозяйство, в каждой семье должен быть план доходов и расходов.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956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900100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1" y="260648"/>
            <a:ext cx="4536503" cy="1728192"/>
          </a:xfrm>
        </p:spPr>
        <p:txBody>
          <a:bodyPr/>
          <a:lstStyle/>
          <a:p>
            <a:r>
              <a:rPr lang="ru-RU" dirty="0" smtClean="0"/>
              <a:t>БАНКОВСКИЕ КАРТЫ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131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4372168"/>
            <a:ext cx="2941712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992888" cy="3730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77072"/>
            <a:ext cx="633670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05064"/>
            <a:ext cx="6336704" cy="278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2641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96944" cy="6264696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3140968"/>
            <a:ext cx="6400800" cy="10652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6061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7776864" cy="5256584"/>
          </a:xfrm>
        </p:spPr>
        <p:txBody>
          <a:bodyPr>
            <a:normAutofit/>
          </a:bodyPr>
          <a:lstStyle/>
          <a:p>
            <a:pPr marL="0" lvl="0" indent="0" algn="l">
              <a:buNone/>
            </a:pP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92899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891">
        <p:circle/>
      </p:transition>
    </mc:Choice>
    <mc:Fallback xmlns="">
      <p:transition spd="slow" advTm="6989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44" y="188640"/>
            <a:ext cx="8765844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363589"/>
      </p:ext>
    </p:extLst>
  </p:cSld>
  <p:clrMapOvr>
    <a:masterClrMapping/>
  </p:clrMapOvr>
  <p:transition spd="slow" advTm="51766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-4500000">
            <a:off x="495434" y="2445130"/>
            <a:ext cx="3569720" cy="130592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ru-RU" sz="3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8496944" cy="5976664"/>
          </a:xfrm>
        </p:spPr>
      </p:pic>
    </p:spTree>
    <p:extLst>
      <p:ext uri="{BB962C8B-B14F-4D97-AF65-F5344CB8AC3E}">
        <p14:creationId xmlns:p14="http://schemas.microsoft.com/office/powerpoint/2010/main" val="265632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596">
        <p:circle/>
      </p:transition>
    </mc:Choice>
    <mc:Fallback xmlns="">
      <p:transition spd="slow" advTm="1559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4344"/>
            <a:ext cx="85689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УВАЖАЕМЫЕ ЖИТЕЛИ МУНИЦИПАЛЬНО РАЙОНА</a:t>
            </a:r>
          </a:p>
          <a:p>
            <a:pPr algn="ctr"/>
            <a:r>
              <a:rPr lang="ru-RU" dirty="0"/>
              <a:t>«ХИЛОКСКИЙ РАЙОН»!</a:t>
            </a:r>
          </a:p>
          <a:p>
            <a:endParaRPr lang="ru-RU" dirty="0" smtClean="0"/>
          </a:p>
          <a:p>
            <a:pPr algn="just"/>
            <a:r>
              <a:rPr lang="ru-RU" dirty="0" smtClean="0"/>
              <a:t>   Финансовая грамотность </a:t>
            </a:r>
            <a:r>
              <a:rPr lang="ru-RU" dirty="0"/>
              <a:t>для граждан познакомит Вас с </a:t>
            </a:r>
            <a:r>
              <a:rPr lang="ru-RU" dirty="0" smtClean="0"/>
              <a:t>основными  правилами поведения в мире денег.</a:t>
            </a:r>
          </a:p>
          <a:p>
            <a:pPr algn="just"/>
            <a:r>
              <a:rPr lang="ru-RU" dirty="0" smtClean="0"/>
              <a:t>Мир денег – это мир искушений, а часто и обмана, где на каждого неграмотного  «Буратино» найдется не один, а множество обманщиков – «котов </a:t>
            </a:r>
            <a:r>
              <a:rPr lang="ru-RU" dirty="0" err="1" smtClean="0"/>
              <a:t>Базилио</a:t>
            </a:r>
            <a:r>
              <a:rPr lang="ru-RU" dirty="0" smtClean="0"/>
              <a:t>». О том, как не попасться на уловки таких мошенников Вы найдете в этом материале. </a:t>
            </a:r>
            <a:endParaRPr lang="ru-RU" dirty="0"/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   Надеемся</a:t>
            </a:r>
            <a:r>
              <a:rPr lang="ru-RU" dirty="0"/>
              <a:t>, что представление </a:t>
            </a:r>
            <a:r>
              <a:rPr lang="ru-RU" dirty="0" smtClean="0"/>
              <a:t>данного материала для жителей муниципального района «</a:t>
            </a:r>
            <a:r>
              <a:rPr lang="ru-RU" dirty="0" err="1" smtClean="0"/>
              <a:t>Хилокский</a:t>
            </a:r>
            <a:r>
              <a:rPr lang="ru-RU" dirty="0" smtClean="0"/>
              <a:t> район»</a:t>
            </a:r>
            <a:r>
              <a:rPr lang="ru-RU" dirty="0"/>
              <a:t>,</a:t>
            </a:r>
            <a:r>
              <a:rPr lang="ru-RU" dirty="0" smtClean="0"/>
              <a:t>  </a:t>
            </a:r>
            <a:r>
              <a:rPr lang="ru-RU" dirty="0"/>
              <a:t>повысит </a:t>
            </a:r>
            <a:r>
              <a:rPr lang="ru-RU" dirty="0" smtClean="0"/>
              <a:t>уровень финансовой грамотности граждан и предостережет от мошеннических действий.</a:t>
            </a:r>
          </a:p>
          <a:p>
            <a:pPr algn="ctr"/>
            <a:r>
              <a:rPr lang="ru-RU" dirty="0" smtClean="0"/>
              <a:t>Приятного просмотра!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696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8472">
        <p:checker/>
      </p:transition>
    </mc:Choice>
    <mc:Fallback xmlns="">
      <p:transition spd="slow" advTm="1847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12968" cy="6264696"/>
          </a:xfrm>
        </p:spPr>
      </p:pic>
    </p:spTree>
  </p:cSld>
  <p:clrMapOvr>
    <a:masterClrMapping/>
  </p:clrMapOvr>
  <p:transition spd="slow" advTm="30914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404664"/>
            <a:ext cx="482453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КОНТАКТНАЯ ИНФОРМАЦИЯ МУНИЦИПАЛЬНОЕ</a:t>
            </a:r>
          </a:p>
          <a:p>
            <a:r>
              <a:rPr lang="ru-RU" sz="1600" dirty="0"/>
              <a:t>УЧРЕЖДЕНИЕ КОМИТЕТ ПО ФИНАНСАМ</a:t>
            </a:r>
          </a:p>
          <a:p>
            <a:r>
              <a:rPr lang="ru-RU" sz="1600" dirty="0"/>
              <a:t>МУНИЦИПАЛЬНОГО РАЙОНА "ХИЛОКСКИЙ РАЙОН"</a:t>
            </a:r>
          </a:p>
          <a:p>
            <a:r>
              <a:rPr lang="ru-RU" sz="1600" dirty="0"/>
              <a:t>ОГРН</a:t>
            </a:r>
          </a:p>
          <a:p>
            <a:r>
              <a:rPr lang="ru-RU" sz="1600" dirty="0"/>
              <a:t>1027500828850</a:t>
            </a:r>
          </a:p>
          <a:p>
            <a:r>
              <a:rPr lang="ru-RU" sz="1600" dirty="0"/>
              <a:t>от 17 декабря 2002 г.</a:t>
            </a:r>
          </a:p>
          <a:p>
            <a:r>
              <a:rPr lang="ru-RU" sz="1600" dirty="0"/>
              <a:t>ИНН/КПП</a:t>
            </a:r>
          </a:p>
          <a:p>
            <a:r>
              <a:rPr lang="ru-RU" sz="1600" dirty="0"/>
              <a:t>7523002911</a:t>
            </a:r>
          </a:p>
          <a:p>
            <a:r>
              <a:rPr lang="ru-RU" sz="1600" dirty="0"/>
              <a:t>752301001</a:t>
            </a:r>
          </a:p>
          <a:p>
            <a:r>
              <a:rPr lang="ru-RU" sz="1600" dirty="0"/>
              <a:t>Дата регистрации</a:t>
            </a:r>
          </a:p>
          <a:p>
            <a:r>
              <a:rPr lang="ru-RU" sz="1600" dirty="0"/>
              <a:t>10.01.2000</a:t>
            </a:r>
          </a:p>
          <a:p>
            <a:r>
              <a:rPr lang="ru-RU" sz="1600" dirty="0"/>
              <a:t>Все реквизиты (ФНС / ПФР / ФСС / РОССТАТ)</a:t>
            </a:r>
          </a:p>
          <a:p>
            <a:r>
              <a:rPr lang="ru-RU" sz="1600" dirty="0"/>
              <a:t>Юридический адрес</a:t>
            </a:r>
          </a:p>
          <a:p>
            <a:r>
              <a:rPr lang="ru-RU" sz="1600" dirty="0"/>
              <a:t>673200, Забайкальский край, </a:t>
            </a:r>
            <a:r>
              <a:rPr lang="ru-RU" sz="1600" dirty="0" err="1"/>
              <a:t>Хилокский</a:t>
            </a:r>
            <a:r>
              <a:rPr lang="ru-RU" sz="1600" dirty="0"/>
              <a:t> р-н, г.</a:t>
            </a:r>
          </a:p>
          <a:p>
            <a:r>
              <a:rPr lang="ru-RU" sz="1600" dirty="0"/>
              <a:t>Хилок, ул. Ленина, д.9</a:t>
            </a:r>
          </a:p>
          <a:p>
            <a:r>
              <a:rPr lang="ru-RU" sz="1600" dirty="0"/>
              <a:t>Телефон: +7 (30237) 2-11-94</a:t>
            </a:r>
          </a:p>
          <a:p>
            <a:r>
              <a:rPr lang="ru-RU" sz="1600" dirty="0"/>
              <a:t>Руководитель</a:t>
            </a:r>
          </a:p>
          <a:p>
            <a:r>
              <a:rPr lang="ru-RU" sz="1600" dirty="0"/>
              <a:t>ПРЕДСЕДАТЕЛЬ МУ КОМИТЕТ ПО ФИНАНСАМ</a:t>
            </a:r>
          </a:p>
          <a:p>
            <a:r>
              <a:rPr lang="ru-RU" sz="1600" dirty="0"/>
              <a:t>МУНИЦИПАЛЬНОГО РАЙОНА "ХИЛОКСКИЙ</a:t>
            </a:r>
          </a:p>
          <a:p>
            <a:r>
              <a:rPr lang="ru-RU" sz="1600" dirty="0"/>
              <a:t>РАЙОН"</a:t>
            </a:r>
          </a:p>
          <a:p>
            <a:r>
              <a:rPr lang="ru-RU" sz="1600" dirty="0"/>
              <a:t>Миллер Оксана Владимировна</a:t>
            </a:r>
          </a:p>
          <a:p>
            <a:r>
              <a:rPr lang="ru-RU" sz="1600" dirty="0"/>
              <a:t>с 15 января 2021 г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 flipV="1">
            <a:off x="1793289" y="2780928"/>
            <a:ext cx="1410559" cy="1591240"/>
          </a:xfrm>
        </p:spPr>
        <p:txBody>
          <a:bodyPr/>
          <a:lstStyle/>
          <a:p>
            <a:r>
              <a:rPr lang="ru-RU" dirty="0" smtClean="0"/>
              <a:t>х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181">
            <a:off x="698237" y="1235783"/>
            <a:ext cx="2763484" cy="509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6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60">
        <p:circle/>
      </p:transition>
    </mc:Choice>
    <mc:Fallback xmlns="">
      <p:transition spd="slow" advTm="1456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просмотр.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881" y="731838"/>
            <a:ext cx="3475037" cy="3475037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15576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1" y="260648"/>
            <a:ext cx="5256583" cy="93610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683568" y="1124744"/>
            <a:ext cx="6860232" cy="3168352"/>
          </a:xfrm>
        </p:spPr>
        <p:txBody>
          <a:bodyPr>
            <a:normAutofit/>
          </a:bodyPr>
          <a:lstStyle/>
          <a:p>
            <a:pPr marL="388620" indent="-342900">
              <a:buAutoNum type="arabicPeriod"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финансовая грамотность?</a:t>
            </a:r>
          </a:p>
          <a:p>
            <a:pPr marL="388620" indent="-342900">
              <a:buAutoNum type="arabicPeriod"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бюджет.</a:t>
            </a:r>
          </a:p>
          <a:p>
            <a:pPr marL="388620" indent="-342900">
              <a:buAutoNum type="arabicPeriod"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семьи.</a:t>
            </a:r>
          </a:p>
          <a:p>
            <a:pPr marL="388620" indent="-342900">
              <a:buAutoNum type="arabicPeriod"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семьи.</a:t>
            </a:r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8620" indent="-342900">
              <a:buAutoNum type="arabicPeriod"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</a:p>
          <a:p>
            <a:pPr marL="388620" indent="-342900">
              <a:buAutoNum type="arabicPeriod"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Пластиковые карты.</a:t>
            </a:r>
          </a:p>
          <a:p>
            <a:pPr marL="388620" indent="-342900">
              <a:buAutoNum type="arabicPeriod"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безопасность.</a:t>
            </a:r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645024"/>
            <a:ext cx="7632848" cy="2974325"/>
          </a:xfrm>
          <a:prstGeom prst="rect">
            <a:avLst/>
          </a:prstGeom>
        </p:spPr>
      </p:pic>
    </p:spTree>
  </p:cSld>
  <p:clrMapOvr>
    <a:masterClrMapping/>
  </p:clrMapOvr>
  <p:transition advTm="10899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140000"/>
                <a:lumMod val="120000"/>
              </a:schemeClr>
            </a:gs>
            <a:gs pos="100000">
              <a:schemeClr val="bg2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8602"/>
            <a:ext cx="8136904" cy="609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33438"/>
      </p:ext>
    </p:extLst>
  </p:cSld>
  <p:clrMapOvr>
    <a:masterClrMapping/>
  </p:clrMapOvr>
  <p:transition advTm="7074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120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2349">
        <p14:flash/>
      </p:transition>
    </mc:Choice>
    <mc:Fallback xmlns="">
      <p:transition spd="slow" advTm="123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943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Зачем </a:t>
            </a:r>
            <a:r>
              <a:rPr lang="ru-RU" sz="1400" dirty="0">
                <a:solidFill>
                  <a:srgbClr val="FF0000"/>
                </a:solidFill>
              </a:rPr>
              <a:t>нужна финансовая грамотность?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/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/>
              <a:t>Финансовая грамотность важна, но большинство людей так не считают. В первую очередь она важна потому, что она даёт инструменты, знания и навыки, необходимые для эффективного управления деньгами. </a:t>
            </a:r>
          </a:p>
        </p:txBody>
      </p:sp>
      <p:pic>
        <p:nvPicPr>
          <p:cNvPr id="6" name="Содержимое 5" descr="C:\Users\811215\Downloads\IMG_20210203_105204.jpg"/>
          <p:cNvPicPr>
            <a:picLocks noGrp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11560" y="1844824"/>
            <a:ext cx="352459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402632"/>
              </p:ext>
            </p:extLst>
          </p:nvPr>
        </p:nvGraphicFramePr>
        <p:xfrm>
          <a:off x="4211960" y="3140968"/>
          <a:ext cx="630237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Объект упаковщика для оболочки" showAsIcon="1" r:id="rId4" imgW="630000" imgH="514800" progId="Package">
                  <p:embed/>
                </p:oleObj>
              </mc:Choice>
              <mc:Fallback>
                <p:oleObj name="Объект упаковщика для оболочки" showAsIcon="1" r:id="rId4" imgW="630000" imgH="514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11960" y="3140968"/>
                        <a:ext cx="630237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60648"/>
            <a:ext cx="8784977" cy="6329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8318">
        <p:circle/>
      </p:transition>
    </mc:Choice>
    <mc:Fallback xmlns="">
      <p:transition spd="slow" advTm="3831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БЮДЖЕТ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683568" y="1124744"/>
            <a:ext cx="8496944" cy="4608512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Цель:</a:t>
            </a:r>
            <a:r>
              <a:rPr lang="ru-RU" sz="2000" dirty="0" smtClean="0"/>
              <a:t> познакомить население с понятием финансов семейного бюджета и научиться его использовать</a:t>
            </a:r>
          </a:p>
          <a:p>
            <a:endParaRPr lang="ru-RU" sz="2000" dirty="0" smtClean="0"/>
          </a:p>
          <a:p>
            <a:r>
              <a:rPr lang="ru-RU" sz="2000" b="1" dirty="0" smtClean="0"/>
              <a:t>Задачи:</a:t>
            </a:r>
          </a:p>
          <a:p>
            <a:r>
              <a:rPr lang="ru-RU" sz="2000" dirty="0" smtClean="0"/>
              <a:t> 1.познакомить население с понятием доходы, расходы, структурой семейного бюджета, с основой домашней бухгалтерии.</a:t>
            </a:r>
          </a:p>
          <a:p>
            <a:r>
              <a:rPr lang="ru-RU" sz="2000" dirty="0" smtClean="0"/>
              <a:t>2.развить экономический образ мышления, формировать знания и умения для составления семейного бюджета.</a:t>
            </a:r>
          </a:p>
          <a:p>
            <a:r>
              <a:rPr lang="ru-RU" sz="2000" dirty="0" smtClean="0"/>
              <a:t>3.воспитывать ответственность в области экономических отношений в семье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887">
        <p:circle/>
      </p:transition>
    </mc:Choice>
    <mc:Fallback xmlns="">
      <p:transition spd="slow" advTm="1588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0568"/>
            <a:ext cx="8784976" cy="66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4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836712"/>
            <a:ext cx="7972452" cy="2016224"/>
          </a:xfrm>
        </p:spPr>
        <p:txBody>
          <a:bodyPr>
            <a:normAutofit/>
          </a:bodyPr>
          <a:lstStyle/>
          <a:p>
            <a:pPr marL="0" lvl="0" indent="0" algn="l">
              <a:buNone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563759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5987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624</TotalTime>
  <Words>348</Words>
  <Application>Microsoft Office PowerPoint</Application>
  <PresentationFormat>Экран (4:3)</PresentationFormat>
  <Paragraphs>86</Paragraphs>
  <Slides>22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Воздушный поток</vt:lpstr>
      <vt:lpstr>Пакет</vt:lpstr>
      <vt:lpstr>Презентация PowerPoint</vt:lpstr>
      <vt:lpstr>Презентация PowerPoint</vt:lpstr>
      <vt:lpstr>ПЛАН</vt:lpstr>
      <vt:lpstr>Презентация PowerPoint</vt:lpstr>
      <vt:lpstr>Презентация PowerPoint</vt:lpstr>
      <vt:lpstr>Зачем нужна финансовая грамотность?  Финансовая грамотность важна, но большинство людей так не считают. В первую очередь она важна потому, что она даёт инструменты, знания и навыки, необходимые для эффективного управления деньгами. </vt:lpstr>
      <vt:lpstr>СЕМЕЙНЫЙ БЮДЖЕТ.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ВЫВОД.  - Семейный бюджет= это план доходов и расходов семьи. -Семейный бюджет складывается в основном из зарплаты, пенсий и пособий. -Чтобы правильно вести домашнее хозяйство, в каждой семье должен быть план доходов и расходов.</vt:lpstr>
      <vt:lpstr>БАНКОВСКИЕ КАРТЫ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</vt:lpstr>
      <vt:lpstr>Спасибо за просмотр.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811215</dc:creator>
  <cp:lastModifiedBy>Аня</cp:lastModifiedBy>
  <cp:revision>50</cp:revision>
  <dcterms:created xsi:type="dcterms:W3CDTF">2021-02-08T17:13:00Z</dcterms:created>
  <dcterms:modified xsi:type="dcterms:W3CDTF">2025-01-22T11:32:33Z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729ADB9FF5A34DEDB84C223C034B78BA</vt:lpwstr>
  </property>
  <property fmtid="{D5CDD505-2E9C-101B-9397-08002B2CF9AE}" pid="3" name="KSOProductBuildVer">
    <vt:lpwstr>1049-11.2.0.11219</vt:lpwstr>
  </property>
</Properties>
</file>