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62"/>
  </p:notesMasterIdLst>
  <p:sldIdLst>
    <p:sldId id="379" r:id="rId2"/>
    <p:sldId id="380" r:id="rId3"/>
    <p:sldId id="381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401" r:id="rId21"/>
    <p:sldId id="400" r:id="rId22"/>
    <p:sldId id="405" r:id="rId23"/>
    <p:sldId id="399" r:id="rId24"/>
    <p:sldId id="404" r:id="rId25"/>
    <p:sldId id="403" r:id="rId26"/>
    <p:sldId id="402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6" r:id="rId56"/>
    <p:sldId id="435" r:id="rId57"/>
    <p:sldId id="437" r:id="rId58"/>
    <p:sldId id="438" r:id="rId59"/>
    <p:sldId id="439" r:id="rId60"/>
    <p:sldId id="440" r:id="rId61"/>
  </p:sldIdLst>
  <p:sldSz cx="9144000" cy="5143500" type="screen16x9"/>
  <p:notesSz cx="6858000" cy="9144000"/>
  <p:embeddedFontLst>
    <p:embeddedFont>
      <p:font typeface="Wingdings 2" pitchFamily="18" charset="2"/>
      <p:regular r:id="rId63"/>
    </p:embeddedFont>
    <p:embeddedFont>
      <p:font typeface="Candara" pitchFamily="34" charset="0"/>
      <p:regular r:id="rId64"/>
      <p:bold r:id="rId65"/>
      <p:italic r:id="rId66"/>
      <p:boldItalic r:id="rId67"/>
    </p:embeddedFont>
    <p:embeddedFont>
      <p:font typeface="Cambria" pitchFamily="18" charset="0"/>
      <p:regular r:id="rId68"/>
      <p:bold r:id="rId69"/>
      <p:italic r:id="rId70"/>
      <p:boldItalic r:id="rId71"/>
    </p:embeddedFont>
    <p:embeddedFont>
      <p:font typeface="Helvetica Neue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71">
          <p15:clr>
            <a:srgbClr val="A4A3A4"/>
          </p15:clr>
        </p15:guide>
        <p15:guide id="2" pos="1263">
          <p15:clr>
            <a:srgbClr val="A4A3A4"/>
          </p15:clr>
        </p15:guide>
        <p15:guide id="3" orient="horz" pos="158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ACA"/>
    <a:srgbClr val="E1CDCD"/>
    <a:srgbClr val="C9A3A3"/>
    <a:srgbClr val="660033"/>
    <a:srgbClr val="50255D"/>
    <a:srgbClr val="572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025" autoAdjust="0"/>
  </p:normalViewPr>
  <p:slideViewPr>
    <p:cSldViewPr snapToGrid="0">
      <p:cViewPr>
        <p:scale>
          <a:sx n="140" d="100"/>
          <a:sy n="140" d="100"/>
        </p:scale>
        <p:origin x="-720" y="-198"/>
      </p:cViewPr>
      <p:guideLst>
        <p:guide orient="horz" pos="1671"/>
        <p:guide orient="horz" pos="1587"/>
        <p:guide pos="12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92038405263709E-2"/>
          <c:y val="7.3195873020721641E-2"/>
          <c:w val="0.35322925463029747"/>
          <c:h val="0.8792268095158093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земли лесного фонда (12 676,76 кв.км / 85,5%)</c:v>
                </c:pt>
                <c:pt idx="1">
                  <c:v>земли сельскохозяйственного назначения (1 407,34 кв.км / 9,5%)</c:v>
                </c:pt>
                <c:pt idx="2">
                  <c:v>земли запаса (579,66 кв.км / 3,9%)</c:v>
                </c:pt>
                <c:pt idx="3">
                  <c:v>земли населённых пунктов (124,03 кв.км / 0,8%)</c:v>
                </c:pt>
                <c:pt idx="4">
                  <c:v>земли промышленности, транспорта и иного специального назначения (43,42 кв.км / 0,3%)</c:v>
                </c:pt>
                <c:pt idx="5">
                  <c:v>земли особо охраняемых территорий и объектов (0,44 кв.км / 0,003%)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12676.76</c:v>
                </c:pt>
                <c:pt idx="1">
                  <c:v>1407.34</c:v>
                </c:pt>
                <c:pt idx="2">
                  <c:v>579.66</c:v>
                </c:pt>
                <c:pt idx="3">
                  <c:v>124.03</c:v>
                </c:pt>
                <c:pt idx="4">
                  <c:v>43.42</c:v>
                </c:pt>
                <c:pt idx="5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3538411168146207"/>
          <c:y val="0.39910280302731216"/>
          <c:w val="0.54023506159026746"/>
          <c:h val="0.5128765661107143"/>
        </c:manualLayout>
      </c:layout>
      <c:overlay val="0"/>
      <c:txPr>
        <a:bodyPr/>
        <a:lstStyle/>
        <a:p>
          <a:pPr>
            <a:defRPr sz="1000" b="1">
              <a:solidFill>
                <a:schemeClr val="tx1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1634.5</c:v>
                </c:pt>
                <c:pt idx="1">
                  <c:v>1777.5</c:v>
                </c:pt>
                <c:pt idx="2">
                  <c:v>1884.7</c:v>
                </c:pt>
                <c:pt idx="3">
                  <c:v>2720.7</c:v>
                </c:pt>
                <c:pt idx="4">
                  <c:v>2649.5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09728"/>
        <c:axId val="155611520"/>
      </c:barChart>
      <c:catAx>
        <c:axId val="155609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55611520"/>
        <c:crosses val="autoZero"/>
        <c:auto val="1"/>
        <c:lblAlgn val="ctr"/>
        <c:lblOffset val="100"/>
        <c:noMultiLvlLbl val="0"/>
      </c:catAx>
      <c:valAx>
        <c:axId val="15561152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5560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lnSpc>
                <a:spcPts val="1500"/>
              </a:lnSpc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СТРУКТУРА ВИДОВ ЭКОНОМИЧЕСКОЙ  ДЕЯТЕЛЬНОСТИ </a:t>
            </a:r>
          </a:p>
          <a:p>
            <a:pPr>
              <a:lnSpc>
                <a:spcPts val="1500"/>
              </a:lnSpc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СУБЪЕКТОВ МАЛОГО И СРЕДНЕГО ПРЕДПРИНИМАТЕЛЬСТВА</a:t>
            </a:r>
          </a:p>
        </c:rich>
      </c:tx>
      <c:layout>
        <c:manualLayout>
          <c:xMode val="edge"/>
          <c:yMode val="edge"/>
          <c:x val="0.10407848140136086"/>
          <c:y val="0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10535697007287E-2"/>
          <c:y val="0.23575333131435491"/>
          <c:w val="0.46145303259252385"/>
          <c:h val="0.570496921057944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и среднего предпринимательства </c:v>
                </c:pt>
              </c:strCache>
            </c:strRef>
          </c:tx>
          <c:explosion val="11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explosion val="1"/>
          </c:dPt>
          <c:dPt>
            <c:idx val="4"/>
            <c:bubble3D val="0"/>
          </c:dPt>
          <c:dPt>
            <c:idx val="5"/>
            <c:bubble3D val="0"/>
          </c:dPt>
          <c:cat>
            <c:strRef>
              <c:f>Лист1!$A$2:$A$7</c:f>
              <c:strCache>
                <c:ptCount val="6"/>
                <c:pt idx="0">
                  <c:v>промышленное производство</c:v>
                </c:pt>
                <c:pt idx="1">
                  <c:v>сельское, лесное хозяйство и охота</c:v>
                </c:pt>
                <c:pt idx="2">
                  <c:v>грузовые и пассажирские автоперевозки</c:v>
                </c:pt>
                <c:pt idx="3">
                  <c:v>торговля и ремонт автотранспортных средств</c:v>
                </c:pt>
                <c:pt idx="4">
                  <c:v>услуги гостиниц и предприятий общественного питания</c:v>
                </c:pt>
                <c:pt idx="5">
                  <c:v>другие виды деятельности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5.9</c:v>
                </c:pt>
                <c:pt idx="1">
                  <c:v>9.1999999999999993</c:v>
                </c:pt>
                <c:pt idx="2">
                  <c:v>7.1</c:v>
                </c:pt>
                <c:pt idx="3" formatCode="0.0">
                  <c:v>50.4</c:v>
                </c:pt>
                <c:pt idx="4" formatCode="0.0">
                  <c:v>7.1</c:v>
                </c:pt>
                <c:pt idx="5" formatCode="0.0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legend>
      <c:legendPos val="r"/>
      <c:layout>
        <c:manualLayout>
          <c:xMode val="edge"/>
          <c:yMode val="edge"/>
          <c:x val="0.4863306337355684"/>
          <c:y val="0.21611425743244972"/>
          <c:w val="0.51366932516894037"/>
          <c:h val="0.56542230782303293"/>
        </c:manualLayout>
      </c:layout>
      <c:overlay val="0"/>
      <c:txPr>
        <a:bodyPr/>
        <a:lstStyle/>
        <a:p>
          <a:pPr>
            <a:defRPr sz="1000" b="1">
              <a:solidFill>
                <a:schemeClr val="tx1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84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Мужчины (11 576)</c:v>
                </c:pt>
                <c:pt idx="1">
                  <c:v>Женщины (12 881)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11576</c:v>
                </c:pt>
                <c:pt idx="1">
                  <c:v>12881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0563823756007106"/>
          <c:y val="6.7381251998647557E-2"/>
          <c:w val="0.57112745947803312"/>
          <c:h val="0.865237496002704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Лица моложе трудоспособного возраста (5 441)</c:v>
                </c:pt>
                <c:pt idx="1">
                  <c:v>Лица трудоспособного возраста (14 188)</c:v>
                </c:pt>
                <c:pt idx="2">
                  <c:v>Лица старше трудоспособного возраста (4 828)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5441</c:v>
                </c:pt>
                <c:pt idx="1">
                  <c:v>14188</c:v>
                </c:pt>
                <c:pt idx="2">
                  <c:v>4828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7909453653101E-2"/>
          <c:y val="0.132078347466354"/>
          <c:w val="0.33727680946001537"/>
          <c:h val="0.784847369647181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0.53900000000000003</c:v>
                </c:pt>
                <c:pt idx="1">
                  <c:v>0.55500000000000005</c:v>
                </c:pt>
                <c:pt idx="2">
                  <c:v>0.56699999999999995</c:v>
                </c:pt>
                <c:pt idx="3">
                  <c:v>0.57999999999999996</c:v>
                </c:pt>
                <c:pt idx="4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839488"/>
        <c:axId val="237841024"/>
      </c:barChart>
      <c:catAx>
        <c:axId val="237839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37841024"/>
        <c:crosses val="autoZero"/>
        <c:auto val="1"/>
        <c:lblAlgn val="ctr"/>
        <c:lblOffset val="100"/>
        <c:noMultiLvlLbl val="0"/>
      </c:catAx>
      <c:valAx>
        <c:axId val="23784102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37839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102258666783228E-4"/>
          <c:y val="0.15530178204770717"/>
          <c:w val="0.46420448104467738"/>
          <c:h val="0.645928758390417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Лист1!$A$2:$A$9</c:f>
              <c:strCache>
                <c:ptCount val="8"/>
                <c:pt idx="0">
                  <c:v>Транспортировка и хранение</c:v>
                </c:pt>
                <c:pt idx="1">
                  <c:v>Деятельность домашних хозяйств как работодателей</c:v>
                </c:pt>
                <c:pt idx="2">
                  <c:v>Торговля оптовая и розничная, ремонт автотранспортных средств</c:v>
                </c:pt>
                <c:pt idx="3">
                  <c:v>Образование</c:v>
                </c:pt>
                <c:pt idx="4">
                  <c:v>Государственное управление и обеспечение военной безопасности</c:v>
                </c:pt>
                <c:pt idx="5">
                  <c:v>Промышленное производство</c:v>
                </c:pt>
                <c:pt idx="6">
                  <c:v>Деятельность в области здравоохранения и социальных услуг</c:v>
                </c:pt>
                <c:pt idx="7">
                  <c:v>Прочие виды деятельности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2100</c:v>
                </c:pt>
                <c:pt idx="1">
                  <c:v>1823</c:v>
                </c:pt>
                <c:pt idx="2">
                  <c:v>1230</c:v>
                </c:pt>
                <c:pt idx="3">
                  <c:v>886</c:v>
                </c:pt>
                <c:pt idx="4">
                  <c:v>798</c:v>
                </c:pt>
                <c:pt idx="5">
                  <c:v>718</c:v>
                </c:pt>
                <c:pt idx="6">
                  <c:v>489</c:v>
                </c:pt>
                <c:pt idx="7">
                  <c:v>1135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1">
          <a:noFill/>
        </a:ln>
      </c:spPr>
    </c:plotArea>
    <c:legend>
      <c:legendPos val="r"/>
      <c:layout>
        <c:manualLayout>
          <c:xMode val="edge"/>
          <c:yMode val="edge"/>
          <c:x val="0.40871399725917273"/>
          <c:y val="0.10625821378829628"/>
          <c:w val="0.55848563416302521"/>
          <c:h val="0.79467641858575211"/>
        </c:manualLayout>
      </c:layout>
      <c:overlay val="0"/>
      <c:spPr>
        <a:noFill/>
      </c:spPr>
      <c:txPr>
        <a:bodyPr/>
        <a:lstStyle/>
        <a:p>
          <a:pPr>
            <a:defRPr sz="1000" b="1">
              <a:solidFill>
                <a:schemeClr val="tx1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just">
              <a:defRPr sz="1000"/>
            </a:pPr>
            <a:r>
              <a:rPr lang="ru-RU" sz="1000" dirty="0"/>
              <a:t>Удельный вес общей площади жилья, оборудованного:</a:t>
            </a:r>
          </a:p>
        </c:rich>
      </c:tx>
      <c:layout>
        <c:manualLayout>
          <c:xMode val="edge"/>
          <c:yMode val="edge"/>
          <c:x val="0.14196543372983431"/>
          <c:y val="4.2512100075880015E-2"/>
        </c:manualLayout>
      </c:layout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горячим водоснабжением</c:v>
                </c:pt>
                <c:pt idx="1">
                  <c:v>канализацией</c:v>
                </c:pt>
                <c:pt idx="2">
                  <c:v>водопроводом</c:v>
                </c:pt>
                <c:pt idx="3">
                  <c:v>центральным отоплением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0.128</c:v>
                </c:pt>
                <c:pt idx="1">
                  <c:v>0.19500000000000001</c:v>
                </c:pt>
                <c:pt idx="2">
                  <c:v>0.20200000000000001</c:v>
                </c:pt>
                <c:pt idx="3">
                  <c:v>0.26500000000000001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7434752"/>
        <c:axId val="237436288"/>
      </c:barChart>
      <c:catAx>
        <c:axId val="23743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37436288"/>
        <c:crosses val="autoZero"/>
        <c:auto val="1"/>
        <c:lblAlgn val="ctr"/>
        <c:lblOffset val="100"/>
        <c:noMultiLvlLbl val="0"/>
      </c:catAx>
      <c:valAx>
        <c:axId val="237436288"/>
        <c:scaling>
          <c:orientation val="minMax"/>
        </c:scaling>
        <c:delete val="0"/>
        <c:axPos val="b"/>
        <c:majorGridlines/>
        <c:min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3743475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1"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765313222547E-2"/>
          <c:y val="0.19512223058096523"/>
          <c:w val="0.52189431884118453"/>
          <c:h val="0.715749185175275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explosion val="13"/>
          </c:dPt>
          <c:dPt>
            <c:idx val="2"/>
            <c:bubble3D val="0"/>
            <c:explosion val="22"/>
          </c:dPt>
          <c:dPt>
            <c:idx val="3"/>
            <c:bubble3D val="0"/>
            <c:explosion val="34"/>
          </c:dPt>
          <c:dPt>
            <c:idx val="4"/>
            <c:bubble3D val="0"/>
            <c:explosion val="36"/>
          </c:dPt>
          <c:dPt>
            <c:idx val="5"/>
            <c:bubble3D val="0"/>
            <c:explosion val="37"/>
          </c:dPt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НДПИ</c:v>
                </c:pt>
                <c:pt idx="3">
                  <c:v>УСН</c:v>
                </c:pt>
                <c:pt idx="4">
                  <c:v>прочие налоги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 formatCode="General">
                  <c:v>73.2</c:v>
                </c:pt>
                <c:pt idx="1">
                  <c:v>8.1999999999999993</c:v>
                </c:pt>
                <c:pt idx="2">
                  <c:v>6.4</c:v>
                </c:pt>
                <c:pt idx="3">
                  <c:v>2.2999999999999998</c:v>
                </c:pt>
                <c:pt idx="4" formatCode="General">
                  <c:v>5.5</c:v>
                </c:pt>
                <c:pt idx="5">
                  <c:v>4.4000000000000004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43162588009832104"/>
          <c:y val="0.16254725735040695"/>
          <c:w val="0.51244591827972175"/>
          <c:h val="0.60303578214339371"/>
        </c:manualLayout>
      </c:layout>
      <c:overlay val="0"/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000"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55413343373275"/>
          <c:y val="5.1844466600199403E-2"/>
          <c:w val="0.491129228289238"/>
          <c:h val="0.8487736789631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транспортировка 
и хранение</c:v>
                </c:pt>
                <c:pt idx="1">
                  <c:v>прочие</c:v>
                </c:pt>
                <c:pt idx="2">
                  <c:v>государственное управление и военная безопасность</c:v>
                </c:pt>
                <c:pt idx="3">
                  <c:v>промышленное производство</c:v>
                </c:pt>
                <c:pt idx="4">
                  <c:v>образование</c:v>
                </c:pt>
                <c:pt idx="5">
                  <c:v>здравоохранение 
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0.53600000000000003</c:v>
                </c:pt>
                <c:pt idx="1">
                  <c:v>0.13700000000000001</c:v>
                </c:pt>
                <c:pt idx="2">
                  <c:v>9.9000000000000005E-2</c:v>
                </c:pt>
                <c:pt idx="3">
                  <c:v>9.1999999999999998E-2</c:v>
                </c:pt>
                <c:pt idx="4">
                  <c:v>8.7999999999999995E-2</c:v>
                </c:pt>
                <c:pt idx="5">
                  <c:v>4.8000000000000001E-2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8201984"/>
        <c:axId val="228203520"/>
      </c:barChart>
      <c:catAx>
        <c:axId val="228201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anchor="b" anchorCtr="0"/>
          <a:lstStyle/>
          <a:p>
            <a:pPr algn="r">
              <a:defRPr sz="900"/>
            </a:pPr>
            <a:endParaRPr lang="ru-RU"/>
          </a:p>
        </c:txPr>
        <c:crossAx val="228203520"/>
        <c:crosses val="autoZero"/>
        <c:auto val="1"/>
        <c:lblAlgn val="ctr"/>
        <c:lblOffset val="100"/>
        <c:noMultiLvlLbl val="0"/>
      </c:catAx>
      <c:valAx>
        <c:axId val="228203520"/>
        <c:scaling>
          <c:orientation val="minMax"/>
        </c:scaling>
        <c:delete val="0"/>
        <c:axPos val="b"/>
        <c:majorGridlines/>
        <c:min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2820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1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491401574478049E-2"/>
          <c:y val="0.20625137224921894"/>
          <c:w val="0.64395799911276064"/>
          <c:h val="0.793197082763491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Лист1!$A$2:$A$5</c:f>
              <c:strCache>
                <c:ptCount val="4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</c:v>
                </c:pt>
                <c:pt idx="2">
                  <c:v>Водоснабжение, водоотведение, утилизация отходов</c:v>
                </c:pt>
                <c:pt idx="3">
                  <c:v>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28</c:v>
                </c:pt>
                <c:pt idx="1">
                  <c:v>7.8</c:v>
                </c:pt>
                <c:pt idx="2" formatCode="0.0">
                  <c:v>2.1</c:v>
                </c:pt>
                <c:pt idx="3" formatCode="0.0">
                  <c:v>62.1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7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97C5F-A074-466D-A368-B74564A3881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A14EB-BE34-4A80-9EB1-15CA745DBC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smtClean="0">
              <a:latin typeface="Arial" pitchFamily="34" charset="0"/>
              <a:cs typeface="Arial" pitchFamily="34" charset="0"/>
            </a:rPr>
            <a:t>детская художественная школа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C7738297-A1EC-4B8A-9501-9654218D8A90}" type="parTrans" cxnId="{71C02B95-548B-4E81-8CDF-52F000BF678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4DFD04-5C64-4E94-B646-F5002BC17B99}" type="sibTrans" cxnId="{71C02B95-548B-4E81-8CDF-52F000BF678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9348154-166A-4925-B75F-2C4A2F4B3D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филиал в пгт. Могзон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15A485C-9744-4768-A98A-7CAAB16C9095}" type="parTrans" cxnId="{F663B8D0-EC6F-4D2B-908D-EA20153AA79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BAEF9A5-671E-4DCE-8D00-EE8A45DF773C}" type="sibTrans" cxnId="{F663B8D0-EC6F-4D2B-908D-EA20153AA79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D99A1E8-FC86-4749-AD8C-05744AAE84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 учащихся – 174 человека 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DBFCF86-B474-429F-8CF8-BFC562CE5A20}" type="parTrans" cxnId="{E3111129-25D0-4E42-BAB1-C7D530F7743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B9B469-ACDF-4048-AEDD-4FE2189620DA}" type="sibTrans" cxnId="{E3111129-25D0-4E42-BAB1-C7D530F7743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57342B9-20B5-4530-B05E-B965EA43E1B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дворец культуры железнодорожников,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межпоселенческое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социально-культурное объединение,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17 сельских домов культуры 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DC6DF173-1501-47ED-B2B8-6C4F5C3B5E63}" type="parTrans" cxnId="{EE6C3431-FE84-4D2C-8F99-1B65991A7635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A46063-04E8-4B6F-8AC8-24CB6497DC6B}" type="sibTrans" cxnId="{EE6C3431-FE84-4D2C-8F99-1B65991A7635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C86D6E7-2478-4F0E-A940-FACC84EED3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клубных формирований – 146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CD3879B5-B5CC-4AAA-AF60-E2C40A46006E}" type="parTrans" cxnId="{76C37226-20F7-4BD4-B1EA-07A5B135C45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E7ABD89-25BA-4E89-BB81-49B119466D71}" type="sibTrans" cxnId="{76C37226-20F7-4BD4-B1EA-07A5B135C45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9C62974-009E-45A0-A854-04A9AFA581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детская музыкальная школа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DA20DE2B-F3B3-4948-9466-EF0E98F9FE26}" type="parTrans" cxnId="{0454FC0D-79CC-4D36-B39B-0747A6A753E1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A9FED1-E36D-4CB1-B08D-92A6F0F49828}" type="sibTrans" cxnId="{0454FC0D-79CC-4D36-B39B-0747A6A753E1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A8FA0F7-4FA3-4AFB-B8FD-72475B23950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филиалы в с. Бада и с. Линёво Озеро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6D51EE-657B-464A-8570-8D4352702E28}" type="parTrans" cxnId="{D1B62544-D693-4503-B619-FEAE4963902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66183CF-7299-439C-9D79-7FF58924D2AF}" type="sibTrans" cxnId="{D1B62544-D693-4503-B619-FEAE4963902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1FFAE23-65D9-414F-AECE-2C0AABAB669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 учащихся – 111 человек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50004CD-DC3B-4C27-963C-B0B8E3224940}" type="parTrans" cxnId="{DBD383BB-9201-4BE9-B6DC-AB867EA476C9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AB43363-EF13-4722-9098-D23C8196CC95}" type="sibTrans" cxnId="{DBD383BB-9201-4BE9-B6DC-AB867EA476C9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354E0E6-D816-43C4-972C-AAC58E1BD3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мест в зрительных залах – 2 504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659AB8A0-6EF6-4D41-B87E-E32CE8E51FF8}" type="parTrans" cxnId="{285EEA47-D43E-47AB-892A-422113842B4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9681139-B7F1-4171-9FEB-C79BDFBD9DF9}" type="sibTrans" cxnId="{285EEA47-D43E-47AB-892A-422113842B4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84125F-0961-4362-9CC8-E73F652661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smtClean="0">
              <a:latin typeface="Arial" pitchFamily="34" charset="0"/>
              <a:cs typeface="Arial" pitchFamily="34" charset="0"/>
            </a:rPr>
            <a:t>краеведческий музей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51184D16-DDF4-488C-8CF2-B01D1F62826F}" type="parTrans" cxnId="{429D1C02-F0C7-419A-9549-2A82AC480FE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1DDD3CC-3A7F-4EC8-960F-D3E05BC41287}" type="sibTrans" cxnId="{429D1C02-F0C7-419A-9549-2A82AC480FE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9AC91F4-1E0A-4DA2-AC96-32078864208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smtClean="0">
              <a:latin typeface="Arial" pitchFamily="34" charset="0"/>
              <a:cs typeface="Arial" pitchFamily="34" charset="0"/>
            </a:rPr>
            <a:t>20 общедоступных 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000" b="1" smtClean="0">
              <a:latin typeface="Arial" pitchFamily="34" charset="0"/>
              <a:cs typeface="Arial" pitchFamily="34" charset="0"/>
            </a:rPr>
            <a:t>(публичных) библиотек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D129E362-6C36-48A1-875A-E9F48E06A405}" type="parTrans" cxnId="{64385777-E55E-410D-9ECB-31A442CB8F76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766FCC-6125-4238-AE8A-CAA5153A85CD}" type="sibTrans" cxnId="{64385777-E55E-410D-9ECB-31A442CB8F76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9C01C6D-395E-4133-BF73-05C273C105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книг и журналов – 136,7 тыс. экземпляров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6B768570-E9B7-4B2C-BA94-AFF3C1A10901}" type="parTrans" cxnId="{22BCE7BE-D730-4395-887E-4197E927C5D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58C847C-0410-4F6D-BAAF-0662C8A329F9}" type="sibTrans" cxnId="{22BCE7BE-D730-4395-887E-4197E927C5D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3C23775-1763-482E-BD79-43584BADCA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экспонатов основного фонда – 14,3 тыс. ед.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898BBCC5-BCDF-4E91-938A-A20BAFF99FB8}" type="parTrans" cxnId="{2C27352A-4C88-4D9B-B5B3-DD3E4E676D20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D7079D93-9162-4E47-8D3A-C885D0C767D3}" type="sibTrans" cxnId="{2C27352A-4C88-4D9B-B5B3-DD3E4E676D20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63211F7C-40FD-4FF9-8360-F16B72B882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пользователей – 18,1 тыс. человек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EB676B29-D484-4BE2-AC4F-77506C809964}" type="parTrans" cxnId="{288E2EC8-C265-41E4-A907-A21550B3EC2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63A05AEB-B97B-4361-958A-51227A0748B9}" type="sibTrans" cxnId="{288E2EC8-C265-41E4-A907-A21550B3EC2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0A03D297-585A-40DC-9095-406AEB5430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посещений – 1 941 человек в год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C9157F1F-4D48-4526-AA41-D469AA39A0B6}" type="parTrans" cxnId="{82EC1C39-BA9F-4623-B482-4390CB87F33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D926E91D-8F4C-4C7E-95DA-18319E52DFB8}" type="sibTrans" cxnId="{82EC1C39-BA9F-4623-B482-4390CB87F33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2B994758-DB58-41B4-A948-FA1ED6F9C7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число занятых в клубных формированиях –                 2 115 человек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B788BCE1-688C-435F-BC21-FD55471EA29B}" type="parTrans" cxnId="{CA3811ED-2649-4D70-B546-A93115DAFE2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E6433CEE-AAA7-48F8-8712-47E08177D8FE}" type="sibTrans" cxnId="{CA3811ED-2649-4D70-B546-A93115DAFE28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/>
        </a:p>
      </dgm:t>
    </dgm:pt>
    <dgm:pt modelId="{365C79BA-E1DB-460D-A24E-B7CA5D7D34FB}" type="pres">
      <dgm:prSet presAssocID="{9DB97C5F-A074-466D-A368-B74564A388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B865D4-4140-445A-AC66-936D6896140A}" type="pres">
      <dgm:prSet presAssocID="{C9C62974-009E-45A0-A854-04A9AFA58132}" presName="linNode" presStyleCnt="0"/>
      <dgm:spPr/>
      <dgm:t>
        <a:bodyPr/>
        <a:lstStyle/>
        <a:p>
          <a:endParaRPr lang="ru-RU"/>
        </a:p>
      </dgm:t>
    </dgm:pt>
    <dgm:pt modelId="{10C9D023-55B6-4CF2-80B1-2E2DEFEED952}" type="pres">
      <dgm:prSet presAssocID="{C9C62974-009E-45A0-A854-04A9AFA58132}" presName="parentText" presStyleLbl="node1" presStyleIdx="0" presStyleCnt="5" custScaleX="126291" custScaleY="498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BCFB7-AA5E-4F49-A401-9C897C66DD71}" type="pres">
      <dgm:prSet presAssocID="{C9C62974-009E-45A0-A854-04A9AFA58132}" presName="descendantText" presStyleLbl="alignAccFollowNode1" presStyleIdx="0" presStyleCnt="5" custScaleY="54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242B9-E74F-46A2-9286-F1349AA21F55}" type="pres">
      <dgm:prSet presAssocID="{7BA9FED1-E36D-4CB1-B08D-92A6F0F49828}" presName="sp" presStyleCnt="0"/>
      <dgm:spPr/>
      <dgm:t>
        <a:bodyPr/>
        <a:lstStyle/>
        <a:p>
          <a:endParaRPr lang="ru-RU"/>
        </a:p>
      </dgm:t>
    </dgm:pt>
    <dgm:pt modelId="{304786DF-AC94-408E-9681-9DA46D715ADE}" type="pres">
      <dgm:prSet presAssocID="{3F4A14EB-BE34-4A80-9EB1-15CA745DBC60}" presName="linNode" presStyleCnt="0"/>
      <dgm:spPr/>
      <dgm:t>
        <a:bodyPr/>
        <a:lstStyle/>
        <a:p>
          <a:endParaRPr lang="ru-RU"/>
        </a:p>
      </dgm:t>
    </dgm:pt>
    <dgm:pt modelId="{E969C9EA-F62A-4924-9E69-2DEE65B42CB8}" type="pres">
      <dgm:prSet presAssocID="{3F4A14EB-BE34-4A80-9EB1-15CA745DBC60}" presName="parentText" presStyleLbl="node1" presStyleIdx="1" presStyleCnt="5" custScaleX="126335" custScaleY="500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6AB59-CC49-45FE-B6E9-A8BB1DE6DF9A}" type="pres">
      <dgm:prSet presAssocID="{3F4A14EB-BE34-4A80-9EB1-15CA745DBC60}" presName="descendantText" presStyleLbl="alignAccFollowNode1" presStyleIdx="1" presStyleCnt="5" custScaleY="51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A336B-997C-4902-9A44-3A54AC9B7E58}" type="pres">
      <dgm:prSet presAssocID="{294DFD04-5C64-4E94-B646-F5002BC17B99}" presName="sp" presStyleCnt="0"/>
      <dgm:spPr/>
      <dgm:t>
        <a:bodyPr/>
        <a:lstStyle/>
        <a:p>
          <a:endParaRPr lang="ru-RU"/>
        </a:p>
      </dgm:t>
    </dgm:pt>
    <dgm:pt modelId="{A404BD9D-7D4E-42AD-A45D-3EA4DC37661F}" type="pres">
      <dgm:prSet presAssocID="{157342B9-20B5-4530-B05E-B965EA43E1B3}" presName="linNode" presStyleCnt="0"/>
      <dgm:spPr/>
      <dgm:t>
        <a:bodyPr/>
        <a:lstStyle/>
        <a:p>
          <a:endParaRPr lang="ru-RU"/>
        </a:p>
      </dgm:t>
    </dgm:pt>
    <dgm:pt modelId="{95175DC6-863B-4079-A312-5811D7D22514}" type="pres">
      <dgm:prSet presAssocID="{157342B9-20B5-4530-B05E-B965EA43E1B3}" presName="parentText" presStyleLbl="node1" presStyleIdx="2" presStyleCnt="5" custScaleX="1262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75FD2-B3C3-4E5B-9A4A-2749800674CB}" type="pres">
      <dgm:prSet presAssocID="{157342B9-20B5-4530-B05E-B965EA43E1B3}" presName="descendantText" presStyleLbl="alignAccFollowNode1" presStyleIdx="2" presStyleCnt="5" custScaleY="107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7DE9B-F14B-45CA-AA74-786706C85C8E}" type="pres">
      <dgm:prSet presAssocID="{D8A46063-04E8-4B6F-8AC8-24CB6497DC6B}" presName="sp" presStyleCnt="0"/>
      <dgm:spPr/>
      <dgm:t>
        <a:bodyPr/>
        <a:lstStyle/>
        <a:p>
          <a:endParaRPr lang="ru-RU"/>
        </a:p>
      </dgm:t>
    </dgm:pt>
    <dgm:pt modelId="{F1D479B7-FB34-4581-B8E8-89DD4EEA79A3}" type="pres">
      <dgm:prSet presAssocID="{D984125F-0961-4362-9CC8-E73F652661B3}" presName="linNode" presStyleCnt="0"/>
      <dgm:spPr/>
      <dgm:t>
        <a:bodyPr/>
        <a:lstStyle/>
        <a:p>
          <a:endParaRPr lang="ru-RU"/>
        </a:p>
      </dgm:t>
    </dgm:pt>
    <dgm:pt modelId="{8CD45531-A7CE-420B-99AD-300C4512D0F8}" type="pres">
      <dgm:prSet presAssocID="{D984125F-0961-4362-9CC8-E73F652661B3}" presName="parentText" presStyleLbl="node1" presStyleIdx="3" presStyleCnt="5" custScaleX="126380" custScaleY="497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5EC60-B812-408B-B7C9-4E726773BA5D}" type="pres">
      <dgm:prSet presAssocID="{D984125F-0961-4362-9CC8-E73F652661B3}" presName="descendantText" presStyleLbl="alignAccFollowNode1" presStyleIdx="3" presStyleCnt="5" custScaleY="51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55C52-DDEB-4415-9A19-43B7BAA2293B}" type="pres">
      <dgm:prSet presAssocID="{71DDD3CC-3A7F-4EC8-960F-D3E05BC41287}" presName="sp" presStyleCnt="0"/>
      <dgm:spPr/>
      <dgm:t>
        <a:bodyPr/>
        <a:lstStyle/>
        <a:p>
          <a:endParaRPr lang="ru-RU"/>
        </a:p>
      </dgm:t>
    </dgm:pt>
    <dgm:pt modelId="{BA6D9CA7-8908-49AF-A947-985B54D3D995}" type="pres">
      <dgm:prSet presAssocID="{B9AC91F4-1E0A-4DA2-AC96-320788642085}" presName="linNode" presStyleCnt="0"/>
      <dgm:spPr/>
      <dgm:t>
        <a:bodyPr/>
        <a:lstStyle/>
        <a:p>
          <a:endParaRPr lang="ru-RU"/>
        </a:p>
      </dgm:t>
    </dgm:pt>
    <dgm:pt modelId="{0B10749C-499E-4039-9564-40AACA5E412A}" type="pres">
      <dgm:prSet presAssocID="{B9AC91F4-1E0A-4DA2-AC96-320788642085}" presName="parentText" presStyleLbl="node1" presStyleIdx="4" presStyleCnt="5" custScaleX="115355" custScaleY="55357" custLinFactNeighborX="-16" custLinFactNeighborY="-1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6CB11-E04E-4876-B41B-9253AB2431F4}" type="pres">
      <dgm:prSet presAssocID="{B9AC91F4-1E0A-4DA2-AC96-320788642085}" presName="descendantText" presStyleLbl="alignAccFollowNode1" presStyleIdx="4" presStyleCnt="5" custScaleX="90847" custScaleY="54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3811ED-2649-4D70-B546-A93115DAFE28}" srcId="{157342B9-20B5-4530-B05E-B965EA43E1B3}" destId="{2B994758-DB58-41B4-A948-FA1ED6F9C779}" srcOrd="1" destOrd="0" parTransId="{B788BCE1-688C-435F-BC21-FD55471EA29B}" sibTransId="{E6433CEE-AAA7-48F8-8712-47E08177D8FE}"/>
    <dgm:cxn modelId="{E3111129-25D0-4E42-BAB1-C7D530F77433}" srcId="{3F4A14EB-BE34-4A80-9EB1-15CA745DBC60}" destId="{7D99A1E8-FC86-4749-AD8C-05744AAE84C8}" srcOrd="1" destOrd="0" parTransId="{0DBFCF86-B474-429F-8CF8-BFC562CE5A20}" sibTransId="{FCB9B469-ACDF-4048-AEDD-4FE2189620DA}"/>
    <dgm:cxn modelId="{3E30402A-4761-470A-91A9-8CB98C9506E8}" type="presOf" srcId="{7D99A1E8-FC86-4749-AD8C-05744AAE84C8}" destId="{3D06AB59-CC49-45FE-B6E9-A8BB1DE6DF9A}" srcOrd="0" destOrd="1" presId="urn:microsoft.com/office/officeart/2005/8/layout/vList5"/>
    <dgm:cxn modelId="{1EE6D1E9-2298-4ABC-ACEC-C7177EB42B9D}" type="presOf" srcId="{C9C62974-009E-45A0-A854-04A9AFA58132}" destId="{10C9D023-55B6-4CF2-80B1-2E2DEFEED952}" srcOrd="0" destOrd="0" presId="urn:microsoft.com/office/officeart/2005/8/layout/vList5"/>
    <dgm:cxn modelId="{EE6C3431-FE84-4D2C-8F99-1B65991A7635}" srcId="{9DB97C5F-A074-466D-A368-B74564A38812}" destId="{157342B9-20B5-4530-B05E-B965EA43E1B3}" srcOrd="2" destOrd="0" parTransId="{DC6DF173-1501-47ED-B2B8-6C4F5C3B5E63}" sibTransId="{D8A46063-04E8-4B6F-8AC8-24CB6497DC6B}"/>
    <dgm:cxn modelId="{5F555E04-63EE-4294-A552-649B65254C7D}" type="presOf" srcId="{63211F7C-40FD-4FF9-8360-F16B72B88215}" destId="{9DA6CB11-E04E-4876-B41B-9253AB2431F4}" srcOrd="0" destOrd="1" presId="urn:microsoft.com/office/officeart/2005/8/layout/vList5"/>
    <dgm:cxn modelId="{76C37226-20F7-4BD4-B1EA-07A5B135C452}" srcId="{157342B9-20B5-4530-B05E-B965EA43E1B3}" destId="{9C86D6E7-2478-4F0E-A940-FACC84EED35B}" srcOrd="0" destOrd="0" parTransId="{CD3879B5-B5CC-4AAA-AF60-E2C40A46006E}" sibTransId="{CE7ABD89-25BA-4E89-BB81-49B119466D71}"/>
    <dgm:cxn modelId="{16BE7FEB-1D67-4C14-BE52-8195DAA3A2BC}" type="presOf" srcId="{3F4A14EB-BE34-4A80-9EB1-15CA745DBC60}" destId="{E969C9EA-F62A-4924-9E69-2DEE65B42CB8}" srcOrd="0" destOrd="0" presId="urn:microsoft.com/office/officeart/2005/8/layout/vList5"/>
    <dgm:cxn modelId="{05E9E572-62FC-451C-AB0F-DFE695C38002}" type="presOf" srcId="{D984125F-0961-4362-9CC8-E73F652661B3}" destId="{8CD45531-A7CE-420B-99AD-300C4512D0F8}" srcOrd="0" destOrd="0" presId="urn:microsoft.com/office/officeart/2005/8/layout/vList5"/>
    <dgm:cxn modelId="{CCADE529-925A-4EE8-A5EB-6DE3D28F717B}" type="presOf" srcId="{19C01C6D-395E-4133-BF73-05C273C10598}" destId="{9DA6CB11-E04E-4876-B41B-9253AB2431F4}" srcOrd="0" destOrd="0" presId="urn:microsoft.com/office/officeart/2005/8/layout/vList5"/>
    <dgm:cxn modelId="{644C2850-6CB8-4D15-B9D5-BCB69FA1C081}" type="presOf" srcId="{157342B9-20B5-4530-B05E-B965EA43E1B3}" destId="{95175DC6-863B-4079-A312-5811D7D22514}" srcOrd="0" destOrd="0" presId="urn:microsoft.com/office/officeart/2005/8/layout/vList5"/>
    <dgm:cxn modelId="{ED0A86DA-5556-4CBD-8861-EBA16EEEC38B}" type="presOf" srcId="{3354E0E6-D816-43C4-972C-AAC58E1BD3E9}" destId="{BEE75FD2-B3C3-4E5B-9A4A-2749800674CB}" srcOrd="0" destOrd="2" presId="urn:microsoft.com/office/officeart/2005/8/layout/vList5"/>
    <dgm:cxn modelId="{2C27352A-4C88-4D9B-B5B3-DD3E4E676D20}" srcId="{D984125F-0961-4362-9CC8-E73F652661B3}" destId="{F3C23775-1763-482E-BD79-43584BADCA2C}" srcOrd="0" destOrd="0" parTransId="{898BBCC5-BCDF-4E91-938A-A20BAFF99FB8}" sibTransId="{D7079D93-9162-4E47-8D3A-C885D0C767D3}"/>
    <dgm:cxn modelId="{22BCE7BE-D730-4395-887E-4197E927C5D7}" srcId="{B9AC91F4-1E0A-4DA2-AC96-320788642085}" destId="{19C01C6D-395E-4133-BF73-05C273C10598}" srcOrd="0" destOrd="0" parTransId="{6B768570-E9B7-4B2C-BA94-AFF3C1A10901}" sibTransId="{758C847C-0410-4F6D-BAAF-0662C8A329F9}"/>
    <dgm:cxn modelId="{5B8F5E90-09EA-4B2D-8417-EC909BE4824A}" type="presOf" srcId="{1A8FA0F7-4FA3-4AFB-B8FD-72475B239507}" destId="{147BCFB7-AA5E-4F49-A401-9C897C66DD71}" srcOrd="0" destOrd="0" presId="urn:microsoft.com/office/officeart/2005/8/layout/vList5"/>
    <dgm:cxn modelId="{288E2EC8-C265-41E4-A907-A21550B3EC28}" srcId="{B9AC91F4-1E0A-4DA2-AC96-320788642085}" destId="{63211F7C-40FD-4FF9-8360-F16B72B88215}" srcOrd="1" destOrd="0" parTransId="{EB676B29-D484-4BE2-AC4F-77506C809964}" sibTransId="{63A05AEB-B97B-4361-958A-51227A0748B9}"/>
    <dgm:cxn modelId="{285EEA47-D43E-47AB-892A-422113842B42}" srcId="{157342B9-20B5-4530-B05E-B965EA43E1B3}" destId="{3354E0E6-D816-43C4-972C-AAC58E1BD3E9}" srcOrd="2" destOrd="0" parTransId="{659AB8A0-6EF6-4D41-B87E-E32CE8E51FF8}" sibTransId="{49681139-B7F1-4171-9FEB-C79BDFBD9DF9}"/>
    <dgm:cxn modelId="{93BC05EE-9B33-4CD1-841E-C840F6C503BF}" type="presOf" srcId="{A9348154-166A-4925-B75F-2C4A2F4B3D62}" destId="{3D06AB59-CC49-45FE-B6E9-A8BB1DE6DF9A}" srcOrd="0" destOrd="0" presId="urn:microsoft.com/office/officeart/2005/8/layout/vList5"/>
    <dgm:cxn modelId="{64385777-E55E-410D-9ECB-31A442CB8F76}" srcId="{9DB97C5F-A074-466D-A368-B74564A38812}" destId="{B9AC91F4-1E0A-4DA2-AC96-320788642085}" srcOrd="4" destOrd="0" parTransId="{D129E362-6C36-48A1-875A-E9F48E06A405}" sibTransId="{2A766FCC-6125-4238-AE8A-CAA5153A85CD}"/>
    <dgm:cxn modelId="{F663B8D0-EC6F-4D2B-908D-EA20153AA793}" srcId="{3F4A14EB-BE34-4A80-9EB1-15CA745DBC60}" destId="{A9348154-166A-4925-B75F-2C4A2F4B3D62}" srcOrd="0" destOrd="0" parTransId="{315A485C-9744-4768-A98A-7CAAB16C9095}" sibTransId="{9BAEF9A5-671E-4DCE-8D00-EE8A45DF773C}"/>
    <dgm:cxn modelId="{A7806A23-F4C5-4FE9-AF4C-C4D30B633C3F}" type="presOf" srcId="{2B994758-DB58-41B4-A948-FA1ED6F9C779}" destId="{BEE75FD2-B3C3-4E5B-9A4A-2749800674CB}" srcOrd="0" destOrd="1" presId="urn:microsoft.com/office/officeart/2005/8/layout/vList5"/>
    <dgm:cxn modelId="{429D1C02-F0C7-419A-9549-2A82AC480FE2}" srcId="{9DB97C5F-A074-466D-A368-B74564A38812}" destId="{D984125F-0961-4362-9CC8-E73F652661B3}" srcOrd="3" destOrd="0" parTransId="{51184D16-DDF4-488C-8CF2-B01D1F62826F}" sibTransId="{71DDD3CC-3A7F-4EC8-960F-D3E05BC41287}"/>
    <dgm:cxn modelId="{71C02B95-548B-4E81-8CDF-52F000BF6782}" srcId="{9DB97C5F-A074-466D-A368-B74564A38812}" destId="{3F4A14EB-BE34-4A80-9EB1-15CA745DBC60}" srcOrd="1" destOrd="0" parTransId="{C7738297-A1EC-4B8A-9501-9654218D8A90}" sibTransId="{294DFD04-5C64-4E94-B646-F5002BC17B99}"/>
    <dgm:cxn modelId="{F87F3641-6B8F-4848-9518-DA40A0BEE12B}" type="presOf" srcId="{B9AC91F4-1E0A-4DA2-AC96-320788642085}" destId="{0B10749C-499E-4039-9564-40AACA5E412A}" srcOrd="0" destOrd="0" presId="urn:microsoft.com/office/officeart/2005/8/layout/vList5"/>
    <dgm:cxn modelId="{0454FC0D-79CC-4D36-B39B-0747A6A753E1}" srcId="{9DB97C5F-A074-466D-A368-B74564A38812}" destId="{C9C62974-009E-45A0-A854-04A9AFA58132}" srcOrd="0" destOrd="0" parTransId="{DA20DE2B-F3B3-4948-9466-EF0E98F9FE26}" sibTransId="{7BA9FED1-E36D-4CB1-B08D-92A6F0F49828}"/>
    <dgm:cxn modelId="{3011C872-E28E-460F-BB20-91E73DB7A26A}" type="presOf" srcId="{F3C23775-1763-482E-BD79-43584BADCA2C}" destId="{33D5EC60-B812-408B-B7C9-4E726773BA5D}" srcOrd="0" destOrd="0" presId="urn:microsoft.com/office/officeart/2005/8/layout/vList5"/>
    <dgm:cxn modelId="{B0BD39F2-766E-41E6-89ED-01AE5097A128}" type="presOf" srcId="{9DB97C5F-A074-466D-A368-B74564A38812}" destId="{365C79BA-E1DB-460D-A24E-B7CA5D7D34FB}" srcOrd="0" destOrd="0" presId="urn:microsoft.com/office/officeart/2005/8/layout/vList5"/>
    <dgm:cxn modelId="{DBD383BB-9201-4BE9-B6DC-AB867EA476C9}" srcId="{C9C62974-009E-45A0-A854-04A9AFA58132}" destId="{91FFAE23-65D9-414F-AECE-2C0AABAB669B}" srcOrd="1" destOrd="0" parTransId="{450004CD-DC3B-4C27-963C-B0B8E3224940}" sibTransId="{3AB43363-EF13-4722-9098-D23C8196CC95}"/>
    <dgm:cxn modelId="{D1B62544-D693-4503-B619-FEAE49639027}" srcId="{C9C62974-009E-45A0-A854-04A9AFA58132}" destId="{1A8FA0F7-4FA3-4AFB-B8FD-72475B239507}" srcOrd="0" destOrd="0" parTransId="{DB6D51EE-657B-464A-8570-8D4352702E28}" sibTransId="{D66183CF-7299-439C-9D79-7FF58924D2AF}"/>
    <dgm:cxn modelId="{DE5597FB-54E6-452D-A2F0-52F46430AEEF}" type="presOf" srcId="{91FFAE23-65D9-414F-AECE-2C0AABAB669B}" destId="{147BCFB7-AA5E-4F49-A401-9C897C66DD71}" srcOrd="0" destOrd="1" presId="urn:microsoft.com/office/officeart/2005/8/layout/vList5"/>
    <dgm:cxn modelId="{82EC1C39-BA9F-4623-B482-4390CB87F338}" srcId="{D984125F-0961-4362-9CC8-E73F652661B3}" destId="{0A03D297-585A-40DC-9095-406AEB543009}" srcOrd="1" destOrd="0" parTransId="{C9157F1F-4D48-4526-AA41-D469AA39A0B6}" sibTransId="{D926E91D-8F4C-4C7E-95DA-18319E52DFB8}"/>
    <dgm:cxn modelId="{55D69B70-A7B1-4D7F-BA64-1959D5B21987}" type="presOf" srcId="{0A03D297-585A-40DC-9095-406AEB543009}" destId="{33D5EC60-B812-408B-B7C9-4E726773BA5D}" srcOrd="0" destOrd="1" presId="urn:microsoft.com/office/officeart/2005/8/layout/vList5"/>
    <dgm:cxn modelId="{2AAD20D4-D412-45A8-97D9-B35B9F22EEC9}" type="presOf" srcId="{9C86D6E7-2478-4F0E-A940-FACC84EED35B}" destId="{BEE75FD2-B3C3-4E5B-9A4A-2749800674CB}" srcOrd="0" destOrd="0" presId="urn:microsoft.com/office/officeart/2005/8/layout/vList5"/>
    <dgm:cxn modelId="{DB1F8A5C-EE01-4421-B0E5-F257CC5DD889}" type="presParOf" srcId="{365C79BA-E1DB-460D-A24E-B7CA5D7D34FB}" destId="{B7B865D4-4140-445A-AC66-936D6896140A}" srcOrd="0" destOrd="0" presId="urn:microsoft.com/office/officeart/2005/8/layout/vList5"/>
    <dgm:cxn modelId="{17716F5B-036E-4D42-96AF-8B094A4E4ACA}" type="presParOf" srcId="{B7B865D4-4140-445A-AC66-936D6896140A}" destId="{10C9D023-55B6-4CF2-80B1-2E2DEFEED952}" srcOrd="0" destOrd="0" presId="urn:microsoft.com/office/officeart/2005/8/layout/vList5"/>
    <dgm:cxn modelId="{CA56800A-44F4-42E4-9D8F-88C3479A950F}" type="presParOf" srcId="{B7B865D4-4140-445A-AC66-936D6896140A}" destId="{147BCFB7-AA5E-4F49-A401-9C897C66DD71}" srcOrd="1" destOrd="0" presId="urn:microsoft.com/office/officeart/2005/8/layout/vList5"/>
    <dgm:cxn modelId="{625ACB82-7776-44DC-9EBC-6A4055A84653}" type="presParOf" srcId="{365C79BA-E1DB-460D-A24E-B7CA5D7D34FB}" destId="{E1C242B9-E74F-46A2-9286-F1349AA21F55}" srcOrd="1" destOrd="0" presId="urn:microsoft.com/office/officeart/2005/8/layout/vList5"/>
    <dgm:cxn modelId="{011DE802-B938-4647-BE2E-70B73AEFCFD0}" type="presParOf" srcId="{365C79BA-E1DB-460D-A24E-B7CA5D7D34FB}" destId="{304786DF-AC94-408E-9681-9DA46D715ADE}" srcOrd="2" destOrd="0" presId="urn:microsoft.com/office/officeart/2005/8/layout/vList5"/>
    <dgm:cxn modelId="{F0255535-1ECB-4765-ABE3-972B63903DAF}" type="presParOf" srcId="{304786DF-AC94-408E-9681-9DA46D715ADE}" destId="{E969C9EA-F62A-4924-9E69-2DEE65B42CB8}" srcOrd="0" destOrd="0" presId="urn:microsoft.com/office/officeart/2005/8/layout/vList5"/>
    <dgm:cxn modelId="{3381ABC1-AE6F-4939-8A22-7ABD6333BDA2}" type="presParOf" srcId="{304786DF-AC94-408E-9681-9DA46D715ADE}" destId="{3D06AB59-CC49-45FE-B6E9-A8BB1DE6DF9A}" srcOrd="1" destOrd="0" presId="urn:microsoft.com/office/officeart/2005/8/layout/vList5"/>
    <dgm:cxn modelId="{E65890B0-698D-4046-921C-8BD885BD6E05}" type="presParOf" srcId="{365C79BA-E1DB-460D-A24E-B7CA5D7D34FB}" destId="{F83A336B-997C-4902-9A44-3A54AC9B7E58}" srcOrd="3" destOrd="0" presId="urn:microsoft.com/office/officeart/2005/8/layout/vList5"/>
    <dgm:cxn modelId="{162086A0-DD9B-4C21-8E1E-76D43F4FDCC4}" type="presParOf" srcId="{365C79BA-E1DB-460D-A24E-B7CA5D7D34FB}" destId="{A404BD9D-7D4E-42AD-A45D-3EA4DC37661F}" srcOrd="4" destOrd="0" presId="urn:microsoft.com/office/officeart/2005/8/layout/vList5"/>
    <dgm:cxn modelId="{5FFFD16E-F85E-475F-B608-F20F254A6E33}" type="presParOf" srcId="{A404BD9D-7D4E-42AD-A45D-3EA4DC37661F}" destId="{95175DC6-863B-4079-A312-5811D7D22514}" srcOrd="0" destOrd="0" presId="urn:microsoft.com/office/officeart/2005/8/layout/vList5"/>
    <dgm:cxn modelId="{2962D489-FD4F-4D92-A358-23A300BBD74D}" type="presParOf" srcId="{A404BD9D-7D4E-42AD-A45D-3EA4DC37661F}" destId="{BEE75FD2-B3C3-4E5B-9A4A-2749800674CB}" srcOrd="1" destOrd="0" presId="urn:microsoft.com/office/officeart/2005/8/layout/vList5"/>
    <dgm:cxn modelId="{08D0069B-C138-4457-B33F-D6437D554EF4}" type="presParOf" srcId="{365C79BA-E1DB-460D-A24E-B7CA5D7D34FB}" destId="{9847DE9B-F14B-45CA-AA74-786706C85C8E}" srcOrd="5" destOrd="0" presId="urn:microsoft.com/office/officeart/2005/8/layout/vList5"/>
    <dgm:cxn modelId="{333D17F2-7181-408D-9D28-ADCED67627C4}" type="presParOf" srcId="{365C79BA-E1DB-460D-A24E-B7CA5D7D34FB}" destId="{F1D479B7-FB34-4581-B8E8-89DD4EEA79A3}" srcOrd="6" destOrd="0" presId="urn:microsoft.com/office/officeart/2005/8/layout/vList5"/>
    <dgm:cxn modelId="{C97ACA26-5369-4693-A60F-E80C0B1DD811}" type="presParOf" srcId="{F1D479B7-FB34-4581-B8E8-89DD4EEA79A3}" destId="{8CD45531-A7CE-420B-99AD-300C4512D0F8}" srcOrd="0" destOrd="0" presId="urn:microsoft.com/office/officeart/2005/8/layout/vList5"/>
    <dgm:cxn modelId="{F9167978-685E-4791-AC2C-198A6B6EC94C}" type="presParOf" srcId="{F1D479B7-FB34-4581-B8E8-89DD4EEA79A3}" destId="{33D5EC60-B812-408B-B7C9-4E726773BA5D}" srcOrd="1" destOrd="0" presId="urn:microsoft.com/office/officeart/2005/8/layout/vList5"/>
    <dgm:cxn modelId="{EA5DFB17-C1CC-4136-A7AE-453D0B234EBC}" type="presParOf" srcId="{365C79BA-E1DB-460D-A24E-B7CA5D7D34FB}" destId="{71A55C52-DDEB-4415-9A19-43B7BAA2293B}" srcOrd="7" destOrd="0" presId="urn:microsoft.com/office/officeart/2005/8/layout/vList5"/>
    <dgm:cxn modelId="{D28EFA17-EB59-4942-9C58-40EE4090E803}" type="presParOf" srcId="{365C79BA-E1DB-460D-A24E-B7CA5D7D34FB}" destId="{BA6D9CA7-8908-49AF-A947-985B54D3D995}" srcOrd="8" destOrd="0" presId="urn:microsoft.com/office/officeart/2005/8/layout/vList5"/>
    <dgm:cxn modelId="{EA76AE2E-8771-433D-980A-5E2171DCA5AC}" type="presParOf" srcId="{BA6D9CA7-8908-49AF-A947-985B54D3D995}" destId="{0B10749C-499E-4039-9564-40AACA5E412A}" srcOrd="0" destOrd="0" presId="urn:microsoft.com/office/officeart/2005/8/layout/vList5"/>
    <dgm:cxn modelId="{43042087-6D5F-4496-988C-01734F425D9E}" type="presParOf" srcId="{BA6D9CA7-8908-49AF-A947-985B54D3D995}" destId="{9DA6CB11-E04E-4876-B41B-9253AB2431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97C5F-A074-466D-A368-B74564A3881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A14EB-BE34-4A80-9EB1-15CA745DBC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u="none" dirty="0" smtClean="0">
              <a:latin typeface="Arial" pitchFamily="34" charset="0"/>
              <a:cs typeface="Arial" pitchFamily="34" charset="0"/>
            </a:rPr>
            <a:t>общественное  питание</a:t>
          </a:r>
          <a:endParaRPr lang="ru-RU" sz="1000" b="1" u="none" dirty="0">
            <a:latin typeface="Arial" pitchFamily="34" charset="0"/>
            <a:cs typeface="Arial" pitchFamily="34" charset="0"/>
          </a:endParaRPr>
        </a:p>
      </dgm:t>
    </dgm:pt>
    <dgm:pt modelId="{C7738297-A1EC-4B8A-9501-9654218D8A90}" type="parTrans" cxnId="{71C02B95-548B-4E81-8CDF-52F000BF678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4DFD04-5C64-4E94-B646-F5002BC17B99}" type="sibTrans" cxnId="{71C02B95-548B-4E81-8CDF-52F000BF678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9348154-166A-4925-B75F-2C4A2F4B3D6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8 столовых и закусочных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15A485C-9744-4768-A98A-7CAAB16C9095}" type="parTrans" cxnId="{F663B8D0-EC6F-4D2B-908D-EA20153AA79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BAEF9A5-671E-4DCE-8D00-EE8A45DF773C}" type="sibTrans" cxnId="{F663B8D0-EC6F-4D2B-908D-EA20153AA793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57342B9-20B5-4530-B05E-B965EA43E1B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услуги  населению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DC6DF173-1501-47ED-B2B8-6C4F5C3B5E63}" type="parTrans" cxnId="{EE6C3431-FE84-4D2C-8F99-1B65991A7635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8A46063-04E8-4B6F-8AC8-24CB6497DC6B}" type="sibTrans" cxnId="{EE6C3431-FE84-4D2C-8F99-1B65991A7635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9C62974-009E-45A0-A854-04A9AFA581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u="none" dirty="0" smtClean="0">
              <a:latin typeface="Arial" pitchFamily="34" charset="0"/>
              <a:cs typeface="Arial" pitchFamily="34" charset="0"/>
            </a:rPr>
            <a:t>розничная  торговля </a:t>
          </a:r>
          <a:endParaRPr lang="ru-RU" sz="1000" b="1" u="none" dirty="0">
            <a:latin typeface="Arial" pitchFamily="34" charset="0"/>
            <a:cs typeface="Arial" pitchFamily="34" charset="0"/>
          </a:endParaRPr>
        </a:p>
      </dgm:t>
    </dgm:pt>
    <dgm:pt modelId="{DA20DE2B-F3B3-4948-9466-EF0E98F9FE26}" type="parTrans" cxnId="{0454FC0D-79CC-4D36-B39B-0747A6A753E1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A9FED1-E36D-4CB1-B08D-92A6F0F49828}" type="sibTrans" cxnId="{0454FC0D-79CC-4D36-B39B-0747A6A753E1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A8FA0F7-4FA3-4AFB-B8FD-72475B239507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275 магазинов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6D51EE-657B-464A-8570-8D4352702E28}" type="parTrans" cxnId="{D1B62544-D693-4503-B619-FEAE4963902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66183CF-7299-439C-9D79-7FF58924D2AF}" type="sibTrans" cxnId="{D1B62544-D693-4503-B619-FEAE49639027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7194500-BC9C-47A0-84BB-9EA7B8B23CE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44 павильона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45271BA-B6F8-48CE-BD4D-F9B7EE88F3B1}" type="parTrans" cxnId="{5BB8009C-9A9E-40C4-B203-236DDB72B28D}">
      <dgm:prSet/>
      <dgm:spPr/>
      <dgm:t>
        <a:bodyPr/>
        <a:lstStyle/>
        <a:p>
          <a:endParaRPr lang="ru-RU"/>
        </a:p>
      </dgm:t>
    </dgm:pt>
    <dgm:pt modelId="{1D4628D1-8A0A-4DEC-886E-D4BA2FDBF62A}" type="sibTrans" cxnId="{5BB8009C-9A9E-40C4-B203-236DDB72B28D}">
      <dgm:prSet/>
      <dgm:spPr/>
      <dgm:t>
        <a:bodyPr/>
        <a:lstStyle/>
        <a:p>
          <a:endParaRPr lang="ru-RU"/>
        </a:p>
      </dgm:t>
    </dgm:pt>
    <dgm:pt modelId="{C909679E-3863-4462-A9CE-FA88749C0D00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6 аптек и 7 аптечных пунктов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2A41E88-A233-4653-8663-302C4F2460AD}" type="parTrans" cxnId="{DB95CDFA-092C-4C4F-8380-833320844B1D}">
      <dgm:prSet/>
      <dgm:spPr/>
      <dgm:t>
        <a:bodyPr/>
        <a:lstStyle/>
        <a:p>
          <a:endParaRPr lang="ru-RU"/>
        </a:p>
      </dgm:t>
    </dgm:pt>
    <dgm:pt modelId="{747C9929-032D-4BFB-9FC0-668A4397C816}" type="sibTrans" cxnId="{DB95CDFA-092C-4C4F-8380-833320844B1D}">
      <dgm:prSet/>
      <dgm:spPr/>
      <dgm:t>
        <a:bodyPr/>
        <a:lstStyle/>
        <a:p>
          <a:endParaRPr lang="ru-RU"/>
        </a:p>
      </dgm:t>
    </dgm:pt>
    <dgm:pt modelId="{93E1A175-231A-4E46-984A-BC1789722BE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торговые площади – 21,2 тыс. </a:t>
          </a:r>
          <a:r>
            <a:rPr lang="ru-RU" sz="1000" b="1" dirty="0" smtClean="0">
              <a:latin typeface="Arial" pitchFamily="34" charset="0"/>
              <a:cs typeface="Arial" pitchFamily="34" charset="0"/>
            </a:rPr>
            <a:t>м</a:t>
          </a:r>
          <a:r>
            <a:rPr lang="ru-RU" sz="1000" b="1" baseline="30000" dirty="0" smtClean="0">
              <a:latin typeface="Arial" pitchFamily="34" charset="0"/>
              <a:cs typeface="Arial" pitchFamily="34" charset="0"/>
            </a:rPr>
            <a:t>2</a:t>
          </a: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95C3A1-BC50-4C53-8BB7-1EB0E3020CFA}" type="parTrans" cxnId="{B95C9DD1-DFFF-4903-8194-71100774A996}">
      <dgm:prSet/>
      <dgm:spPr/>
      <dgm:t>
        <a:bodyPr/>
        <a:lstStyle/>
        <a:p>
          <a:endParaRPr lang="ru-RU"/>
        </a:p>
      </dgm:t>
    </dgm:pt>
    <dgm:pt modelId="{ABB02EE2-5857-4623-AE7D-150FFDFE874D}" type="sibTrans" cxnId="{B95C9DD1-DFFF-4903-8194-71100774A996}">
      <dgm:prSet/>
      <dgm:spPr/>
      <dgm:t>
        <a:bodyPr/>
        <a:lstStyle/>
        <a:p>
          <a:endParaRPr lang="ru-RU"/>
        </a:p>
      </dgm:t>
    </dgm:pt>
    <dgm:pt modelId="{AD5559F6-590A-483C-8FBA-F96DAC35498F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23 кафе, баров и ресторанов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40C6B47-5BA6-4B4A-B614-4791D099883E}" type="parTrans" cxnId="{16735F5D-9490-4069-B234-1D8201A7E1CF}">
      <dgm:prSet/>
      <dgm:spPr/>
      <dgm:t>
        <a:bodyPr/>
        <a:lstStyle/>
        <a:p>
          <a:endParaRPr lang="ru-RU"/>
        </a:p>
      </dgm:t>
    </dgm:pt>
    <dgm:pt modelId="{D97F1671-3A7B-47AC-80DD-F3106D380360}" type="sibTrans" cxnId="{16735F5D-9490-4069-B234-1D8201A7E1CF}">
      <dgm:prSet/>
      <dgm:spPr/>
      <dgm:t>
        <a:bodyPr/>
        <a:lstStyle/>
        <a:p>
          <a:endParaRPr lang="ru-RU"/>
        </a:p>
      </dgm:t>
    </dgm:pt>
    <dgm:pt modelId="{5BDE4717-063F-4B21-A081-B6C96E7C6F3D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количество посадочных мест – </a:t>
          </a:r>
          <a:r>
            <a:rPr lang="ru-RU" sz="1000" b="1" smtClean="0">
              <a:latin typeface="Arial" pitchFamily="34" charset="0"/>
              <a:cs typeface="Arial" pitchFamily="34" charset="0"/>
            </a:rPr>
            <a:t>1 265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3CCD4C-D5E8-4F6F-A91F-F9A3BCB4652A}" type="parTrans" cxnId="{BA9B5DAD-5D3A-4083-93D7-54BEF9663591}">
      <dgm:prSet/>
      <dgm:spPr/>
      <dgm:t>
        <a:bodyPr/>
        <a:lstStyle/>
        <a:p>
          <a:endParaRPr lang="ru-RU"/>
        </a:p>
      </dgm:t>
    </dgm:pt>
    <dgm:pt modelId="{BFBA929F-661E-4BC6-9908-4704C8E44417}" type="sibTrans" cxnId="{BA9B5DAD-5D3A-4083-93D7-54BEF9663591}">
      <dgm:prSet/>
      <dgm:spPr/>
      <dgm:t>
        <a:bodyPr/>
        <a:lstStyle/>
        <a:p>
          <a:endParaRPr lang="ru-RU"/>
        </a:p>
      </dgm:t>
    </dgm:pt>
    <dgm:pt modelId="{9C86D6E7-2478-4F0E-A940-FACC84EED35B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49 субъектов предпринимательской деятельности предоставляют услуги фотографии, парикмахерские услуги, услуги по ремонту обуви, офисной и бытовой техники, техническому обслуживанию автотранспортных средств, услуги пассажирских и грузовых автоперевозок, ритуальные и другие услуги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CE7ABD89-25BA-4E89-BB81-49B119466D71}" type="sibTrans" cxnId="{76C37226-20F7-4BD4-B1EA-07A5B135C45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D3879B5-B5CC-4AAA-AF60-E2C40A46006E}" type="parTrans" cxnId="{76C37226-20F7-4BD4-B1EA-07A5B135C452}">
      <dgm:prSet/>
      <dgm:spPr/>
      <dgm:t>
        <a:bodyPr/>
        <a:lstStyle/>
        <a:p>
          <a:pPr>
            <a:lnSpc>
              <a:spcPct val="100000"/>
            </a:lnSpc>
          </a:pPr>
          <a:endParaRPr lang="ru-RU" sz="10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F8E86BB-B2A2-4404-809C-4F71C77D46D5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000" b="1" dirty="0" smtClean="0">
              <a:latin typeface="Arial" pitchFamily="34" charset="0"/>
              <a:cs typeface="Arial" pitchFamily="34" charset="0"/>
            </a:rPr>
            <a:t>площадь залов обслуживания посетителей  – 1 716 м</a:t>
          </a:r>
          <a:r>
            <a:rPr lang="ru-RU" sz="1000" b="1" baseline="30000" dirty="0" smtClean="0">
              <a:latin typeface="Arial" pitchFamily="34" charset="0"/>
              <a:cs typeface="Arial" pitchFamily="34" charset="0"/>
            </a:rPr>
            <a:t>2</a:t>
          </a:r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000" b="1" dirty="0" smtClean="0">
              <a:latin typeface="Arial" pitchFamily="34" charset="0"/>
              <a:cs typeface="Arial" pitchFamily="34" charset="0"/>
            </a:rPr>
            <a:t> </a:t>
          </a:r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68B29B6-E4A8-450A-982C-668BE0ABBDD1}" type="parTrans" cxnId="{494C671E-70F4-431C-A368-17141EA5721D}">
      <dgm:prSet/>
      <dgm:spPr/>
      <dgm:t>
        <a:bodyPr/>
        <a:lstStyle/>
        <a:p>
          <a:endParaRPr lang="ru-RU"/>
        </a:p>
      </dgm:t>
    </dgm:pt>
    <dgm:pt modelId="{4E1F3180-9B26-4F8E-B601-54F248D5B1CA}" type="sibTrans" cxnId="{494C671E-70F4-431C-A368-17141EA5721D}">
      <dgm:prSet/>
      <dgm:spPr/>
      <dgm:t>
        <a:bodyPr/>
        <a:lstStyle/>
        <a:p>
          <a:endParaRPr lang="ru-RU"/>
        </a:p>
      </dgm:t>
    </dgm:pt>
    <dgm:pt modelId="{365C79BA-E1DB-460D-A24E-B7CA5D7D34FB}" type="pres">
      <dgm:prSet presAssocID="{9DB97C5F-A074-466D-A368-B74564A388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B865D4-4140-445A-AC66-936D6896140A}" type="pres">
      <dgm:prSet presAssocID="{C9C62974-009E-45A0-A854-04A9AFA58132}" presName="linNode" presStyleCnt="0"/>
      <dgm:spPr/>
      <dgm:t>
        <a:bodyPr/>
        <a:lstStyle/>
        <a:p>
          <a:endParaRPr lang="ru-RU"/>
        </a:p>
      </dgm:t>
    </dgm:pt>
    <dgm:pt modelId="{10C9D023-55B6-4CF2-80B1-2E2DEFEED952}" type="pres">
      <dgm:prSet presAssocID="{C9C62974-009E-45A0-A854-04A9AFA58132}" presName="parentText" presStyleLbl="node1" presStyleIdx="0" presStyleCnt="3" custScaleX="104536" custScaleY="87439" custLinFactNeighborX="-3508" custLinFactNeighborY="-16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BCFB7-AA5E-4F49-A401-9C897C66DD71}" type="pres">
      <dgm:prSet presAssocID="{C9C62974-009E-45A0-A854-04A9AFA58132}" presName="descendantText" presStyleLbl="alignAccFollowNode1" presStyleIdx="0" presStyleCnt="3" custScaleY="96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242B9-E74F-46A2-9286-F1349AA21F55}" type="pres">
      <dgm:prSet presAssocID="{7BA9FED1-E36D-4CB1-B08D-92A6F0F49828}" presName="sp" presStyleCnt="0"/>
      <dgm:spPr/>
      <dgm:t>
        <a:bodyPr/>
        <a:lstStyle/>
        <a:p>
          <a:endParaRPr lang="ru-RU"/>
        </a:p>
      </dgm:t>
    </dgm:pt>
    <dgm:pt modelId="{304786DF-AC94-408E-9681-9DA46D715ADE}" type="pres">
      <dgm:prSet presAssocID="{3F4A14EB-BE34-4A80-9EB1-15CA745DBC60}" presName="linNode" presStyleCnt="0"/>
      <dgm:spPr/>
      <dgm:t>
        <a:bodyPr/>
        <a:lstStyle/>
        <a:p>
          <a:endParaRPr lang="ru-RU"/>
        </a:p>
      </dgm:t>
    </dgm:pt>
    <dgm:pt modelId="{E969C9EA-F62A-4924-9E69-2DEE65B42CB8}" type="pres">
      <dgm:prSet presAssocID="{3F4A14EB-BE34-4A80-9EB1-15CA745DBC60}" presName="parentText" presStyleLbl="node1" presStyleIdx="1" presStyleCnt="3" custScaleX="104387" custScaleY="871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6AB59-CC49-45FE-B6E9-A8BB1DE6DF9A}" type="pres">
      <dgm:prSet presAssocID="{3F4A14EB-BE34-4A80-9EB1-15CA745DBC60}" presName="descendantText" presStyleLbl="alignAccFollowNode1" presStyleIdx="1" presStyleCnt="3" custScaleY="97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A336B-997C-4902-9A44-3A54AC9B7E58}" type="pres">
      <dgm:prSet presAssocID="{294DFD04-5C64-4E94-B646-F5002BC17B99}" presName="sp" presStyleCnt="0"/>
      <dgm:spPr/>
      <dgm:t>
        <a:bodyPr/>
        <a:lstStyle/>
        <a:p>
          <a:endParaRPr lang="ru-RU"/>
        </a:p>
      </dgm:t>
    </dgm:pt>
    <dgm:pt modelId="{A404BD9D-7D4E-42AD-A45D-3EA4DC37661F}" type="pres">
      <dgm:prSet presAssocID="{157342B9-20B5-4530-B05E-B965EA43E1B3}" presName="linNode" presStyleCnt="0"/>
      <dgm:spPr/>
      <dgm:t>
        <a:bodyPr/>
        <a:lstStyle/>
        <a:p>
          <a:endParaRPr lang="ru-RU"/>
        </a:p>
      </dgm:t>
    </dgm:pt>
    <dgm:pt modelId="{95175DC6-863B-4079-A312-5811D7D22514}" type="pres">
      <dgm:prSet presAssocID="{157342B9-20B5-4530-B05E-B965EA43E1B3}" presName="parentText" presStyleLbl="node1" presStyleIdx="2" presStyleCnt="3" custScaleX="104896" custScaleY="1020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75FD2-B3C3-4E5B-9A4A-2749800674CB}" type="pres">
      <dgm:prSet presAssocID="{157342B9-20B5-4530-B05E-B965EA43E1B3}" presName="descendantText" presStyleLbl="alignAccFollowNode1" presStyleIdx="2" presStyleCnt="3" custScaleY="121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2541C4-771F-4C18-AD88-E850005356E8}" type="presOf" srcId="{5BDE4717-063F-4B21-A081-B6C96E7C6F3D}" destId="{3D06AB59-CC49-45FE-B6E9-A8BB1DE6DF9A}" srcOrd="0" destOrd="3" presId="urn:microsoft.com/office/officeart/2005/8/layout/vList5"/>
    <dgm:cxn modelId="{EF05E174-C2B5-4023-86F7-FB4660F587C7}" type="presOf" srcId="{9DB97C5F-A074-466D-A368-B74564A38812}" destId="{365C79BA-E1DB-460D-A24E-B7CA5D7D34FB}" srcOrd="0" destOrd="0" presId="urn:microsoft.com/office/officeart/2005/8/layout/vList5"/>
    <dgm:cxn modelId="{AC3C1D02-8739-42A7-B762-E69CEFE2CCE0}" type="presOf" srcId="{9C86D6E7-2478-4F0E-A940-FACC84EED35B}" destId="{BEE75FD2-B3C3-4E5B-9A4A-2749800674CB}" srcOrd="0" destOrd="0" presId="urn:microsoft.com/office/officeart/2005/8/layout/vList5"/>
    <dgm:cxn modelId="{71C02B95-548B-4E81-8CDF-52F000BF6782}" srcId="{9DB97C5F-A074-466D-A368-B74564A38812}" destId="{3F4A14EB-BE34-4A80-9EB1-15CA745DBC60}" srcOrd="1" destOrd="0" parTransId="{C7738297-A1EC-4B8A-9501-9654218D8A90}" sibTransId="{294DFD04-5C64-4E94-B646-F5002BC17B99}"/>
    <dgm:cxn modelId="{6E66D12B-E8F8-4AFB-A99C-52861F85AE1B}" type="presOf" srcId="{C7194500-BC9C-47A0-84BB-9EA7B8B23CEC}" destId="{147BCFB7-AA5E-4F49-A401-9C897C66DD71}" srcOrd="0" destOrd="1" presId="urn:microsoft.com/office/officeart/2005/8/layout/vList5"/>
    <dgm:cxn modelId="{16735F5D-9490-4069-B234-1D8201A7E1CF}" srcId="{3F4A14EB-BE34-4A80-9EB1-15CA745DBC60}" destId="{AD5559F6-590A-483C-8FBA-F96DAC35498F}" srcOrd="1" destOrd="0" parTransId="{F40C6B47-5BA6-4B4A-B614-4791D099883E}" sibTransId="{D97F1671-3A7B-47AC-80DD-F3106D380360}"/>
    <dgm:cxn modelId="{D7EA65BA-5290-40DF-BA06-A4A96B1DA46A}" type="presOf" srcId="{C9C62974-009E-45A0-A854-04A9AFA58132}" destId="{10C9D023-55B6-4CF2-80B1-2E2DEFEED952}" srcOrd="0" destOrd="0" presId="urn:microsoft.com/office/officeart/2005/8/layout/vList5"/>
    <dgm:cxn modelId="{DB95CDFA-092C-4C4F-8380-833320844B1D}" srcId="{C9C62974-009E-45A0-A854-04A9AFA58132}" destId="{C909679E-3863-4462-A9CE-FA88749C0D00}" srcOrd="2" destOrd="0" parTransId="{72A41E88-A233-4653-8663-302C4F2460AD}" sibTransId="{747C9929-032D-4BFB-9FC0-668A4397C816}"/>
    <dgm:cxn modelId="{494C671E-70F4-431C-A368-17141EA5721D}" srcId="{3F4A14EB-BE34-4A80-9EB1-15CA745DBC60}" destId="{DF8E86BB-B2A2-4404-809C-4F71C77D46D5}" srcOrd="2" destOrd="0" parTransId="{168B29B6-E4A8-450A-982C-668BE0ABBDD1}" sibTransId="{4E1F3180-9B26-4F8E-B601-54F248D5B1CA}"/>
    <dgm:cxn modelId="{06FDF695-8337-4573-A00E-0AE7AAD85324}" type="presOf" srcId="{A9348154-166A-4925-B75F-2C4A2F4B3D62}" destId="{3D06AB59-CC49-45FE-B6E9-A8BB1DE6DF9A}" srcOrd="0" destOrd="0" presId="urn:microsoft.com/office/officeart/2005/8/layout/vList5"/>
    <dgm:cxn modelId="{EE6C3431-FE84-4D2C-8F99-1B65991A7635}" srcId="{9DB97C5F-A074-466D-A368-B74564A38812}" destId="{157342B9-20B5-4530-B05E-B965EA43E1B3}" srcOrd="2" destOrd="0" parTransId="{DC6DF173-1501-47ED-B2B8-6C4F5C3B5E63}" sibTransId="{D8A46063-04E8-4B6F-8AC8-24CB6497DC6B}"/>
    <dgm:cxn modelId="{BA9B5DAD-5D3A-4083-93D7-54BEF9663591}" srcId="{3F4A14EB-BE34-4A80-9EB1-15CA745DBC60}" destId="{5BDE4717-063F-4B21-A081-B6C96E7C6F3D}" srcOrd="3" destOrd="0" parTransId="{5E3CCD4C-D5E8-4F6F-A91F-F9A3BCB4652A}" sibTransId="{BFBA929F-661E-4BC6-9908-4704C8E44417}"/>
    <dgm:cxn modelId="{A18E3C84-8C24-4A82-87DD-81EED369C34E}" type="presOf" srcId="{C909679E-3863-4462-A9CE-FA88749C0D00}" destId="{147BCFB7-AA5E-4F49-A401-9C897C66DD71}" srcOrd="0" destOrd="2" presId="urn:microsoft.com/office/officeart/2005/8/layout/vList5"/>
    <dgm:cxn modelId="{A8415FB4-FBD3-4365-A9C4-CDB6073D66A1}" type="presOf" srcId="{1A8FA0F7-4FA3-4AFB-B8FD-72475B239507}" destId="{147BCFB7-AA5E-4F49-A401-9C897C66DD71}" srcOrd="0" destOrd="0" presId="urn:microsoft.com/office/officeart/2005/8/layout/vList5"/>
    <dgm:cxn modelId="{580CC0A3-E6E2-4CF3-9EEE-9EE54A15FDBC}" type="presOf" srcId="{157342B9-20B5-4530-B05E-B965EA43E1B3}" destId="{95175DC6-863B-4079-A312-5811D7D22514}" srcOrd="0" destOrd="0" presId="urn:microsoft.com/office/officeart/2005/8/layout/vList5"/>
    <dgm:cxn modelId="{0454FC0D-79CC-4D36-B39B-0747A6A753E1}" srcId="{9DB97C5F-A074-466D-A368-B74564A38812}" destId="{C9C62974-009E-45A0-A854-04A9AFA58132}" srcOrd="0" destOrd="0" parTransId="{DA20DE2B-F3B3-4948-9466-EF0E98F9FE26}" sibTransId="{7BA9FED1-E36D-4CB1-B08D-92A6F0F49828}"/>
    <dgm:cxn modelId="{B95C9DD1-DFFF-4903-8194-71100774A996}" srcId="{C9C62974-009E-45A0-A854-04A9AFA58132}" destId="{93E1A175-231A-4E46-984A-BC1789722BEC}" srcOrd="3" destOrd="0" parTransId="{B295C3A1-BC50-4C53-8BB7-1EB0E3020CFA}" sibTransId="{ABB02EE2-5857-4623-AE7D-150FFDFE874D}"/>
    <dgm:cxn modelId="{F663B8D0-EC6F-4D2B-908D-EA20153AA793}" srcId="{3F4A14EB-BE34-4A80-9EB1-15CA745DBC60}" destId="{A9348154-166A-4925-B75F-2C4A2F4B3D62}" srcOrd="0" destOrd="0" parTransId="{315A485C-9744-4768-A98A-7CAAB16C9095}" sibTransId="{9BAEF9A5-671E-4DCE-8D00-EE8A45DF773C}"/>
    <dgm:cxn modelId="{76C37226-20F7-4BD4-B1EA-07A5B135C452}" srcId="{157342B9-20B5-4530-B05E-B965EA43E1B3}" destId="{9C86D6E7-2478-4F0E-A940-FACC84EED35B}" srcOrd="0" destOrd="0" parTransId="{CD3879B5-B5CC-4AAA-AF60-E2C40A46006E}" sibTransId="{CE7ABD89-25BA-4E89-BB81-49B119466D71}"/>
    <dgm:cxn modelId="{E11887C9-D605-425F-B33C-C127E4969762}" type="presOf" srcId="{AD5559F6-590A-483C-8FBA-F96DAC35498F}" destId="{3D06AB59-CC49-45FE-B6E9-A8BB1DE6DF9A}" srcOrd="0" destOrd="1" presId="urn:microsoft.com/office/officeart/2005/8/layout/vList5"/>
    <dgm:cxn modelId="{760FFBAD-5965-442C-823F-F8E462E65A1D}" type="presOf" srcId="{3F4A14EB-BE34-4A80-9EB1-15CA745DBC60}" destId="{E969C9EA-F62A-4924-9E69-2DEE65B42CB8}" srcOrd="0" destOrd="0" presId="urn:microsoft.com/office/officeart/2005/8/layout/vList5"/>
    <dgm:cxn modelId="{3AE45A6F-A85E-43A9-81D3-7ED4706D0F96}" type="presOf" srcId="{93E1A175-231A-4E46-984A-BC1789722BEC}" destId="{147BCFB7-AA5E-4F49-A401-9C897C66DD71}" srcOrd="0" destOrd="3" presId="urn:microsoft.com/office/officeart/2005/8/layout/vList5"/>
    <dgm:cxn modelId="{5BB8009C-9A9E-40C4-B203-236DDB72B28D}" srcId="{C9C62974-009E-45A0-A854-04A9AFA58132}" destId="{C7194500-BC9C-47A0-84BB-9EA7B8B23CEC}" srcOrd="1" destOrd="0" parTransId="{A45271BA-B6F8-48CE-BD4D-F9B7EE88F3B1}" sibTransId="{1D4628D1-8A0A-4DEC-886E-D4BA2FDBF62A}"/>
    <dgm:cxn modelId="{D1B62544-D693-4503-B619-FEAE49639027}" srcId="{C9C62974-009E-45A0-A854-04A9AFA58132}" destId="{1A8FA0F7-4FA3-4AFB-B8FD-72475B239507}" srcOrd="0" destOrd="0" parTransId="{DB6D51EE-657B-464A-8570-8D4352702E28}" sibTransId="{D66183CF-7299-439C-9D79-7FF58924D2AF}"/>
    <dgm:cxn modelId="{E6A34E34-0A40-458C-935B-60E1CEBBCBA9}" type="presOf" srcId="{DF8E86BB-B2A2-4404-809C-4F71C77D46D5}" destId="{3D06AB59-CC49-45FE-B6E9-A8BB1DE6DF9A}" srcOrd="0" destOrd="2" presId="urn:microsoft.com/office/officeart/2005/8/layout/vList5"/>
    <dgm:cxn modelId="{54122E99-D16E-4BB2-B541-094C95464C35}" type="presParOf" srcId="{365C79BA-E1DB-460D-A24E-B7CA5D7D34FB}" destId="{B7B865D4-4140-445A-AC66-936D6896140A}" srcOrd="0" destOrd="0" presId="urn:microsoft.com/office/officeart/2005/8/layout/vList5"/>
    <dgm:cxn modelId="{842F09AF-DB36-4078-8720-7408B8850F97}" type="presParOf" srcId="{B7B865D4-4140-445A-AC66-936D6896140A}" destId="{10C9D023-55B6-4CF2-80B1-2E2DEFEED952}" srcOrd="0" destOrd="0" presId="urn:microsoft.com/office/officeart/2005/8/layout/vList5"/>
    <dgm:cxn modelId="{B77482A9-B845-4539-8535-C1309D3850D4}" type="presParOf" srcId="{B7B865D4-4140-445A-AC66-936D6896140A}" destId="{147BCFB7-AA5E-4F49-A401-9C897C66DD71}" srcOrd="1" destOrd="0" presId="urn:microsoft.com/office/officeart/2005/8/layout/vList5"/>
    <dgm:cxn modelId="{2F96328A-9C16-4CEA-8ED0-D215A473A013}" type="presParOf" srcId="{365C79BA-E1DB-460D-A24E-B7CA5D7D34FB}" destId="{E1C242B9-E74F-46A2-9286-F1349AA21F55}" srcOrd="1" destOrd="0" presId="urn:microsoft.com/office/officeart/2005/8/layout/vList5"/>
    <dgm:cxn modelId="{5D520675-F60B-4952-ABDC-042073FDAB0C}" type="presParOf" srcId="{365C79BA-E1DB-460D-A24E-B7CA5D7D34FB}" destId="{304786DF-AC94-408E-9681-9DA46D715ADE}" srcOrd="2" destOrd="0" presId="urn:microsoft.com/office/officeart/2005/8/layout/vList5"/>
    <dgm:cxn modelId="{0E59774D-8816-4D58-92CC-D0A70BC8A067}" type="presParOf" srcId="{304786DF-AC94-408E-9681-9DA46D715ADE}" destId="{E969C9EA-F62A-4924-9E69-2DEE65B42CB8}" srcOrd="0" destOrd="0" presId="urn:microsoft.com/office/officeart/2005/8/layout/vList5"/>
    <dgm:cxn modelId="{54079660-3A74-4164-A7D3-D6C47867F186}" type="presParOf" srcId="{304786DF-AC94-408E-9681-9DA46D715ADE}" destId="{3D06AB59-CC49-45FE-B6E9-A8BB1DE6DF9A}" srcOrd="1" destOrd="0" presId="urn:microsoft.com/office/officeart/2005/8/layout/vList5"/>
    <dgm:cxn modelId="{EB277EBE-1529-4FDF-B665-B27572F42D45}" type="presParOf" srcId="{365C79BA-E1DB-460D-A24E-B7CA5D7D34FB}" destId="{F83A336B-997C-4902-9A44-3A54AC9B7E58}" srcOrd="3" destOrd="0" presId="urn:microsoft.com/office/officeart/2005/8/layout/vList5"/>
    <dgm:cxn modelId="{72489786-DB1C-4E4E-96F1-32F28E851160}" type="presParOf" srcId="{365C79BA-E1DB-460D-A24E-B7CA5D7D34FB}" destId="{A404BD9D-7D4E-42AD-A45D-3EA4DC37661F}" srcOrd="4" destOrd="0" presId="urn:microsoft.com/office/officeart/2005/8/layout/vList5"/>
    <dgm:cxn modelId="{C60C11B4-6A8B-4E83-B7C6-4AA908427FDA}" type="presParOf" srcId="{A404BD9D-7D4E-42AD-A45D-3EA4DC37661F}" destId="{95175DC6-863B-4079-A312-5811D7D22514}" srcOrd="0" destOrd="0" presId="urn:microsoft.com/office/officeart/2005/8/layout/vList5"/>
    <dgm:cxn modelId="{F0B197C9-BD8E-4784-8F0C-09D3129838F9}" type="presParOf" srcId="{A404BD9D-7D4E-42AD-A45D-3EA4DC37661F}" destId="{BEE75FD2-B3C3-4E5B-9A4A-2749800674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BCFB7-AA5E-4F49-A401-9C897C66DD71}">
      <dsp:nvSpPr>
        <dsp:cNvPr id="0" name=""/>
        <dsp:cNvSpPr/>
      </dsp:nvSpPr>
      <dsp:spPr>
        <a:xfrm rot="5400000">
          <a:off x="4509451" y="-1737083"/>
          <a:ext cx="337771" cy="38646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филиалы в с. Бада и с. Линёво Озеро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 учащихся – 111 человек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746032" y="42826"/>
        <a:ext cx="3848122" cy="304793"/>
      </dsp:txXfrm>
    </dsp:sp>
    <dsp:sp modelId="{10C9D023-55B6-4CF2-80B1-2E2DEFEED952}">
      <dsp:nvSpPr>
        <dsp:cNvPr id="0" name=""/>
        <dsp:cNvSpPr/>
      </dsp:nvSpPr>
      <dsp:spPr>
        <a:xfrm>
          <a:off x="661" y="263"/>
          <a:ext cx="2745369" cy="389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детская музыкальная школа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19695" y="19297"/>
        <a:ext cx="2707301" cy="351849"/>
      </dsp:txXfrm>
    </dsp:sp>
    <dsp:sp modelId="{3D06AB59-CC49-45FE-B6E9-A8BB1DE6DF9A}">
      <dsp:nvSpPr>
        <dsp:cNvPr id="0" name=""/>
        <dsp:cNvSpPr/>
      </dsp:nvSpPr>
      <dsp:spPr>
        <a:xfrm rot="5400000">
          <a:off x="4516885" y="-1307526"/>
          <a:ext cx="324814" cy="38646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филиал в пгт. Могзон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 учащихся – 174 человека 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746987" y="478228"/>
        <a:ext cx="3848755" cy="293102"/>
      </dsp:txXfrm>
    </dsp:sp>
    <dsp:sp modelId="{E969C9EA-F62A-4924-9E69-2DEE65B42CB8}">
      <dsp:nvSpPr>
        <dsp:cNvPr id="0" name=""/>
        <dsp:cNvSpPr/>
      </dsp:nvSpPr>
      <dsp:spPr>
        <a:xfrm>
          <a:off x="661" y="429261"/>
          <a:ext cx="2746325" cy="391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latin typeface="Arial" pitchFamily="34" charset="0"/>
              <a:cs typeface="Arial" pitchFamily="34" charset="0"/>
            </a:rPr>
            <a:t>детская художественная школа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19750" y="448350"/>
        <a:ext cx="2708147" cy="352856"/>
      </dsp:txXfrm>
    </dsp:sp>
    <dsp:sp modelId="{BEE75FD2-B3C3-4E5B-9A4A-2749800674CB}">
      <dsp:nvSpPr>
        <dsp:cNvPr id="0" name=""/>
        <dsp:cNvSpPr/>
      </dsp:nvSpPr>
      <dsp:spPr>
        <a:xfrm rot="5400000">
          <a:off x="4342409" y="-682111"/>
          <a:ext cx="672072" cy="38646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клубных формирований – 146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занятых в клубных формированиях –                 2 115 человек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мест в зрительных залах – 2 504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2746140" y="946966"/>
        <a:ext cx="3831803" cy="606456"/>
      </dsp:txXfrm>
    </dsp:sp>
    <dsp:sp modelId="{95175DC6-863B-4079-A312-5811D7D22514}">
      <dsp:nvSpPr>
        <dsp:cNvPr id="0" name=""/>
        <dsp:cNvSpPr/>
      </dsp:nvSpPr>
      <dsp:spPr>
        <a:xfrm>
          <a:off x="661" y="859378"/>
          <a:ext cx="2745478" cy="7816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дворец культуры железнодорожников,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межпоселенческое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социально-культурное объединение,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17 сельских домов культуры 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38817" y="897534"/>
        <a:ext cx="2669166" cy="705319"/>
      </dsp:txXfrm>
    </dsp:sp>
    <dsp:sp modelId="{33D5EC60-B812-408B-B7C9-4E726773BA5D}">
      <dsp:nvSpPr>
        <dsp:cNvPr id="0" name=""/>
        <dsp:cNvSpPr/>
      </dsp:nvSpPr>
      <dsp:spPr>
        <a:xfrm rot="5400000">
          <a:off x="4518805" y="-57814"/>
          <a:ext cx="322932" cy="38646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экспонатов основного фонда – 14,3 тыс. ед.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посещений – 1 941 человек в год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2747966" y="1728789"/>
        <a:ext cx="3848847" cy="291404"/>
      </dsp:txXfrm>
    </dsp:sp>
    <dsp:sp modelId="{8CD45531-A7CE-420B-99AD-300C4512D0F8}">
      <dsp:nvSpPr>
        <dsp:cNvPr id="0" name=""/>
        <dsp:cNvSpPr/>
      </dsp:nvSpPr>
      <dsp:spPr>
        <a:xfrm>
          <a:off x="661" y="1680091"/>
          <a:ext cx="2747304" cy="388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latin typeface="Arial" pitchFamily="34" charset="0"/>
              <a:cs typeface="Arial" pitchFamily="34" charset="0"/>
            </a:rPr>
            <a:t>краеведческий музей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19641" y="1699071"/>
        <a:ext cx="2709344" cy="350839"/>
      </dsp:txXfrm>
    </dsp:sp>
    <dsp:sp modelId="{9DA6CB11-E04E-4876-B41B-9253AB2431F4}">
      <dsp:nvSpPr>
        <dsp:cNvPr id="0" name=""/>
        <dsp:cNvSpPr/>
      </dsp:nvSpPr>
      <dsp:spPr>
        <a:xfrm rot="5400000">
          <a:off x="4500692" y="401779"/>
          <a:ext cx="337677" cy="38450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книг и журналов – 136,7 тыс. экземпляров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число пользователей – 18,1 тыс. человек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2746994" y="2171961"/>
        <a:ext cx="3828590" cy="304709"/>
      </dsp:txXfrm>
    </dsp:sp>
    <dsp:sp modelId="{0B10749C-499E-4039-9564-40AACA5E412A}">
      <dsp:nvSpPr>
        <dsp:cNvPr id="0" name=""/>
        <dsp:cNvSpPr/>
      </dsp:nvSpPr>
      <dsp:spPr>
        <a:xfrm>
          <a:off x="0" y="2106464"/>
          <a:ext cx="2746332" cy="432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smtClean="0">
              <a:latin typeface="Arial" pitchFamily="34" charset="0"/>
              <a:cs typeface="Arial" pitchFamily="34" charset="0"/>
            </a:rPr>
            <a:t>20 общедоступных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latin typeface="Arial" pitchFamily="34" charset="0"/>
              <a:cs typeface="Arial" pitchFamily="34" charset="0"/>
            </a:rPr>
            <a:t>(публичных) библиотек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21122" y="2127586"/>
        <a:ext cx="2704088" cy="390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BCFB7-AA5E-4F49-A401-9C897C66DD71}">
      <dsp:nvSpPr>
        <dsp:cNvPr id="0" name=""/>
        <dsp:cNvSpPr/>
      </dsp:nvSpPr>
      <dsp:spPr>
        <a:xfrm rot="5400000">
          <a:off x="4314665" y="-1752924"/>
          <a:ext cx="682610" cy="4279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275 магазинов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44 павильона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6 аптек и 7 аптечных пунктов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торговые площади – 21,2 тыс. </a:t>
          </a: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м</a:t>
          </a:r>
          <a:r>
            <a:rPr lang="ru-RU" sz="1000" b="1" kern="1200" baseline="30000" dirty="0" smtClean="0">
              <a:latin typeface="Arial" pitchFamily="34" charset="0"/>
              <a:cs typeface="Arial" pitchFamily="34" charset="0"/>
            </a:rPr>
            <a:t>2</a:t>
          </a: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516430" y="78633"/>
        <a:ext cx="4245758" cy="615966"/>
      </dsp:txXfrm>
    </dsp:sp>
    <dsp:sp modelId="{10C9D023-55B6-4CF2-80B1-2E2DEFEED952}">
      <dsp:nvSpPr>
        <dsp:cNvPr id="0" name=""/>
        <dsp:cNvSpPr/>
      </dsp:nvSpPr>
      <dsp:spPr>
        <a:xfrm>
          <a:off x="0" y="0"/>
          <a:ext cx="2516163" cy="7712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u="none" kern="1200" dirty="0" smtClean="0">
              <a:latin typeface="Arial" pitchFamily="34" charset="0"/>
              <a:cs typeface="Arial" pitchFamily="34" charset="0"/>
            </a:rPr>
            <a:t>розничная  торговля </a:t>
          </a:r>
          <a:endParaRPr lang="ru-RU" sz="1000" b="1" u="none" kern="1200" dirty="0">
            <a:latin typeface="Arial" pitchFamily="34" charset="0"/>
            <a:cs typeface="Arial" pitchFamily="34" charset="0"/>
          </a:endParaRPr>
        </a:p>
      </dsp:txBody>
      <dsp:txXfrm>
        <a:off x="37650" y="37650"/>
        <a:ext cx="2440863" cy="695967"/>
      </dsp:txXfrm>
    </dsp:sp>
    <dsp:sp modelId="{3D06AB59-CC49-45FE-B6E9-A8BB1DE6DF9A}">
      <dsp:nvSpPr>
        <dsp:cNvPr id="0" name=""/>
        <dsp:cNvSpPr/>
      </dsp:nvSpPr>
      <dsp:spPr>
        <a:xfrm rot="5400000">
          <a:off x="4311274" y="-941001"/>
          <a:ext cx="691459" cy="42833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8 столовых и закусочных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23 кафе, баров и ресторанов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площадь залов обслуживания посетителей  – 1 716 м</a:t>
          </a:r>
          <a:r>
            <a:rPr lang="ru-RU" sz="1000" b="1" kern="1200" baseline="30000" dirty="0" smtClean="0">
              <a:latin typeface="Arial" pitchFamily="34" charset="0"/>
              <a:cs typeface="Arial" pitchFamily="34" charset="0"/>
            </a:rPr>
            <a:t>2</a:t>
          </a:r>
          <a:r>
            <a:rPr lang="ru-RU" sz="1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количество посадочных мест – </a:t>
          </a:r>
          <a:r>
            <a:rPr lang="ru-RU" sz="1000" b="1" kern="1200" smtClean="0">
              <a:latin typeface="Arial" pitchFamily="34" charset="0"/>
              <a:cs typeface="Arial" pitchFamily="34" charset="0"/>
            </a:rPr>
            <a:t>1 265</a:t>
          </a:r>
          <a:endParaRPr lang="ru-RU" sz="1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515339" y="888688"/>
        <a:ext cx="4249575" cy="623951"/>
      </dsp:txXfrm>
    </dsp:sp>
    <dsp:sp modelId="{E969C9EA-F62A-4924-9E69-2DEE65B42CB8}">
      <dsp:nvSpPr>
        <dsp:cNvPr id="0" name=""/>
        <dsp:cNvSpPr/>
      </dsp:nvSpPr>
      <dsp:spPr>
        <a:xfrm>
          <a:off x="267" y="816352"/>
          <a:ext cx="2515072" cy="768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u="none" kern="1200" dirty="0" smtClean="0">
              <a:latin typeface="Arial" pitchFamily="34" charset="0"/>
              <a:cs typeface="Arial" pitchFamily="34" charset="0"/>
            </a:rPr>
            <a:t>общественное  питание</a:t>
          </a:r>
          <a:endParaRPr lang="ru-RU" sz="1000" b="1" u="none" kern="1200" dirty="0">
            <a:latin typeface="Arial" pitchFamily="34" charset="0"/>
            <a:cs typeface="Arial" pitchFamily="34" charset="0"/>
          </a:endParaRPr>
        </a:p>
      </dsp:txBody>
      <dsp:txXfrm>
        <a:off x="37788" y="853873"/>
        <a:ext cx="2440030" cy="693578"/>
      </dsp:txXfrm>
    </dsp:sp>
    <dsp:sp modelId="{BEE75FD2-B3C3-4E5B-9A4A-2749800674CB}">
      <dsp:nvSpPr>
        <dsp:cNvPr id="0" name=""/>
        <dsp:cNvSpPr/>
      </dsp:nvSpPr>
      <dsp:spPr>
        <a:xfrm rot="5400000">
          <a:off x="4230100" y="-58336"/>
          <a:ext cx="859806" cy="42748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just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49 субъектов предпринимательской деятельности предоставляют услуги фотографии, парикмахерские услуги, услуги по ремонту обуви, офисной и бытовой техники, техническому обслуживанию автотранспортных средств, услуги пассажирских и грузовых автоперевозок, ритуальные и другие услуги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2522588" y="1691148"/>
        <a:ext cx="4232859" cy="775862"/>
      </dsp:txXfrm>
    </dsp:sp>
    <dsp:sp modelId="{95175DC6-863B-4079-A312-5811D7D22514}">
      <dsp:nvSpPr>
        <dsp:cNvPr id="0" name=""/>
        <dsp:cNvSpPr/>
      </dsp:nvSpPr>
      <dsp:spPr>
        <a:xfrm>
          <a:off x="267" y="1629076"/>
          <a:ext cx="2522321" cy="9000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услуги  населению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44202" y="1673011"/>
        <a:ext cx="2434451" cy="812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0.22252</cdr:x>
      <cdr:y>0.57807</cdr:y>
    </cdr:from>
    <cdr:to>
      <cdr:x>0.28177</cdr:x>
      <cdr:y>0.65083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2059" y="2005980"/>
          <a:ext cx="511791" cy="2524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85,5%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0.14668</cdr:x>
      <cdr:y>0.09446</cdr:y>
    </cdr:from>
    <cdr:to>
      <cdr:x>0.20119</cdr:x>
      <cdr:y>0.17115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6967" y="327786"/>
          <a:ext cx="470848" cy="266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3,9%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0.09094</cdr:x>
      <cdr:y>0.16823</cdr:y>
    </cdr:from>
    <cdr:to>
      <cdr:x>0.14545</cdr:x>
      <cdr:y>0.24492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85505" y="583784"/>
          <a:ext cx="470848" cy="266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ea typeface="Cambria" pitchFamily="18" charset="0"/>
              <a:cs typeface="Arial" pitchFamily="34" charset="0"/>
            </a:rPr>
            <a:t>9,5%</a:t>
          </a:r>
          <a:endParaRPr lang="ru-RU" sz="1000" b="1" dirty="0">
            <a:solidFill>
              <a:schemeClr val="bg1"/>
            </a:solidFill>
            <a:latin typeface="Candara" pitchFamily="34" charset="0"/>
            <a:ea typeface="Cambria" pitchFamily="18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0.14352</cdr:x>
      <cdr:y>0.00079</cdr:y>
    </cdr:from>
    <cdr:to>
      <cdr:x>0.1925</cdr:x>
      <cdr:y>0.07158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39670" y="2739"/>
          <a:ext cx="423081" cy="245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Candara" pitchFamily="34" charset="0"/>
              <a:cs typeface="Arial" pitchFamily="34" charset="0"/>
            </a:rPr>
            <a:t>0,8%</a:t>
          </a:r>
          <a:endParaRPr lang="ru-RU" sz="1000" b="1" dirty="0"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0.19838</cdr:x>
      <cdr:y>0</cdr:y>
    </cdr:from>
    <cdr:to>
      <cdr:x>0.24737</cdr:x>
      <cdr:y>0.07079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13552" y="-1521966"/>
          <a:ext cx="423081" cy="245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latin typeface="Candara" pitchFamily="34" charset="0"/>
              <a:cs typeface="Arial" pitchFamily="34" charset="0"/>
            </a:rPr>
            <a:t>0,</a:t>
          </a:r>
          <a:r>
            <a:rPr lang="en-US" sz="1000" b="1" dirty="0" smtClean="0">
              <a:latin typeface="Candara" pitchFamily="34" charset="0"/>
              <a:cs typeface="Arial" pitchFamily="34" charset="0"/>
            </a:rPr>
            <a:t>3</a:t>
          </a:r>
          <a:r>
            <a:rPr lang="ru-RU" sz="1000" b="1" dirty="0" smtClean="0">
              <a:latin typeface="Candara" pitchFamily="34" charset="0"/>
              <a:cs typeface="Arial" pitchFamily="34" charset="0"/>
            </a:rPr>
            <a:t>%</a:t>
          </a:r>
          <a:endParaRPr lang="ru-RU" sz="1000" b="1" dirty="0">
            <a:latin typeface="Candara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0.02343</cdr:x>
      <cdr:y>0.02439</cdr:y>
    </cdr:from>
    <cdr:to>
      <cdr:x>0.73828</cdr:x>
      <cdr:y>0.17073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29" y="71437"/>
          <a:ext cx="4357726" cy="4286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Структура собственных доходов местного бюджета </a:t>
          </a:r>
        </a:p>
        <a:p xmlns:a="http://schemas.openxmlformats.org/drawingml/2006/main">
          <a:pPr algn="ctr"/>
          <a:endParaRPr lang="ru-RU" sz="1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0.29373</cdr:x>
      <cdr:y>0.45753</cdr:y>
    </cdr:from>
    <cdr:to>
      <cdr:x>0.38748</cdr:x>
      <cdr:y>0.55509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463985" y="998635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73</a:t>
          </a:r>
          <a:r>
            <a:rPr lang="ru-RU" sz="1000" b="1" i="0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,2%</a:t>
          </a:r>
          <a:endParaRPr lang="ru-RU" sz="1000" b="1" i="0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0.10496</cdr:x>
      <cdr:y>0.28019</cdr:y>
    </cdr:from>
    <cdr:to>
      <cdr:x>0.19871</cdr:x>
      <cdr:y>0.37775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23112" y="611554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6</a:t>
          </a:r>
          <a:r>
            <a:rPr lang="ru-RU" sz="1000" b="1" i="0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,4%</a:t>
          </a:r>
          <a:endParaRPr lang="ru-RU" sz="1000" b="1" i="0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0.08026</cdr:x>
      <cdr:y>0.36836</cdr:y>
    </cdr:from>
    <cdr:to>
      <cdr:x>0.17401</cdr:x>
      <cdr:y>0.46592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00046" y="804021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8</a:t>
          </a:r>
          <a:r>
            <a:rPr lang="ru-RU" sz="1000" b="1" i="0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,2%</a:t>
          </a:r>
          <a:endParaRPr lang="ru-RU" sz="1000" b="1" i="0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0.09964</cdr:x>
      <cdr:y>0.1884</cdr:y>
    </cdr:from>
    <cdr:to>
      <cdr:x>0.19339</cdr:x>
      <cdr:y>0.28596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96639" y="411215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i="0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rPr>
            <a:t>2,3%</a:t>
          </a:r>
          <a:endParaRPr lang="ru-RU" sz="1000" b="1" i="0" dirty="0">
            <a:solidFill>
              <a:schemeClr val="tx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0.14214</cdr:x>
      <cdr:y>0.14677</cdr:y>
    </cdr:from>
    <cdr:to>
      <cdr:x>0.23589</cdr:x>
      <cdr:y>0.24433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08426" y="320347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i="0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rPr>
            <a:t>5,5%</a:t>
          </a:r>
          <a:endParaRPr lang="ru-RU" sz="1000" b="1" i="0" dirty="0">
            <a:solidFill>
              <a:schemeClr val="tx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0.21176</cdr:x>
      <cdr:y>0.12874</cdr:y>
    </cdr:from>
    <cdr:to>
      <cdr:x>0.30551</cdr:x>
      <cdr:y>0.2263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055440" y="280994"/>
          <a:ext cx="467261" cy="21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i="0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rPr>
            <a:t>4,4%</a:t>
          </a:r>
          <a:endParaRPr lang="ru-RU" sz="1000" b="1" i="0" dirty="0">
            <a:solidFill>
              <a:schemeClr val="tx1"/>
            </a:solidFill>
            <a:latin typeface="Candara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2.44749E-7</cdr:x>
      <cdr:y>0.5655</cdr:y>
    </cdr:from>
    <cdr:to>
      <cdr:x>0.18913</cdr:x>
      <cdr:y>0.9023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" y="1254435"/>
          <a:ext cx="772732" cy="747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Добыча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полезных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ископаемых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62,1%</a:t>
          </a:r>
          <a:endParaRPr lang="ru-RU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0.56199</cdr:x>
      <cdr:y>0.18197</cdr:y>
    </cdr:from>
    <cdr:to>
      <cdr:x>0.83118</cdr:x>
      <cdr:y>0.40818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46024" y="391575"/>
          <a:ext cx="1027908" cy="486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Обрабатывающие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производства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28,0%</a:t>
          </a:r>
          <a:endParaRPr lang="ru-RU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0.71176</cdr:x>
      <cdr:y>0.49229</cdr:y>
    </cdr:from>
    <cdr:to>
      <cdr:x>0.98095</cdr:x>
      <cdr:y>0.75659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717933" y="1059335"/>
          <a:ext cx="1027908" cy="568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Обеспечение </a:t>
          </a:r>
          <a:endParaRPr lang="ru-RU" sz="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электроэнергией</a:t>
          </a:r>
          <a:r>
            <a: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endParaRPr lang="ru-RU" sz="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газом </a:t>
          </a:r>
          <a:r>
            <a: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</a:t>
          </a:r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паром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7,8%</a:t>
          </a:r>
          <a:endParaRPr lang="ru-RU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0.61664</cdr:x>
      <cdr:y>0.75771</cdr:y>
    </cdr:from>
    <cdr:to>
      <cdr:x>0.9353</cdr:x>
      <cdr:y>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354696" y="1718612"/>
          <a:ext cx="1216817" cy="549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Водоснабжение, </a:t>
          </a:r>
          <a:endParaRPr lang="ru-RU" sz="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водоотведение</a:t>
          </a:r>
          <a:r>
            <a:rPr 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</a:t>
          </a:r>
          <a:endParaRPr lang="ru-RU" sz="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утилизация отходов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2,1%</a:t>
          </a:r>
          <a:endParaRPr lang="ru-RU" sz="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0.38765</cdr:x>
      <cdr:y>0.35525</cdr:y>
    </cdr:from>
    <cdr:to>
      <cdr:x>0.44748</cdr:x>
      <cdr:y>0.44035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2484417" y="1027844"/>
          <a:ext cx="38343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Times New Roman" pitchFamily="18" charset="0"/>
            </a:rPr>
            <a:t>7,1%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0.23825</cdr:x>
      <cdr:y>0.5738</cdr:y>
    </cdr:from>
    <cdr:to>
      <cdr:x>0.32597</cdr:x>
      <cdr:y>0.64411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26894" y="1660196"/>
          <a:ext cx="562184" cy="20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Arial" pitchFamily="34" charset="0"/>
            </a:rPr>
            <a:t>50,4%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0.14381</cdr:x>
      <cdr:y>0.27291</cdr:y>
    </cdr:from>
    <cdr:to>
      <cdr:x>0.22228</cdr:x>
      <cdr:y>0.3608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21633" y="789618"/>
          <a:ext cx="502903" cy="254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Times New Roman" pitchFamily="18" charset="0"/>
            </a:rPr>
            <a:t>20,3%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0.32986</cdr:x>
      <cdr:y>0.2904</cdr:y>
    </cdr:from>
    <cdr:to>
      <cdr:x>0.39369</cdr:x>
      <cdr:y>0.3755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2113998" y="840210"/>
          <a:ext cx="40908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Times New Roman" pitchFamily="18" charset="0"/>
            </a:rPr>
            <a:t>9,2%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0.26002</cdr:x>
      <cdr:y>0.24657</cdr:y>
    </cdr:from>
    <cdr:to>
      <cdr:x>0.34774</cdr:x>
      <cdr:y>0.31688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666406" y="713420"/>
          <a:ext cx="562184" cy="20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Times New Roman" pitchFamily="18" charset="0"/>
            </a:rPr>
            <a:t>5,9%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0.04917</cdr:x>
      <cdr:y>0.41054</cdr:y>
    </cdr:from>
    <cdr:to>
      <cdr:x>0.109</cdr:x>
      <cdr:y>0.49564</cdr:y>
    </cdr:to>
    <cdr:sp macro="" textlink="">
      <cdr:nvSpPr>
        <cdr:cNvPr id="8" name="TextBox 17"/>
        <cdr:cNvSpPr txBox="1"/>
      </cdr:nvSpPr>
      <cdr:spPr>
        <a:xfrm xmlns:a="http://schemas.openxmlformats.org/drawingml/2006/main">
          <a:off x="315130" y="1187827"/>
          <a:ext cx="38343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chemeClr val="bg1"/>
              </a:solidFill>
              <a:latin typeface="Candara" pitchFamily="34" charset="0"/>
              <a:cs typeface="Times New Roman" pitchFamily="18" charset="0"/>
            </a:rPr>
            <a:t>7,1%</a:t>
          </a:r>
          <a:endParaRPr lang="ru-RU" sz="1000" b="1" dirty="0">
            <a:solidFill>
              <a:schemeClr val="bg1"/>
            </a:solidFill>
            <a:latin typeface="Candara" pitchFamily="34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776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 1">
  <p:cSld name="Title layout with centered title and subtitle placeholder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 layout with centered title and subtitle placeholder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43" cy="20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43" cy="7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2">
  <p:cSld name="3_Заголовок и объект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67" name="Google Shape;167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3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429" cy="39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3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2"/>
          </p:nvPr>
        </p:nvSpPr>
        <p:spPr>
          <a:xfrm>
            <a:off x="3239485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3"/>
          </p:nvPr>
        </p:nvSpPr>
        <p:spPr>
          <a:xfrm>
            <a:off x="6022029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"/>
          </p:nvPr>
        </p:nvSpPr>
        <p:spPr>
          <a:xfrm>
            <a:off x="457200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5"/>
          </p:nvPr>
        </p:nvSpPr>
        <p:spPr>
          <a:xfrm>
            <a:off x="3239485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6"/>
          </p:nvPr>
        </p:nvSpPr>
        <p:spPr>
          <a:xfrm>
            <a:off x="6022029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628197" y="-130969"/>
            <a:ext cx="7883143" cy="99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42099" y="4843293"/>
            <a:ext cx="467143" cy="20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1">
  <p:cSld name="3_Заголовок и объект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43" name="Google Shape;143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9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9" y="771"/>
            <a:ext cx="514" cy="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9" y="771"/>
            <a:ext cx="257" cy="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>
            <a:off x="394714" y="692357"/>
            <a:ext cx="8519143" cy="161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332200" y="86786"/>
            <a:ext cx="500184" cy="5598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229" y="4432050"/>
            <a:ext cx="938143" cy="684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1.xml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chart" Target="../charts/chart10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chart" Target="../charts/chart9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83.png"/><Relationship Id="rId7" Type="http://schemas.openxmlformats.org/officeDocument/2006/relationships/diagramData" Target="../diagrams/data2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microsoft.com/office/2007/relationships/diagramDrawing" Target="../diagrams/drawing2.xml"/><Relationship Id="rId5" Type="http://schemas.openxmlformats.org/officeDocument/2006/relationships/image" Target="../media/image85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84.jpeg"/><Relationship Id="rId9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mailto:admhilok@mail.r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05198"/>
            <a:ext cx="91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Инвестиционный паспорт </a:t>
            </a:r>
          </a:p>
          <a:p>
            <a:pPr algn="ctr"/>
            <a:r>
              <a:rPr lang="ru-RU" sz="2800" b="1" i="1" cap="all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Хилокского муниципального округа</a:t>
            </a:r>
            <a:endParaRPr lang="ru-RU" sz="28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1817" b="32422"/>
          <a:stretch/>
        </p:blipFill>
        <p:spPr bwMode="auto">
          <a:xfrm>
            <a:off x="1617654" y="1943551"/>
            <a:ext cx="5849975" cy="298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3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586009"/>
              </p:ext>
            </p:extLst>
          </p:nvPr>
        </p:nvGraphicFramePr>
        <p:xfrm>
          <a:off x="401381" y="1068908"/>
          <a:ext cx="672275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919"/>
                <a:gridCol w="2247417"/>
                <a:gridCol w="1514414"/>
              </a:tblGrid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месторождения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полезных ископаемых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полезных ископаемых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Информация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 разработке месторождения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Дусалейское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уран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rowSpan="16"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настоящее время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месторождения </a:t>
                      </a: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 эксплуатируются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Ланское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уран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6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1" marB="45711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Проявление Хужертинское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уран, цеолиты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6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1" marB="45711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Халяртинское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уголь бурый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ru-RU" sz="16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1" marB="45711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Аршанская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уголь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Антиготка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679" marB="45679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Елонга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679" marB="45679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Косурский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Энгорок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Бассейн Гуйлон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Бассейн Улётка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Проявление Ортинское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цеолиты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Бадинское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цеолиты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Холинское, участок Мохейский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цеолиты, перлит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Проявление Кумыхтинское 1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бериллий, литий, рубидий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pPr algn="just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Проявление Бильчирское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00"/>
                        </a:lnSpc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флюорит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8" marR="91448" marT="45714" marB="45714" anchor="ctr"/>
                </a:tc>
                <a:tc vMerge="1">
                  <a:txBody>
                    <a:bodyPr/>
                    <a:lstStyle/>
                    <a:p>
                      <a:pPr algn="just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561" y="3712559"/>
            <a:ext cx="1552804" cy="135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3" descr="C:\Users\Администратор\Desktop\Инвестиционный паспорт\черновики\уголь1.jpg"/>
          <p:cNvPicPr>
            <a:picLocks noChangeAspect="1" noChangeArrowheads="1"/>
          </p:cNvPicPr>
          <p:nvPr/>
        </p:nvPicPr>
        <p:blipFill>
          <a:blip r:embed="rId3" cstate="print"/>
          <a:srcRect t="23530"/>
          <a:stretch>
            <a:fillRect/>
          </a:stretch>
        </p:blipFill>
        <p:spPr bwMode="auto">
          <a:xfrm>
            <a:off x="7202977" y="2290998"/>
            <a:ext cx="1555844" cy="1353322"/>
          </a:xfrm>
          <a:prstGeom prst="rect">
            <a:avLst/>
          </a:prstGeom>
          <a:noFill/>
          <a:effectLst/>
        </p:spPr>
      </p:pic>
      <p:pic>
        <p:nvPicPr>
          <p:cNvPr id="7" name="Picture 2" descr="2 Спуск в карьер 1 се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7561" y="868853"/>
            <a:ext cx="1561260" cy="13533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8798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МИНЕРАЛЬНО-СЫРЬЕВАЯ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БАЗА</a:t>
            </a:r>
          </a:p>
        </p:txBody>
      </p:sp>
    </p:spTree>
    <p:extLst>
      <p:ext uri="{BB962C8B-B14F-4D97-AF65-F5344CB8AC3E}">
        <p14:creationId xmlns:p14="http://schemas.microsoft.com/office/powerpoint/2010/main" val="20146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ДЕМОГРАФИЯ, ТРУДОВЫЕ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РЕСУРСЫ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732" y="1265904"/>
            <a:ext cx="36872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24,5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 человек</a:t>
            </a:r>
            <a:endParaRPr lang="ru-RU" sz="2800" b="1" i="1" baseline="30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численность  постоянного  населения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80152977"/>
              </p:ext>
            </p:extLst>
          </p:nvPr>
        </p:nvGraphicFramePr>
        <p:xfrm>
          <a:off x="4995592" y="1052060"/>
          <a:ext cx="3882277" cy="207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72752" y="175256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52,7%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2256" y="1765311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47,3%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09030944"/>
              </p:ext>
            </p:extLst>
          </p:nvPr>
        </p:nvGraphicFramePr>
        <p:xfrm>
          <a:off x="5107049" y="2999141"/>
          <a:ext cx="3882277" cy="207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90435" y="3422194"/>
            <a:ext cx="463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22,3%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8584" y="3973192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58,0%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0650" y="3417067"/>
            <a:ext cx="450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19,7%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2010022"/>
              </p:ext>
            </p:extLst>
          </p:nvPr>
        </p:nvGraphicFramePr>
        <p:xfrm>
          <a:off x="654744" y="2671477"/>
          <a:ext cx="3753135" cy="2358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9732" y="2249404"/>
            <a:ext cx="38635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ru-RU" sz="12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Доля населения  трудоспособного возраста </a:t>
            </a:r>
          </a:p>
          <a:p>
            <a:pPr lvl="0"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ru-RU" sz="12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общей численности </a:t>
            </a:r>
            <a:r>
              <a:rPr lang="ru-RU" sz="12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постоянного населения</a:t>
            </a:r>
            <a:endParaRPr lang="ru-RU" sz="12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6180814" y="1447226"/>
            <a:ext cx="1857388" cy="67710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5 742 человека</a:t>
            </a:r>
            <a:endParaRPr lang="ru-RU" sz="10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не занято в </a:t>
            </a:r>
            <a:r>
              <a:rPr lang="ru-RU" sz="10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экономике  </a:t>
            </a:r>
          </a:p>
        </p:txBody>
      </p:sp>
      <p:graphicFrame>
        <p:nvGraphicFramePr>
          <p:cNvPr id="34" name="Объект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928760"/>
              </p:ext>
            </p:extLst>
          </p:nvPr>
        </p:nvGraphicFramePr>
        <p:xfrm>
          <a:off x="317810" y="2707368"/>
          <a:ext cx="8508380" cy="2291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ДЕМОГРАФИЯ, ТРУДОВЫЕ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РЕСУРСЫ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18680" y="1447225"/>
            <a:ext cx="1857388" cy="67710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179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занято в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экономике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382" y="1343029"/>
            <a:ext cx="2300630" cy="997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00"/>
              </a:lnSpc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14 921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</a:t>
            </a:r>
            <a:endParaRPr lang="ru-RU" sz="2800" b="1" i="1" baseline="30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численность трудовых ресурсов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Равно 34"/>
          <p:cNvSpPr/>
          <p:nvPr/>
        </p:nvSpPr>
        <p:spPr>
          <a:xfrm>
            <a:off x="2556533" y="1588451"/>
            <a:ext cx="423081" cy="3946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люс 35"/>
          <p:cNvSpPr/>
          <p:nvPr/>
        </p:nvSpPr>
        <p:spPr>
          <a:xfrm>
            <a:off x="5472752" y="1533294"/>
            <a:ext cx="457200" cy="5049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0" y="2606721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Занятые в экономике по сферам деятельности</a:t>
            </a:r>
            <a:endParaRPr lang="ru-RU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610150" y="3160887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22,9%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54898" y="3745456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19,9%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97753" y="399167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13,4%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38955" y="385292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9,6%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3428" y="3606706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8,7%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34412" y="3333483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7,8%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93546" y="3160886"/>
            <a:ext cx="402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5,3%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41629" y="3087262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Candara" pitchFamily="34" charset="0"/>
              </a:rPr>
              <a:t>12,4%</a:t>
            </a:r>
            <a:endParaRPr lang="ru-RU" sz="10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14269"/>
          <a:stretch/>
        </p:blipFill>
        <p:spPr bwMode="auto">
          <a:xfrm>
            <a:off x="399813" y="3663749"/>
            <a:ext cx="1448630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1"/>
          <a:stretch/>
        </p:blipFill>
        <p:spPr bwMode="auto">
          <a:xfrm>
            <a:off x="399813" y="2142879"/>
            <a:ext cx="1448630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/>
          <a:stretch/>
        </p:blipFill>
        <p:spPr bwMode="auto">
          <a:xfrm>
            <a:off x="2097750" y="3663748"/>
            <a:ext cx="1448630" cy="13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9725"/>
          <a:stretch/>
        </p:blipFill>
        <p:spPr bwMode="auto">
          <a:xfrm>
            <a:off x="2097750" y="2139001"/>
            <a:ext cx="1448630" cy="13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88" y="3668291"/>
            <a:ext cx="1448630" cy="13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18018"/>
          <a:stretch/>
        </p:blipFill>
        <p:spPr bwMode="auto">
          <a:xfrm>
            <a:off x="3795688" y="2142878"/>
            <a:ext cx="1448630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 b="14620"/>
          <a:stretch/>
        </p:blipFill>
        <p:spPr bwMode="auto">
          <a:xfrm>
            <a:off x="5467220" y="3663748"/>
            <a:ext cx="1448630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 bwMode="auto">
          <a:xfrm>
            <a:off x="5467220" y="2156765"/>
            <a:ext cx="1448630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0"/>
          <a:stretch/>
        </p:blipFill>
        <p:spPr bwMode="auto">
          <a:xfrm>
            <a:off x="7195716" y="3674229"/>
            <a:ext cx="1448629" cy="137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3" b="14147"/>
          <a:stretch/>
        </p:blipFill>
        <p:spPr bwMode="auto">
          <a:xfrm>
            <a:off x="7193660" y="2156765"/>
            <a:ext cx="1448629" cy="138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4961334" y="1202658"/>
            <a:ext cx="360263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9,3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годовой туристический поток</a:t>
            </a:r>
            <a:endParaRPr lang="ru-RU" sz="1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РЕКРЕАЦИОННЫЕ РЕСУРСЫ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399813" y="1202658"/>
            <a:ext cx="339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ЛЕНД-АРТ ПАРК «ТУЖИ»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15" y="1506266"/>
            <a:ext cx="4572000" cy="6504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ru-RU" sz="1000" b="1" dirty="0"/>
              <a:t>В 2025 году Ленд-арт парк «Тужи» </a:t>
            </a:r>
            <a:r>
              <a:rPr lang="ru-RU" sz="1000" b="1" dirty="0" smtClean="0"/>
              <a:t>– один </a:t>
            </a:r>
            <a:r>
              <a:rPr lang="ru-RU" sz="1000" b="1" dirty="0"/>
              <a:t>из победителей </a:t>
            </a:r>
          </a:p>
          <a:p>
            <a:pPr>
              <a:lnSpc>
                <a:spcPts val="1500"/>
              </a:lnSpc>
            </a:pPr>
            <a:r>
              <a:rPr lang="ru-RU" sz="1000" b="1" dirty="0"/>
              <a:t>федерального конкурса отечественных брендов «Знай наших» </a:t>
            </a:r>
          </a:p>
          <a:p>
            <a:pPr>
              <a:lnSpc>
                <a:spcPts val="1500"/>
              </a:lnSpc>
            </a:pPr>
            <a:r>
              <a:rPr lang="ru-RU" sz="1000" b="1" dirty="0"/>
              <a:t>форума «Сильные идеи для нового времени».</a:t>
            </a: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410098" y="3319490"/>
            <a:ext cx="1438345" cy="5490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уникальная архитектурная среда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Блок-схема: альтернативный процесс 60"/>
          <p:cNvSpPr/>
          <p:nvPr/>
        </p:nvSpPr>
        <p:spPr>
          <a:xfrm>
            <a:off x="2094954" y="3303851"/>
            <a:ext cx="1438345" cy="5490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комфортное проживание, изысканная кухня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Блок-схема: альтернативный процесс 59"/>
          <p:cNvSpPr/>
          <p:nvPr/>
        </p:nvSpPr>
        <p:spPr>
          <a:xfrm>
            <a:off x="3800830" y="3303851"/>
            <a:ext cx="1438345" cy="5490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проведение мероприятий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Блок-схема: альтернативный процесс 57"/>
          <p:cNvSpPr/>
          <p:nvPr/>
        </p:nvSpPr>
        <p:spPr>
          <a:xfrm>
            <a:off x="5477505" y="3332168"/>
            <a:ext cx="1438345" cy="5490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активный отдых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7198801" y="3333483"/>
            <a:ext cx="1438345" cy="5490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мастер-классы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1030" y="1240816"/>
            <a:ext cx="8441939" cy="1846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БУДДИЙСКИЙ КОМПЛЕКС ВОЗЛЕ С. БАДА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Аналогов  нет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 в России, ни в Монголии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объекты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дуган Хилокской долины; четырёхметровые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статуи </a:t>
            </a:r>
            <a:r>
              <a:rPr lang="vi-VN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Авалокит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vi-VN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швар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ы, </a:t>
            </a:r>
          </a:p>
          <a:p>
            <a:pPr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произошедших от его слезы богинь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Зелёная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Тара и Белая Тара </a:t>
            </a:r>
          </a:p>
          <a:p>
            <a:pPr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гневного воплощения Будды Арьябала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Гомбо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Сахюусан Махакала;  </a:t>
            </a:r>
          </a:p>
          <a:p>
            <a:pPr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ступы и молитвенные барабаны.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51030" y="3165840"/>
            <a:ext cx="8441939" cy="1846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НА ТЕРРИТОРИИ 						          ОКРУГА: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        более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 археологических  памятников;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        52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памятника истории;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        54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памятника архитектуры;</a:t>
            </a:r>
          </a:p>
          <a:p>
            <a:pPr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        многочисленные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этнографические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                  объекты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РЕКРЕАЦИОННЫЕ РЕСУРСЫ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16776"/>
          <a:stretch/>
        </p:blipFill>
        <p:spPr bwMode="auto">
          <a:xfrm>
            <a:off x="5430737" y="1274085"/>
            <a:ext cx="1550094" cy="17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-eco2\Desktop\Документы\Экономика\туризм\Бада\IMG-20221016-WA0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0"/>
          <a:stretch/>
        </p:blipFill>
        <p:spPr bwMode="auto">
          <a:xfrm>
            <a:off x="7028598" y="1266053"/>
            <a:ext cx="1550094" cy="1781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ttps://www.komandirovka.ru/upload/save_file50/c14/c147c0ca8047f4ca8ce2e70f5a8bd9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52" y="3199005"/>
            <a:ext cx="1550094" cy="17805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C:\Users\Администратор\Desktop\черновики к презентации района\Презентация апр 2012\Рекреации\Халяртинский рельеф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77" y="3199133"/>
            <a:ext cx="1550094" cy="178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7" descr="C:\Users\Администратор\Desktop\черновики к презентации района\Презентация апр 2012\Рекреации\Шиля Субурган Бабжа-Барас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1141" y="3198746"/>
            <a:ext cx="1601716" cy="178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51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163360" y="1143972"/>
            <a:ext cx="4306196" cy="3946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ЖЕЛЕЗНОДОРОЖНЫЙ ТРАНСПОРТ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alt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ru-RU" alt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Транссибирской </a:t>
            </a:r>
            <a:endParaRPr lang="ru-RU" alt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spcAft>
                <a:spcPts val="1200"/>
              </a:spcAft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железнодорожной  магистрали  на  территории  округа</a:t>
            </a:r>
          </a:p>
          <a:p>
            <a:pPr algn="ctr" eaLnBrk="1" hangingPunct="1"/>
            <a:r>
              <a:rPr lang="ru-RU" alt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КРУПНАЯ  УЗЛОВАЯ </a:t>
            </a:r>
            <a:endParaRPr lang="ru-RU" altLang="ru-RU" sz="1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altLang="ru-RU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ЖЕЛЕЗНОДОРОЖНАЯ </a:t>
            </a:r>
          </a:p>
          <a:p>
            <a:pPr algn="ctr" eaLnBrk="1" hangingPunct="1">
              <a:spcAft>
                <a:spcPts val="600"/>
              </a:spcAft>
            </a:pPr>
            <a:r>
              <a:rPr lang="ru-RU" altLang="ru-RU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СТАНЦИЯ</a:t>
            </a:r>
            <a:r>
              <a:rPr lang="ru-RU" alt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 городе  </a:t>
            </a:r>
            <a:r>
              <a:rPr lang="ru-RU" altLang="ru-RU" sz="1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ХИЛОК</a:t>
            </a:r>
          </a:p>
          <a:p>
            <a:pPr algn="ctr" eaLnBrk="1" hangingPunct="1"/>
            <a:endParaRPr lang="ru-RU" altLang="ru-RU" sz="1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ru-RU" altLang="ru-RU" sz="18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alt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</a:pPr>
            <a:endParaRPr lang="ru-RU" alt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43862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ТРАНСПОРТНАЯ ИНФРАСТРУКТУРА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b="15927"/>
          <a:stretch/>
        </p:blipFill>
        <p:spPr bwMode="auto">
          <a:xfrm>
            <a:off x="937522" y="4076410"/>
            <a:ext cx="2757872" cy="9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4640239" y="1143972"/>
            <a:ext cx="4306196" cy="39466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АВТОМОБИЛЬНЫЕ  ДОРОГИ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alt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146 км</a:t>
            </a:r>
          </a:p>
          <a:p>
            <a:pPr algn="ctr">
              <a:lnSpc>
                <a:spcPts val="1500"/>
              </a:lnSpc>
              <a:spcAft>
                <a:spcPts val="600"/>
              </a:spcAft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федеральной  автомобильной  трассы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«Байкал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  (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Р-258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 на  территории  округа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849,4 </a:t>
            </a:r>
            <a:r>
              <a:rPr lang="ru-RU" alt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общая 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сети  автомобильных  дорог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alt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втозаправочных  станций</a:t>
            </a:r>
          </a:p>
          <a:p>
            <a:pPr algn="ctr">
              <a:spcAft>
                <a:spcPts val="600"/>
              </a:spcAft>
            </a:pPr>
            <a:endParaRPr lang="ru-RU" alt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4"/>
          <a:stretch/>
        </p:blipFill>
        <p:spPr bwMode="auto">
          <a:xfrm>
            <a:off x="5414401" y="4076410"/>
            <a:ext cx="2757872" cy="9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ТЕЛЕКОММУНИКАЦИИ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 r="26634"/>
          <a:stretch/>
        </p:blipFill>
        <p:spPr bwMode="auto">
          <a:xfrm>
            <a:off x="226326" y="3122996"/>
            <a:ext cx="2605035" cy="19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Администратор\Desktop\Инвестиционный паспорт\черновики\6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7383" y="3122996"/>
            <a:ext cx="2649574" cy="1902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5" descr="C:\Users\Администратор\Desktop\Инвестиционный паспорт\черновики\19163592_telfon_kxt-2373_1.jpg"/>
          <p:cNvPicPr>
            <a:picLocks noChangeAspect="1" noChangeArrowheads="1"/>
          </p:cNvPicPr>
          <p:nvPr/>
        </p:nvPicPr>
        <p:blipFill>
          <a:blip r:embed="rId4" cstate="print"/>
          <a:srcRect l="26250" t="31250" r="25000" b="33749"/>
          <a:stretch>
            <a:fillRect/>
          </a:stretch>
        </p:blipFill>
        <p:spPr bwMode="auto">
          <a:xfrm>
            <a:off x="3121924" y="3122997"/>
            <a:ext cx="2649570" cy="1902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063655" y="1198563"/>
            <a:ext cx="1296537" cy="1100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000" dirty="0" smtClean="0"/>
              <a:t> 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оператора 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фиксированной 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электросвязи</a:t>
            </a:r>
            <a:endParaRPr lang="ru-R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43948" y="1192243"/>
            <a:ext cx="1296537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000" dirty="0" smtClean="0"/>
              <a:t> 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операторов 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сотовой  связи</a:t>
            </a:r>
          </a:p>
          <a:p>
            <a:pPr algn="ctr"/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240172" y="1198563"/>
            <a:ext cx="1296537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000" dirty="0" smtClean="0"/>
              <a:t> </a:t>
            </a:r>
          </a:p>
          <a:p>
            <a:pPr algn="ctr">
              <a:lnSpc>
                <a:spcPts val="1500"/>
              </a:lnSpc>
            </a:pPr>
            <a:r>
              <a:rPr lang="ru-RU" sz="1000" b="1" dirty="0" smtClean="0"/>
              <a:t>интернет – провайдеров</a:t>
            </a:r>
          </a:p>
          <a:p>
            <a:pPr algn="ctr"/>
            <a:endParaRPr lang="ru-RU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62463" y="1198563"/>
            <a:ext cx="1785581" cy="1100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sz="1000" dirty="0" smtClean="0"/>
              <a:t> </a:t>
            </a:r>
          </a:p>
          <a:p>
            <a:pPr algn="ctr">
              <a:lnSpc>
                <a:spcPts val="1500"/>
              </a:lnSpc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стационарных отделений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почтовой связи 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770" y="1192243"/>
            <a:ext cx="1296537" cy="1100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000" dirty="0" smtClean="0"/>
              <a:t>  </a:t>
            </a:r>
          </a:p>
          <a:p>
            <a:pPr algn="ctr">
              <a:lnSpc>
                <a:spcPts val="1500"/>
              </a:lnSpc>
            </a:pPr>
            <a:r>
              <a:rPr lang="ru-RU" sz="1000" b="1" dirty="0"/>
              <a:t>т</a:t>
            </a:r>
            <a:r>
              <a:rPr lang="ru-RU" sz="1000" b="1" dirty="0" smtClean="0"/>
              <a:t>елевизионных провайдера</a:t>
            </a:r>
          </a:p>
          <a:p>
            <a:pPr algn="ctr">
              <a:lnSpc>
                <a:spcPts val="1500"/>
              </a:lnSpc>
            </a:pPr>
            <a:endParaRPr lang="ru-RU" sz="1000" b="1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1078455" y="2298864"/>
            <a:ext cx="6736508" cy="7574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Цифровым телевидением, сотовой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связью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почтовой связью обеспечены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25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населённых пунктов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Доступом  к  сети  Интернет  обеспечен  21  населённый  пункт.</a:t>
            </a:r>
          </a:p>
        </p:txBody>
      </p:sp>
    </p:spTree>
    <p:extLst>
      <p:ext uri="{BB962C8B-B14F-4D97-AF65-F5344CB8AC3E}">
        <p14:creationId xmlns:p14="http://schemas.microsoft.com/office/powerpoint/2010/main" val="42185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74087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КОММУНАЛЬНАЯ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75311" y="1174197"/>
            <a:ext cx="8523027" cy="100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ТЕПЛОСНАБЖЕНИЕ</a:t>
            </a:r>
          </a:p>
          <a:p>
            <a:pPr algn="just">
              <a:defRPr/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населения,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бюджетных  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прочих  потребителей  осуществляют  34  котельные,  работающие  на  твёрдом  топливе  (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угле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);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бщая 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площадь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зданий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оборудованных  централизованным  теплоснабжением  –  более  300  тыс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м</a:t>
            </a:r>
            <a:r>
              <a:rPr lang="ru-RU" altLang="ru-RU" sz="1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годовой  объём  производства  тепловой  энергии  –  71,4  тыс.  Гкал; </a:t>
            </a:r>
          </a:p>
          <a:p>
            <a:pPr algn="just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 теплосетей  в  двухтрубном  исчислении  –  44,4  км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75314" y="2226948"/>
            <a:ext cx="7485796" cy="100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ВОДОСНАБЖЕНИЕ</a:t>
            </a:r>
          </a:p>
          <a:p>
            <a:pPr algn="just">
              <a:defRPr/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  всех  населённых  пунктах  имеются  артезианские  скважины,  обеспечивающие  питьевое 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водоснабжение;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в  г.  Хилок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функционирует  водоочистная  станция  производительностью  65 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altLang="ru-RU" sz="1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/час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годовой  объём  отпуска  воды  водопроводными  сооружениями  всем  потребителям  –  228,6  тыс. 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altLang="ru-RU" sz="10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водопроводных  сетей  –  21,0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75314" y="3277396"/>
            <a:ext cx="4838131" cy="100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ВОДООТВЕДЕНИЕ</a:t>
            </a:r>
          </a:p>
          <a:p>
            <a:pPr algn="just">
              <a:defRPr/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пропускная  способность  очистных  сооружений  –  1,7  тыс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</a:t>
            </a:r>
            <a:r>
              <a:rPr lang="ru-RU" altLang="ru-RU" sz="10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/сутки;  </a:t>
            </a:r>
          </a:p>
          <a:p>
            <a:pPr algn="just">
              <a:defRPr/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годовой  объём  пропущенных  сточных  вод:  </a:t>
            </a:r>
          </a:p>
          <a:p>
            <a:pPr algn="just">
              <a:defRPr/>
            </a:pP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через  канализацию  – 203,7  тыс. 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м</a:t>
            </a:r>
            <a:r>
              <a:rPr lang="ru-RU" altLang="ru-RU" sz="10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через  ОС  –  163,0  тыс. 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altLang="ru-RU" sz="10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протяжённость  канализационных  сетей  –  36,4  км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75313" y="4333163"/>
            <a:ext cx="3657600" cy="7221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ЭЛЕКТРОСНАБЖЕНИЕ</a:t>
            </a:r>
          </a:p>
          <a:p>
            <a:pPr algn="just">
              <a:defRPr/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  из  28  населённых  пунктов  </a:t>
            </a:r>
          </a:p>
          <a:p>
            <a:pPr algn="just">
              <a:defRPr/>
            </a:pPr>
            <a:r>
              <a:rPr lang="ru-RU" alt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обеспечены  круглосуточным  электроснабжением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902908"/>
              </p:ext>
            </p:extLst>
          </p:nvPr>
        </p:nvGraphicFramePr>
        <p:xfrm>
          <a:off x="4735773" y="3277396"/>
          <a:ext cx="4408228" cy="186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46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71216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СЕТЬ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ОБРАЗОВАТЕЛЬНЫХ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УЧРЕЖДЕНИЙ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9489" y="3394928"/>
            <a:ext cx="4422511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ts val="15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    На базе образовательных учреждений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функционируют: </a:t>
            </a:r>
          </a:p>
          <a:p>
            <a:pPr algn="just" eaLnBrk="1" hangingPunct="1">
              <a:lnSpc>
                <a:spcPts val="1500"/>
              </a:lnSpc>
              <a:buFont typeface="Wingdings" pitchFamily="2" charset="2"/>
              <a:buChar char="ü"/>
            </a:pPr>
            <a:r>
              <a:rPr lang="en-US" sz="1000" b="1" dirty="0">
                <a:latin typeface="Arial" pitchFamily="34" charset="0"/>
                <a:cs typeface="Arial" pitchFamily="34" charset="0"/>
              </a:rPr>
              <a:t>IT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-куб,</a:t>
            </a:r>
          </a:p>
          <a:p>
            <a:pPr algn="just" eaLnBrk="1" hangingPunct="1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10 Центров образования «Точки роста»,</a:t>
            </a:r>
          </a:p>
          <a:p>
            <a:pPr algn="just" eaLnBrk="1" hangingPunct="1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8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Центров  цифровой  образовательной  среды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 eaLnBrk="1" hangingPunct="1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муниципальный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опорный  центр </a:t>
            </a:r>
          </a:p>
          <a:p>
            <a:pPr marL="0" indent="177800" algn="just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внедрению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персонифицированного  финансирования </a:t>
            </a:r>
          </a:p>
          <a:p>
            <a:pPr marL="0" indent="177800" algn="just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дополнительного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образования детей  «Навигатор ДОД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75311" y="1205877"/>
            <a:ext cx="4121626" cy="972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ДОШКОЛЬНОЕ ОБРАЗОВАНИЕ</a:t>
            </a:r>
          </a:p>
          <a:p>
            <a:pPr algn="ctr">
              <a:defRPr/>
            </a:pPr>
            <a:r>
              <a:rPr lang="ru-RU" sz="1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  детских  садов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число  мест  в  дошкольных  учреждениях  –  1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024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места;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обеспеченность  детей  1-6  лет  местами </a:t>
            </a: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 дошкольных  учреждениях  –  170  детей  на  100  мест</a:t>
            </a:r>
            <a:endParaRPr lang="ru-RU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636823" y="1198563"/>
            <a:ext cx="4121626" cy="972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ОБЩЕЕ ОБРАЗОВАНИЕ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начальных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общеобразовательных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школ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 основные  общеобразовательные  школы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 средних  общеобразовательных  школ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 учащихся  –  3 626  человек</a:t>
            </a:r>
            <a:endParaRPr lang="ru-RU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75311" y="2301758"/>
            <a:ext cx="4121626" cy="972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ПРОФЕССИОНАЛЬНОЕ ОБРАЗОВАНИЕ</a:t>
            </a: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Хилокское  железнодорожное  училище</a:t>
            </a: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 учащихся  –  369  человек</a:t>
            </a:r>
            <a:endParaRPr lang="ru-RU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636823" y="2301756"/>
            <a:ext cx="4121626" cy="972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ДОПОЛНИТЕЛЬНОЕ ОБРАЗОВАНИЕ</a:t>
            </a:r>
          </a:p>
          <a:p>
            <a:pPr algn="ctr" eaLnBrk="1" hangingPunct="1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Детско-юношеская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спортивная  школа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 учащихся  –  520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человек;</a:t>
            </a:r>
            <a:endParaRPr lang="ru-RU" sz="1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  детского  творчества  «Вдохновение»</a:t>
            </a:r>
          </a:p>
          <a:p>
            <a:pPr algn="ctr" eaLnBrk="1" hangingPunct="1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 посещающих  –  952  человека</a:t>
            </a:r>
          </a:p>
        </p:txBody>
      </p:sp>
      <p:pic>
        <p:nvPicPr>
          <p:cNvPr id="15" name="Picture 9" descr="C:\Users\Администратор\Desktop\черновики к презентации района\Презентация апр 2012\Новая папка\9_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050" y="3426690"/>
            <a:ext cx="2214578" cy="14070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id="{DDC2208C-03F6-4640-B875-0CCBAAF784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97636" y="3426690"/>
            <a:ext cx="2214578" cy="14070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865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УЧРЕЖДЕНИЯ ЗДРАВООХРАНЕНИЯ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601435"/>
              </p:ext>
            </p:extLst>
          </p:nvPr>
        </p:nvGraphicFramePr>
        <p:xfrm>
          <a:off x="437261" y="3766781"/>
          <a:ext cx="5806590" cy="1137883"/>
        </p:xfrm>
        <a:graphic>
          <a:graphicData uri="http://schemas.openxmlformats.org/drawingml/2006/table">
            <a:tbl>
              <a:tblPr/>
              <a:tblGrid>
                <a:gridCol w="3358290"/>
                <a:gridCol w="1158622"/>
                <a:gridCol w="1289678"/>
              </a:tblGrid>
              <a:tr h="23923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Число коек круглосуточного пребывания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181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Мощность амбулаторно-поликлинических  учреждений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посещений в смену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23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23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375307" y="1287763"/>
            <a:ext cx="5868543" cy="233571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ГУЗ «ХИЛОКСКАЯ ЦЕНТРАЛЬНАЯ РАЙОННАЯ БОЛЬНИЦА»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центральная поликлиника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детская  поликлиника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больничный  комплекс, </a:t>
            </a: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отделение  скорой  медицинской  помощи  в  г.  Хилок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 участковые  больницы  в  пгт.  Могзон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сёлах  Бада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Линёво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Озеро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врачебная  амбулатория  в  с.  Харагун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 фельдшерско-акушерских  пунктов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7780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 станции  «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Скорой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помощи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just" eaLnBrk="1" hangingPunct="1">
              <a:defRPr/>
            </a:pP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ПОЛИКЛИНИКА НА СТ. ХИЛОК </a:t>
            </a:r>
          </a:p>
          <a:p>
            <a:pPr algn="just" eaLnBrk="1" hangingPunct="1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ЧУЗ «КЛИНИЧЕСКАЯ БОЛЬНИЦА «РЖД-МЕДИЦИНА»</a:t>
            </a:r>
          </a:p>
          <a:p>
            <a:pPr algn="just" eaLnBrk="1" hangingPunct="1"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ЧИТА»</a:t>
            </a:r>
          </a:p>
          <a:p>
            <a:pPr algn="ctr">
              <a:defRPr/>
            </a:pPr>
            <a:endParaRPr lang="ru-RU" sz="1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74" y="3275464"/>
            <a:ext cx="2226210" cy="16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02BDCA0-F162-4B18-87D9-89B271A4F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2"/>
          <a:stretch/>
        </p:blipFill>
        <p:spPr>
          <a:xfrm>
            <a:off x="6624876" y="1287763"/>
            <a:ext cx="2240007" cy="19305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8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4398" y="4394579"/>
            <a:ext cx="4015715" cy="252484"/>
          </a:xfrm>
        </p:spPr>
        <p:txBody>
          <a:bodyPr/>
          <a:lstStyle/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ВРИП главы Александр Николаевич Ермолаев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885898" y="1114718"/>
            <a:ext cx="3773606" cy="3689294"/>
          </a:xfrm>
        </p:spPr>
        <p:txBody>
          <a:bodyPr/>
          <a:lstStyle/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Уважаемые дамы и господа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Приветствую Вас от имени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администрации </a:t>
            </a: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Хилокского муниципального округа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Забайкальского края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представляю Вашему вниманию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инвестиционный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паспорт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нашего муниципалитета.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361950" algn="ctr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ts val="15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Хилокский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муниципальный округ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это территория, богатая лесными, земельными, минерально-сырьевыми, трудовыми и рекреационными  ресурсами.</a:t>
            </a:r>
          </a:p>
          <a:p>
            <a:pPr marL="0" indent="0" algn="just">
              <a:lnSpc>
                <a:spcPts val="15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Вы – инвестор, ищущий партнера и единомышленника, который создаст Вам удобные условия для предпринимательства, то Хилокский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это Ваш лучший выбор. Мы готовы рассмотреть любые варианты привлечения капитала, передовых технологий, управленческого опыта. </a:t>
            </a:r>
          </a:p>
          <a:p>
            <a:pPr marL="0" indent="0" algn="just">
              <a:lnSpc>
                <a:spcPts val="15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Убежден, что наш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откроет новые горизонты для развития Вашего бизнеса! </a:t>
            </a:r>
          </a:p>
          <a:p>
            <a:pPr marL="0" indent="361950" algn="just">
              <a:lnSpc>
                <a:spcPts val="1500"/>
              </a:lnSpc>
              <a:buClr>
                <a:schemeClr val="tx1">
                  <a:shade val="95000"/>
                </a:schemeClr>
              </a:buClr>
              <a:tabLst>
                <a:tab pos="3856038" algn="l"/>
              </a:tabLst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5656" y="907575"/>
            <a:ext cx="166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endParaRPr lang="ru-RU" sz="1200" b="1" dirty="0">
              <a:solidFill>
                <a:srgbClr val="00124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29828" r="19010" b="29896"/>
          <a:stretch/>
        </p:blipFill>
        <p:spPr bwMode="auto">
          <a:xfrm>
            <a:off x="524815" y="1064526"/>
            <a:ext cx="4009190" cy="32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5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черновики к презентации района\Презентация апр 2012\Новая папка\a_11_20110403_1446026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2913" y="1375863"/>
            <a:ext cx="2091087" cy="15369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 descr="C:\Users\Администратор\Desktop\черновики к презентации района\Презентация апр 2012\Новая папка\0_279d3_9327f4a1_-1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146" y="3002507"/>
            <a:ext cx="2138854" cy="21409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43861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СЕТЬ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УЧРЕЖДЕНИЙ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КУЛЬТУРЫ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8184147"/>
              </p:ext>
            </p:extLst>
          </p:nvPr>
        </p:nvGraphicFramePr>
        <p:xfrm>
          <a:off x="289345" y="1143972"/>
          <a:ext cx="6613239" cy="254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7" descr="C:\DOC\Экономика\дни района\черновики иматериалы\черновики к презентации района\Презентация апр 2012\Музей\Военная экспозиц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8006" y="3732662"/>
            <a:ext cx="2214578" cy="14108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8" descr="C:\DOC\Экономика\дни района\черновики иматериалы\черновики к презентации района\Презентация апр 2012\Музей\Кружок военных игр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32662"/>
            <a:ext cx="2214578" cy="14108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8" name="Picture 2" descr="https://sun9-17.userapi.com/s/v1/ig2/uvMHzhdeTePdqKslHNVV6E0fqPIc860h1H44uOAJ1giel_owHAArpf9bwheZTTvE9HHm5UldS1rWbB5lak80cs16.jpg?quality=96&amp;as=32x34,48x50,72x76,108x113,160x168,240x252,360x378,480x504,540x567,640x672,720x756,1080x1135,1280x1345,1440x1513,2056x2160&amp;from=bu&amp;cs=2056x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5"/>
          <a:stretch/>
        </p:blipFill>
        <p:spPr bwMode="auto">
          <a:xfrm>
            <a:off x="2357422" y="3732662"/>
            <a:ext cx="2214578" cy="141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1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85.userapi.com/s/v1/ig2/Kf-pGpk4_VLx5h1IOzYk8VxEAsMksQFRwrtnLfpwHE4zR1cEpFy36ocxbUJM2uSJgN2J3uBqcEXu9gMUEnlp2NUt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5" y="1592580"/>
            <a:ext cx="1499815" cy="11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ФИЗИЧЕСКАЯ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КУЛЬТУРА И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СПОРТ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86685" y="1198564"/>
            <a:ext cx="8293676" cy="3026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  <a:defRPr/>
            </a:pPr>
            <a:r>
              <a:rPr lang="ru-RU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СИСТЕМАТИЧЕСКИ ЗАНИМАЮЩИХСЯ ФИЗКУЛЬТУРОЙ И СПОРТОМ – 8 635 ЧЕЛОВЕК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86685" y="1592580"/>
            <a:ext cx="5258938" cy="18555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  <a:defRPr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ДЕТСКО-ЮНОШЕСКАЯ  СПОРТИВНАЯ  ШКОЛА</a:t>
            </a:r>
          </a:p>
          <a:p>
            <a:pPr algn="ctr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её составе: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ФИЗКУЛЬТУРНО-ОЗДОРОВИТЕЛЬНЫЙ КОМПЛЕКС </a:t>
            </a:r>
          </a:p>
          <a:p>
            <a:pPr algn="ctr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 спортивных  секций,  численность  занимающихся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ЛЫЖНАЯ БАЗА «ЗВЕЗДА»</a:t>
            </a:r>
          </a:p>
          <a:p>
            <a:pPr algn="ctr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занимающихся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</a:t>
            </a:r>
          </a:p>
          <a:p>
            <a:pPr algn="ctr">
              <a:lnSpc>
                <a:spcPts val="1500"/>
              </a:lnSpc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СПОРТИВНЫХ СЕКЦИЙ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базе общеобразовательных школ</a:t>
            </a:r>
          </a:p>
          <a:p>
            <a:pPr algn="ctr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численность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занимающихся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691  человек</a:t>
            </a:r>
            <a:endParaRPr lang="ru-RU" sz="1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86685" y="3480182"/>
            <a:ext cx="5258938" cy="14876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  <a:defRPr/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ОБЩЕЕ ЧИСЛО СПОРТИВНЫХ СООРУЖЕНИЙ – 80</a:t>
            </a: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том числе: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футбольных поля, 3 хоккейных коробки,  1  сезонный  бассейн,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 сооружения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стрелковых видов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спорта,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 объектов  городской  рекреационной  инфраструктуры  </a:t>
            </a: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(5  универсальных  спортивных  площадок  с  искусственным  покрытием ,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 площадок  с тренажёрами,  5  сезонных  катков)  и  т.д.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un9-12.userapi.com/s/v1/ig2/L2FCS8BUbelMMCIJYJ534c34eHQbeS70k2ZgTtUlfJUjHAdCWj9MYXiNnVOlvUzmtTbSg2zO-Otqcw-aF7jA-gpn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52" y="1592580"/>
            <a:ext cx="1494100" cy="11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61" y="2770451"/>
            <a:ext cx="1499881" cy="112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5" y="2770451"/>
            <a:ext cx="1499815" cy="11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DOC\Экономика\дни района\ФиС\Т.Ф.Васильевой\P4090967.JPG"/>
          <p:cNvPicPr>
            <a:picLocks noChangeAspect="1" noChangeArrowheads="1"/>
          </p:cNvPicPr>
          <p:nvPr/>
        </p:nvPicPr>
        <p:blipFill rotWithShape="1">
          <a:blip r:embed="rId6" cstate="print"/>
          <a:srcRect l="17948" t="27614" r="23077" b="9844"/>
          <a:stretch/>
        </p:blipFill>
        <p:spPr bwMode="auto">
          <a:xfrm>
            <a:off x="5742215" y="3940389"/>
            <a:ext cx="1499815" cy="1124862"/>
          </a:xfrm>
          <a:prstGeom prst="rect">
            <a:avLst/>
          </a:prstGeom>
          <a:ln w="190500" cap="rnd">
            <a:noFill/>
            <a:prstDash val="solid"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t="18859" r="14642" b="29387"/>
          <a:stretch/>
        </p:blipFill>
        <p:spPr bwMode="auto">
          <a:xfrm>
            <a:off x="7319152" y="3953411"/>
            <a:ext cx="1499814" cy="109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8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65471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ОБНОВЛЕНИЕ ОБЪЕКТОВ ИНФРАСТРУКТУРЫ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196" y="1279170"/>
            <a:ext cx="915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/>
              <a:t>НАИБОЛЕЕ  КРУПНЫМИ  И  СОЦИАЛЬНО-ЗНАЧИМЫМИ  ПРОЕКТАМИ  ПО  ОБНОВЛЕНИЮ  ИНФРАСТРУКТУРНЫХ  ОБЪЕКТОВ  </a:t>
            </a:r>
          </a:p>
          <a:p>
            <a:pPr algn="ctr"/>
            <a:r>
              <a:rPr lang="ru-RU" sz="1000" b="1" i="1" dirty="0" smtClean="0"/>
              <a:t>ЗА  ПОСЛЕДНИЕ  ТРИ  ГОДА  СТАЛИ:</a:t>
            </a:r>
            <a:endParaRPr lang="ru-RU" sz="1000" b="1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3" b="34882"/>
          <a:stretch/>
        </p:blipFill>
        <p:spPr bwMode="auto">
          <a:xfrm>
            <a:off x="312084" y="2125819"/>
            <a:ext cx="2791264" cy="118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320300" y="1701567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 – детского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сада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пгт.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Могзон,  год  ввода  –  2023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4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6" t="27686" r="33317" b="33032"/>
          <a:stretch/>
        </p:blipFill>
        <p:spPr bwMode="auto">
          <a:xfrm>
            <a:off x="307975" y="3827468"/>
            <a:ext cx="2793670" cy="1256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307975" y="3346432"/>
            <a:ext cx="2793669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  физкультурно-оздоровительного  комплекса 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 г.  Хилок ,  год  ввода  –  2025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13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3" descr="Новую больницу в поселке Забайкалья откроют почти для трех тысяч челове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 bwMode="auto">
          <a:xfrm>
            <a:off x="3181328" y="1766135"/>
            <a:ext cx="2781344" cy="154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Блок-схема: альтернативный процесс 24"/>
          <p:cNvSpPr/>
          <p:nvPr/>
        </p:nvSpPr>
        <p:spPr>
          <a:xfrm>
            <a:off x="3181328" y="1701566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возведение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участковой  больницы</a:t>
            </a:r>
          </a:p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  модульной  конструкции </a:t>
            </a:r>
          </a:p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 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пгт.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Могзон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год  ввода  –  2025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3" b="34237"/>
          <a:stretch/>
        </p:blipFill>
        <p:spPr bwMode="auto">
          <a:xfrm>
            <a:off x="3181328" y="3539243"/>
            <a:ext cx="2781344" cy="154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Блок-схема: альтернативный процесс 27"/>
          <p:cNvSpPr/>
          <p:nvPr/>
        </p:nvSpPr>
        <p:spPr>
          <a:xfrm>
            <a:off x="3177230" y="3346432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возведение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спортивно-оздоровительного  комплекса в  ленд-арт  парке  «Тужи»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год  ввода  –  2025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r="26048" b="46434"/>
          <a:stretch/>
        </p:blipFill>
        <p:spPr bwMode="auto">
          <a:xfrm>
            <a:off x="6018171" y="1732324"/>
            <a:ext cx="2781344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Блок-схема: альтернативный процесс 29"/>
          <p:cNvSpPr/>
          <p:nvPr/>
        </p:nvSpPr>
        <p:spPr>
          <a:xfrm>
            <a:off x="6018171" y="1701565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комплексный  капитальный  ремонт </a:t>
            </a:r>
          </a:p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 оснащение  5-ти  зданий  школ,</a:t>
            </a:r>
          </a:p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 фото  –  школа  №  18  с.  Харагун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51895" r="1815" b="9503"/>
          <a:stretch/>
        </p:blipFill>
        <p:spPr bwMode="auto">
          <a:xfrm>
            <a:off x="6018171" y="3675228"/>
            <a:ext cx="2781344" cy="140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Блок-схема: альтернативный процесс 31"/>
          <p:cNvSpPr/>
          <p:nvPr/>
        </p:nvSpPr>
        <p:spPr>
          <a:xfrm>
            <a:off x="6018171" y="3346432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комплексный  капитальный  ремонт </a:t>
            </a:r>
          </a:p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2-х  зданий  детских  садов,</a:t>
            </a:r>
          </a:p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 фото  –  детский  сад  №  2  с.  Бада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0"/>
          <a:stretch/>
        </p:blipFill>
        <p:spPr bwMode="auto">
          <a:xfrm>
            <a:off x="6018171" y="3443553"/>
            <a:ext cx="2781344" cy="164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b="32180"/>
          <a:stretch/>
        </p:blipFill>
        <p:spPr bwMode="auto">
          <a:xfrm>
            <a:off x="6018171" y="1952377"/>
            <a:ext cx="2781344" cy="13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8" b="15711"/>
          <a:stretch/>
        </p:blipFill>
        <p:spPr bwMode="auto">
          <a:xfrm>
            <a:off x="3189524" y="3661918"/>
            <a:ext cx="2773148" cy="14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/>
          <a:stretch/>
        </p:blipFill>
        <p:spPr bwMode="auto">
          <a:xfrm>
            <a:off x="3177230" y="2101755"/>
            <a:ext cx="2777246" cy="12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-9034" b="24803"/>
          <a:stretch/>
        </p:blipFill>
        <p:spPr>
          <a:xfrm>
            <a:off x="306272" y="3443553"/>
            <a:ext cx="2796224" cy="1640239"/>
          </a:xfrm>
          <a:prstGeom prst="rect">
            <a:avLst/>
          </a:prstGeom>
          <a:ln>
            <a:noFill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r="61" b="17051"/>
          <a:stretch/>
        </p:blipFill>
        <p:spPr bwMode="auto">
          <a:xfrm>
            <a:off x="306271" y="1960284"/>
            <a:ext cx="2795373" cy="135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65471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ОБНОВЛЕНИЕ ОБЪЕКТОВ ИНФРАСТРУКТУРЫ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196" y="1279170"/>
            <a:ext cx="915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i="1" dirty="0" smtClean="0"/>
              <a:t>НАИБОЛЕЕ  КРУПНЫМИ  И  СОЦИАЛЬНО-ЗНАЧИМЫМИ  ПРОЕКТАМИ  ПО  ОБНОВЛЕНИЮ  ИНФРАСТРУКТУРНЫХ  ОБЪЕКТОВ  </a:t>
            </a:r>
          </a:p>
          <a:p>
            <a:pPr algn="ctr"/>
            <a:r>
              <a:rPr lang="ru-RU" sz="1000" b="1" i="1" dirty="0" smtClean="0"/>
              <a:t>ЗА  ПОСЛЕДНИЕ  ТРИ  ГОДА  СТАЛИ:</a:t>
            </a:r>
            <a:endParaRPr lang="ru-RU" sz="1000" b="1" i="1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20300" y="1701567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 станции  очистки  воды  в  г.  Хилок,  год  ввода  –  2023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4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 descr="https://n1s1.hsmedia.ru/1a/ad/08/1aad08320ec2e8c10305184839050444/656x492_1_244d450347898787aee4e57287abc4fc@656x492_0xY4e04RIp_2997748970422958848.jpg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0300" y="3346432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очистных  сооружений в  п.ст. 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Жипхеген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,  год  ввода  –  2025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13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189524" y="1701566"/>
            <a:ext cx="2764952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масштабная  реконструкция  </a:t>
            </a:r>
          </a:p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очистных сооружений  в 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г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.  Хилок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</a:t>
            </a:r>
          </a:p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  ввода  –  2025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3189524" y="3346432"/>
            <a:ext cx="2769050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>
                <a:latin typeface="Arial" pitchFamily="34" charset="0"/>
                <a:cs typeface="Arial" pitchFamily="34" charset="0"/>
              </a:rPr>
              <a:t>капитальный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ремонт  сетей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водоснабжения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в  п.ст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Жипхеген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6018171" y="1701565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восстановление  разрушенного 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ледоходом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моста  на  автомобильной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дороге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Бада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– Тэрэпхэн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6018171" y="3346432"/>
            <a:ext cx="2781344" cy="5174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благоустройство  26-ти  общественных территорий  (в  т.ч.  3  масштабных проекта  благоустройства)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финансы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4108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ФИНАНСОВО-КРЕДИТНЫЕ УЧРЕЖДЕНИЯ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21468" y="1083235"/>
            <a:ext cx="8501063" cy="842156"/>
          </a:xfrm>
          <a:prstGeom prst="rect">
            <a:avLst/>
          </a:prstGeom>
        </p:spPr>
        <p:txBody>
          <a:bodyPr/>
          <a:lstStyle/>
          <a:p>
            <a:pPr marL="342900" indent="19050" algn="just" eaLnBrk="1" fontAlgn="auto" hangingPunct="1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территории Хилокского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муниципального округа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функционируют: </a:t>
            </a:r>
          </a:p>
          <a:p>
            <a:pPr marL="342900" indent="19050" algn="just" eaLnBrk="1" fontAlgn="auto" hangingPunct="1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дополнительных офиса </a:t>
            </a: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филиалов </a:t>
            </a:r>
            <a:r>
              <a:rPr lang="ru-RU" sz="1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банков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ПАО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«Сбербанк России», Банк ВТБ (ПАО), ПАО «Совкомбанк»</a:t>
            </a:r>
          </a:p>
          <a:p>
            <a:pPr marL="342900" indent="19050" algn="just">
              <a:lnSpc>
                <a:spcPts val="15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ru-RU" sz="1000" b="1" u="sng" dirty="0" smtClean="0"/>
              <a:t>1 микрокредитная компания</a:t>
            </a:r>
            <a:r>
              <a:rPr lang="ru-RU" sz="1000" b="1" dirty="0" smtClean="0"/>
              <a:t> </a:t>
            </a:r>
            <a:r>
              <a:rPr lang="ru-RU" sz="1000" b="1" dirty="0"/>
              <a:t>ООО МКК «Центрофинанс групп»</a:t>
            </a:r>
          </a:p>
          <a:p>
            <a:pPr marL="342900" indent="19050" algn="just" eaLnBrk="1" fontAlgn="auto" hangingPunct="1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кредитных потребительских кооперативов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19050" algn="just" eaLnBrk="1" fontAlgn="auto" hangingPunct="1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87786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НАЛОГОВЫЙ ПОТЕНЦИАЛ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031098"/>
              </p:ext>
            </p:extLst>
          </p:nvPr>
        </p:nvGraphicFramePr>
        <p:xfrm>
          <a:off x="160985" y="3102489"/>
          <a:ext cx="4984124" cy="2182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3472" y="2487896"/>
            <a:ext cx="44401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Собственные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доходы местного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бюджета 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Доля собственных доходов в общем </a:t>
            </a:r>
            <a:r>
              <a:rPr lang="ru-RU" altLang="ru-RU" sz="1000" dirty="0" smtClean="0">
                <a:latin typeface="Arial" pitchFamily="34" charset="0"/>
                <a:cs typeface="Arial" pitchFamily="34" charset="0"/>
              </a:rPr>
              <a:t>объёме 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доходов </a:t>
            </a:r>
            <a:r>
              <a:rPr lang="ru-RU" altLang="ru-RU" sz="1000" dirty="0" smtClean="0">
                <a:latin typeface="Arial" pitchFamily="34" charset="0"/>
                <a:cs typeface="Arial" pitchFamily="34" charset="0"/>
              </a:rPr>
              <a:t>бюджета 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altLang="ru-RU" sz="1000" dirty="0" smtClean="0">
                <a:latin typeface="Arial" pitchFamily="34" charset="0"/>
                <a:cs typeface="Arial" pitchFamily="34" charset="0"/>
              </a:rPr>
              <a:t>25,2%</a:t>
            </a:r>
            <a:endParaRPr lang="ru-RU" altLang="ru-RU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923772"/>
              </p:ext>
            </p:extLst>
          </p:nvPr>
        </p:nvGraphicFramePr>
        <p:xfrm>
          <a:off x="4494728" y="2788276"/>
          <a:ext cx="4646476" cy="226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4909344" y="2487896"/>
            <a:ext cx="3913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Налогоплательщики по сферам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8374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8453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ПРОГРАММЫ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ПРИНЯТЫЕ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 ФИНАНСИРОВАНИЮ 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ИЗ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МЕСТНОГО БЮДЖЕТА В 2025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ГОДУ 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финансы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03141"/>
              </p:ext>
            </p:extLst>
          </p:nvPr>
        </p:nvGraphicFramePr>
        <p:xfrm>
          <a:off x="321468" y="1577174"/>
          <a:ext cx="8501063" cy="3419827"/>
        </p:xfrm>
        <a:graphic>
          <a:graphicData uri="http://schemas.openxmlformats.org/drawingml/2006/table">
            <a:tbl>
              <a:tblPr/>
              <a:tblGrid>
                <a:gridCol w="6443663"/>
                <a:gridCol w="2057400"/>
              </a:tblGrid>
              <a:tr h="287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Сумма, тыс. руб.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5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Управление муниципальными финансами и муниципальным долгом муниципального района «Хилокский район»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71 661,4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Экономическое развитие муниципального района «Хилокский район»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65 277,0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5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Совершенствование гражданской обороны, защиты населения и территорий муниципального района «Хилокский район»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 чрезвычайных ситуаций </a:t>
                      </a:r>
                      <a:r>
                        <a:rPr lang="ru-RU" sz="10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природного и техногенного характера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400,0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Социальное развитие муниципального района «Хилокский район»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714,2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Территориальное развитие муниципального района «Хилокский район»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21 463,1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 муниципального района «Хилокский район»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89 945,9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образования муниципального района «Хилокский район»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774 482,9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5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Безопасность гидротехнических сооружений, находящихся на территории муниципального района «Хилокский район»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1 000,0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5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Обеспечение экологической безопасности окружающей среды и населения муниципального района «Хилокский район» при обращении с отходами производства и потребления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22 610,0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6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1 047 554,5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6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0970" y="2875326"/>
            <a:ext cx="918594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ОБЪЁМ И СТРУКТУРА ПРОМЫШЛЕННОГО ПРОИЗВОДСТВА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ОСНОВА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ЭКОНОМИКИ ХИЛОКСКОГО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ОКРУГА –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ЖЕЛЕЗНОДОРОЖНЫЙ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ТРАНСПОРТ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plaso.pro/gimgs/162/8053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"/>
          <a:stretch/>
        </p:blipFill>
        <p:spPr bwMode="auto">
          <a:xfrm>
            <a:off x="2405617" y="1492529"/>
            <a:ext cx="1617280" cy="11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railgallery.ru/photo/00/98/39/98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7" y="1492529"/>
            <a:ext cx="1617280" cy="11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www.vera-1.ru/img/hilo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4908"/>
          <a:stretch/>
        </p:blipFill>
        <p:spPr bwMode="auto">
          <a:xfrm>
            <a:off x="5640177" y="1492529"/>
            <a:ext cx="1617280" cy="11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544769"/>
              </p:ext>
            </p:extLst>
          </p:nvPr>
        </p:nvGraphicFramePr>
        <p:xfrm>
          <a:off x="4675031" y="2875326"/>
          <a:ext cx="4085821" cy="221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Блок-схема: альтернативный процесс 11"/>
          <p:cNvSpPr/>
          <p:nvPr/>
        </p:nvSpPr>
        <p:spPr>
          <a:xfrm>
            <a:off x="242549" y="1492529"/>
            <a:ext cx="2288150" cy="11712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железнодорожных предприятиях трудятся 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2,5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человек – 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⅓ общей численности занятых в экономике граждан</a:t>
            </a:r>
            <a:endParaRPr lang="ru-RU" alt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:\Users\Администратор\Desktop\черновики к презентации района\Презентация апр 2012\Новая папка\200807241440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2897" y="1492529"/>
            <a:ext cx="1617280" cy="1171288"/>
          </a:xfrm>
          <a:prstGeom prst="rect">
            <a:avLst/>
          </a:prstGeom>
          <a:noFill/>
          <a:effectLst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47809869"/>
              </p:ext>
            </p:extLst>
          </p:nvPr>
        </p:nvGraphicFramePr>
        <p:xfrm>
          <a:off x="247429" y="3419341"/>
          <a:ext cx="3938204" cy="165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5277" y="3275436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/>
              <a:t>млн. руб.</a:t>
            </a: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1461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Администратор\Desktop\черновики к презентации района\Презентация апр 2012\История района\Tractor-digging-in-gravel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304" y="2211600"/>
            <a:ext cx="1831576" cy="9130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2" descr="https://zhipshegenfoto.ucoz.ru/_ph/1/1870716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2" t="32264" r="26207" b="24833"/>
          <a:stretch/>
        </p:blipFill>
        <p:spPr bwMode="auto">
          <a:xfrm>
            <a:off x="7038304" y="1234952"/>
            <a:ext cx="1831576" cy="91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альтернативный процесс 21"/>
          <p:cNvSpPr/>
          <p:nvPr/>
        </p:nvSpPr>
        <p:spPr>
          <a:xfrm>
            <a:off x="242548" y="2211600"/>
            <a:ext cx="6924545" cy="91302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just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ПРЕДПРИЯТИЯ ДОБЫВАЮЩЕЙ ОТРАСЛИ</a:t>
            </a:r>
          </a:p>
          <a:p>
            <a:pPr marL="182563" algn="just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«Буртуй», ООО «Россыпь»</a:t>
            </a:r>
          </a:p>
          <a:p>
            <a:pPr marL="182563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Осуществляют разработку Буртуйского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месторождения бурого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угля. </a:t>
            </a:r>
          </a:p>
          <a:p>
            <a:pPr marL="182563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Годовой объём добычи –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500-600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тонн.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42548" y="1234952"/>
            <a:ext cx="6924545" cy="91302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ПРЕДПРИЯТИЯ ДОБЫВАЮЩЕЙ ОТРАСЛИ</a:t>
            </a:r>
          </a:p>
          <a:p>
            <a:pPr indent="180975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Жипхегенский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щебёночный завод – филиал АО «Первая нерудная компания»</a:t>
            </a:r>
          </a:p>
          <a:p>
            <a:pPr marL="180975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Предприятие занимается добычей гранита и переработкой его в щебень различных фракций. </a:t>
            </a:r>
            <a:endParaRPr lang="ru-RU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80975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Производственная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мощность завода – 720 тыс. м</a:t>
            </a:r>
            <a:r>
              <a:rPr lang="ru-RU" sz="1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год. 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ДОБЫЧА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ПОЛЕЗНЫХ ИСКОПАЕМЫХ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0" y="3286190"/>
            <a:ext cx="914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 i="1" dirty="0" smtClean="0">
                <a:latin typeface="Arial" pitchFamily="34" charset="0"/>
                <a:cs typeface="Arial" pitchFamily="34" charset="0"/>
              </a:rPr>
              <a:t>ОСНОВНЫЕ ИНДИКАТОРЫ ДЕЯТЕЛЬНОСТИ ПРЕДПРИЯТИЙ ДОБЫВАЮЩЕЙ ПРОМЫШЛЕННОСТИ:</a:t>
            </a:r>
            <a:endParaRPr lang="ru-RU" altLang="ru-RU" sz="1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27504"/>
              </p:ext>
            </p:extLst>
          </p:nvPr>
        </p:nvGraphicFramePr>
        <p:xfrm>
          <a:off x="254517" y="3591677"/>
          <a:ext cx="8615363" cy="13791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23384"/>
                <a:gridCol w="863993"/>
                <a:gridCol w="863993"/>
                <a:gridCol w="863993"/>
              </a:tblGrid>
              <a:tr h="2377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1439" marR="91439" marT="45658" marB="45658" anchor="ctr"/>
                </a:tc>
              </a:tr>
              <a:tr h="4043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производства промышленной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продукции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 виду деятельности «Добыча полезных ископаемых», млн.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689,1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1 663,0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1 643,8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</a:tr>
              <a:tr h="2377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в сопоставимых ценах, % к предыдущему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году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84,4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88,6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</a:tr>
              <a:tr h="2377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занятых в отрасли, человек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</a:tr>
              <a:tr h="2377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плата, 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50 822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64 362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95 000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4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C:\Users\Администратор\Desktop\черновики к презентации района\Презентация апр 2012\Новая папка\newspaper_stack_for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3278" y="2596763"/>
            <a:ext cx="1534659" cy="68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3" name="Picture 5" descr="C:\DOC\Экономика\фотки разные\пищевая промышленность\P7190080.JPG"/>
          <p:cNvPicPr>
            <a:picLocks noChangeAspect="1" noChangeArrowheads="1"/>
          </p:cNvPicPr>
          <p:nvPr/>
        </p:nvPicPr>
        <p:blipFill rotWithShape="1">
          <a:blip r:embed="rId3" cstate="print"/>
          <a:srcRect l="5180" t="12828" r="19754" b="25234"/>
          <a:stretch/>
        </p:blipFill>
        <p:spPr bwMode="auto">
          <a:xfrm>
            <a:off x="7392473" y="1879077"/>
            <a:ext cx="1545464" cy="684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0" descr="P71901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2473" y="1165517"/>
            <a:ext cx="1545464" cy="684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ОБРАБАТЫВАЮЩИЕ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ПРОИЗВОДСТВА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42545" y="1165517"/>
            <a:ext cx="7291596" cy="684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ДЕРЕВООБРАБАТЫВАЮЩАЯ  ПРОМЫШЛЕННОСТЬ</a:t>
            </a:r>
          </a:p>
          <a:p>
            <a:pPr marL="180975" eaLnBrk="1" hangingPunct="1"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ИП Цветков А.Е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ИП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Кухтин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Е.С.,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«Сельва»,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«Тагви», ООО «Гармония», ИП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Галичкина Н.А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80975" eaLnBrk="1" hangingPunct="1"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другие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42545" y="1879077"/>
            <a:ext cx="7291596" cy="684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ПИЩЕВАЯ  ПРОМЫШЛЕННОСТЬ</a:t>
            </a:r>
          </a:p>
          <a:p>
            <a:pPr marL="180975" eaLnBrk="1" hangingPunct="1"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ИП Котельников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В.И., ИП Разыкова Р.М., ИП Таскаев В.Е., ИП Добрынина Ю.А., ИП Коротыгин А.Д., </a:t>
            </a:r>
          </a:p>
          <a:p>
            <a:pPr marL="180975" eaLnBrk="1" hangingPunct="1">
              <a:lnSpc>
                <a:spcPts val="15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ИП Джаборов А.Б.,  ООО «Продовольствие», ИП Котусов Г.Е.,  ИП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Шарбунаева Т.В.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другие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42539" y="2596763"/>
            <a:ext cx="7291602" cy="684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lnSpc>
                <a:spcPts val="1500"/>
              </a:lnSpc>
              <a:spcAft>
                <a:spcPts val="600"/>
              </a:spcAft>
              <a:defRPr/>
            </a:pPr>
            <a:r>
              <a:rPr lang="ru-RU" sz="1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ПОЛИГРАФИЧЕСКАЯ  ПРОМЫШЛЕННОСТЬ</a:t>
            </a:r>
          </a:p>
          <a:p>
            <a:pPr marL="180975">
              <a:lnSpc>
                <a:spcPts val="1500"/>
              </a:lnSpc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МКУ «Центр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ухгалтерского учёта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материально-технического обеспечения»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0" y="3371216"/>
            <a:ext cx="914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 i="1" dirty="0" smtClean="0">
                <a:latin typeface="Arial" pitchFamily="34" charset="0"/>
                <a:cs typeface="Arial" pitchFamily="34" charset="0"/>
              </a:rPr>
              <a:t>ОСНОВНЫЕ ИНДИКАТОРЫ ДЕЯТЕЛЬНОСТИ ПРЕДПРИЯТИЙ ОБРАБАТЫВАЮЩЕЙ ПРОМЫШЛЕННОСТИ:</a:t>
            </a:r>
            <a:endParaRPr lang="ru-RU" altLang="ru-RU" sz="10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84336"/>
              </p:ext>
            </p:extLst>
          </p:nvPr>
        </p:nvGraphicFramePr>
        <p:xfrm>
          <a:off x="254517" y="3657599"/>
          <a:ext cx="8615363" cy="13709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23384"/>
                <a:gridCol w="863993"/>
                <a:gridCol w="863993"/>
                <a:gridCol w="863993"/>
              </a:tblGrid>
              <a:tr h="2255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1439" marR="91439" marT="45658" marB="45658" anchor="ctr"/>
                </a:tc>
              </a:tr>
              <a:tr h="3665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производства промышленной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продукции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 виду деятельности «Обрабатывающие производства», млн.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959,1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812,1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742,6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</a:tr>
              <a:tr h="225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в сопоставимых ценах, % к предыдущему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году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129,4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79,9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</a:tr>
              <a:tr h="225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занятых в отрасли, человек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</a:p>
                  </a:txBody>
                  <a:tcPr marL="9525" marR="9525" marT="9525" marB="9525" anchor="ctr"/>
                </a:tc>
              </a:tr>
              <a:tr h="22551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плата, 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58" marB="4565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51 395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57 605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64 864</a:t>
                      </a:r>
                      <a:endParaRPr lang="ru-RU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9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100OLYMP\P4270001.JPG"/>
          <p:cNvPicPr>
            <a:picLocks noChangeAspect="1" noChangeArrowheads="1"/>
          </p:cNvPicPr>
          <p:nvPr/>
        </p:nvPicPr>
        <p:blipFill>
          <a:blip r:embed="rId2" cstate="print"/>
          <a:srcRect b="20374"/>
          <a:stretch>
            <a:fillRect/>
          </a:stretch>
        </p:blipFill>
        <p:spPr bwMode="auto">
          <a:xfrm>
            <a:off x="6504217" y="3499569"/>
            <a:ext cx="2296681" cy="158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8117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ТЕПЛОЭНЕРГЕТИКА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ВОДОСНАБЖЕНИЕ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03773"/>
              </p:ext>
            </p:extLst>
          </p:nvPr>
        </p:nvGraphicFramePr>
        <p:xfrm>
          <a:off x="321468" y="1380207"/>
          <a:ext cx="8501063" cy="2029705"/>
        </p:xfrm>
        <a:graphic>
          <a:graphicData uri="http://schemas.openxmlformats.org/drawingml/2006/table">
            <a:tbl>
              <a:tblPr bandRow="1"/>
              <a:tblGrid>
                <a:gridCol w="5929313"/>
                <a:gridCol w="1571625"/>
                <a:gridCol w="1000125"/>
              </a:tblGrid>
              <a:tr h="2136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Единицы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производства промышленной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продукции по виду деятельности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электрической энергией, газом и паром; кондиционирование воздуха»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млн. руб.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207,3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 vMerge="1">
                  <a:txBody>
                    <a:bodyPr/>
                    <a:lstStyle/>
                    <a:p>
                      <a:pPr algn="just"/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Гкал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71,4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занятых в отрасли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225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руб.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Arial"/>
                        </a:rPr>
                        <a:t>76 505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13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производства промышленной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продукции по виду деятельности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«Водоснабжение; водоотведение, организация сбора и утилизации отходов, деятельность по ликвидации загрязнений»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млн. руб.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55,8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занятых в отрасли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6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руб.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56 897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072542"/>
            <a:ext cx="914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 i="1" dirty="0" smtClean="0">
                <a:latin typeface="Arial" pitchFamily="34" charset="0"/>
                <a:cs typeface="Arial" pitchFamily="34" charset="0"/>
              </a:rPr>
              <a:t>ОСНОВНЫЕ ИНДИКАТОРЫ ДЕЯТЕЛЬНОСТИ ПРЕДПРИЯТИЙ:</a:t>
            </a:r>
            <a:endParaRPr lang="ru-RU" altLang="ru-RU" sz="1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275" y="3454988"/>
            <a:ext cx="8634413" cy="16123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годах: 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построена станция водоподготовки воды из скважин группового водозабора «Речной» в г.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построены очистные сооружения в п.ст. Жипхеген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выполнена масштабная реконструкция очистных сооружений в г. Хилок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муниципальных котельных заменено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котлов,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 дымовых труб и часть котельного обор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удования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отремонтировано 5,8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км сетей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инженерно-технического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обеспечения</a:t>
            </a:r>
          </a:p>
          <a:p>
            <a:pPr marL="180975" indent="-180975" eaLnBrk="1" hangingPunct="1">
              <a:lnSpc>
                <a:spcPts val="1500"/>
              </a:lnSpc>
              <a:buFont typeface="Wingdings" pitchFamily="2" charset="2"/>
              <a:buChar char="ü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установлена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трансформаторная подстанция,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построены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воздушные и кабельные линии элек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тропередач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обеспечения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электроснабжением с.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Укурик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420389" y="764961"/>
            <a:ext cx="8352430" cy="22544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ИСТОРИЯ ХИЛОКСКОГО РАЙОНА</a:t>
            </a:r>
          </a:p>
          <a:p>
            <a:pPr eaLnBrk="1" hangingPunct="1">
              <a:defRPr/>
            </a:pPr>
            <a:endParaRPr lang="ru-RU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 1653 году по долине реки Хилок прошла экспедиция Петра Бекетова, 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проложившая Российскому государству путь в Забайкалье с запада.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постоянных поселений не образовалось. 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1895 году, с началом прокладки Забайкальской железной дороги, возникли первые станции и населённые пункты.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них выделился посёлок Хилок, ставший сначала волостным, а затем и районным центром. 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Хилокский район существовал трижды: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1926-1932 годах, 1935 – 1963 годах и с 1973 года по сегодняшний день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конце 2024 года Хилокский район преобразован в Хилокский муниципальный округ. </a:t>
            </a:r>
            <a:endParaRPr lang="ru-RU" sz="9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6" descr="Входная стрелка станции Хилок 1900 г.jpg"/>
          <p:cNvPicPr>
            <a:picLocks noChangeAspect="1"/>
          </p:cNvPicPr>
          <p:nvPr/>
        </p:nvPicPr>
        <p:blipFill rotWithShape="1">
          <a:blip r:embed="rId2" cstate="print"/>
          <a:srcRect l="7570"/>
          <a:stretch/>
        </p:blipFill>
        <p:spPr bwMode="auto">
          <a:xfrm>
            <a:off x="211540" y="3070939"/>
            <a:ext cx="2040340" cy="173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8" descr="14-1.jpg"/>
          <p:cNvPicPr>
            <a:picLocks noChangeAspect="1"/>
          </p:cNvPicPr>
          <p:nvPr/>
        </p:nvPicPr>
        <p:blipFill rotWithShape="1">
          <a:blip r:embed="rId3" cstate="print"/>
          <a:srcRect r="6491"/>
          <a:stretch/>
        </p:blipFill>
        <p:spPr bwMode="auto">
          <a:xfrm>
            <a:off x="2371367" y="3070939"/>
            <a:ext cx="2064156" cy="173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 descr="C:\Users\Администратор\Desktop\черновики к презентации района\Презентация апр 2012\Новая папка\Семья Путиловых.jpg"/>
          <p:cNvPicPr>
            <a:picLocks noChangeAspect="1" noChangeArrowheads="1"/>
          </p:cNvPicPr>
          <p:nvPr/>
        </p:nvPicPr>
        <p:blipFill rotWithShape="1">
          <a:blip r:embed="rId4" cstate="print"/>
          <a:srcRect l="3861" r="4018"/>
          <a:stretch/>
        </p:blipFill>
        <p:spPr bwMode="auto">
          <a:xfrm>
            <a:off x="4551529" y="3076652"/>
            <a:ext cx="2033516" cy="173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 descr="C:\Users\Администратор\Desktop\черновики к презентации района\Презентация апр 2012\Новая папка\Жипхеген Каменотёсы.jpg"/>
          <p:cNvPicPr>
            <a:picLocks noChangeAspect="1" noChangeArrowheads="1"/>
          </p:cNvPicPr>
          <p:nvPr/>
        </p:nvPicPr>
        <p:blipFill rotWithShape="1">
          <a:blip r:embed="rId5" cstate="print"/>
          <a:srcRect l="3012" r="3941"/>
          <a:stretch/>
        </p:blipFill>
        <p:spPr bwMode="auto">
          <a:xfrm>
            <a:off x="6707875" y="3067109"/>
            <a:ext cx="2053988" cy="17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47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oksan\Desktop\НОВОЕ\информация для 2 стенда\намдакова теплица\IMG_013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 bwMode="auto">
          <a:xfrm>
            <a:off x="6566425" y="3123127"/>
            <a:ext cx="2287800" cy="188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СЕЛЬСКОЕ ХОЗЯЙСТВО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1131192"/>
            <a:ext cx="9144000" cy="26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93%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валовой продукции сельского хозяйства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муниципального округа производится в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личных подсобных хозяйствах населения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1396970"/>
            <a:ext cx="914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60363" eaLnBrk="1" hangingPunct="1"/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Произведено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в хозяйствах всех категорий: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11338"/>
              </p:ext>
            </p:extLst>
          </p:nvPr>
        </p:nvGraphicFramePr>
        <p:xfrm>
          <a:off x="386367" y="1625007"/>
          <a:ext cx="593664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9184"/>
                <a:gridCol w="1088731"/>
                <a:gridCol w="1088731"/>
              </a:tblGrid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  <a:tr h="216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Картофеля, тонн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2 917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2 506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  <a:tr h="216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Овощей, тонн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  <a:tr h="216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Скота и птицы на убой в живом весе,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тонн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  <a:tr h="216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Молока, тонн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3 733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3 699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  <a:tr h="216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Яиц, тыс. шт.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anchor="ctr"/>
                </a:tc>
              </a:tr>
            </a:tbl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0" y="3193782"/>
            <a:ext cx="9144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60363" eaLnBrk="1" hangingPunct="1"/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хозяйствах всех категорий насчитывается: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125975"/>
              </p:ext>
            </p:extLst>
          </p:nvPr>
        </p:nvGraphicFramePr>
        <p:xfrm>
          <a:off x="373486" y="3440003"/>
          <a:ext cx="5937160" cy="1541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1832"/>
                <a:gridCol w="1677664"/>
                <a:gridCol w="1677664"/>
              </a:tblGrid>
              <a:tr h="322421">
                <a:tc>
                  <a:txBody>
                    <a:bodyPr/>
                    <a:lstStyle/>
                    <a:p>
                      <a:pPr marL="0" indent="0" algn="ctr"/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 01.01.2024 года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 01.01.2025 года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  <a:tr h="2201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Крупного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рогатого скота, голов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4 209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4 206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  <a:tr h="2201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Свиней, голов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  <a:tr h="2201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Овец и коз, голов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  <a:tr h="2201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Птицы, голов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3 720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4 060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  <a:tr h="2201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Лошадей, голов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26" marB="45726" anchor="ctr"/>
                </a:tc>
              </a:tr>
            </a:tbl>
          </a:graphicData>
        </a:graphic>
      </p:graphicFrame>
      <p:pic>
        <p:nvPicPr>
          <p:cNvPr id="10" name="Picture 2" descr="C:\Users\Администратор\Desktop\ФОТО\108___04\IMG_0413.JPG"/>
          <p:cNvPicPr>
            <a:picLocks noChangeAspect="1" noChangeArrowheads="1"/>
          </p:cNvPicPr>
          <p:nvPr/>
        </p:nvPicPr>
        <p:blipFill rotWithShape="1">
          <a:blip r:embed="rId3" cstate="print"/>
          <a:srcRect t="3692" b="13512"/>
          <a:stretch/>
        </p:blipFill>
        <p:spPr bwMode="auto">
          <a:xfrm>
            <a:off x="6566425" y="1468191"/>
            <a:ext cx="2287800" cy="159698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60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user\Рабочий стол\100OLYMP\P4270026.JPG"/>
          <p:cNvPicPr>
            <a:picLocks noChangeAspect="1" noChangeArrowheads="1"/>
          </p:cNvPicPr>
          <p:nvPr/>
        </p:nvPicPr>
        <p:blipFill rotWithShape="1">
          <a:blip r:embed="rId2" cstate="print"/>
          <a:srcRect l="13031" t="11679" b="14418"/>
          <a:stretch/>
        </p:blipFill>
        <p:spPr bwMode="auto">
          <a:xfrm>
            <a:off x="300251" y="3766782"/>
            <a:ext cx="2052906" cy="12668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pic>
        <p:nvPicPr>
          <p:cNvPr id="8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3"/>
          <a:stretch/>
        </p:blipFill>
        <p:spPr bwMode="auto">
          <a:xfrm>
            <a:off x="4520613" y="3765802"/>
            <a:ext cx="2052906" cy="126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https://avatars.mds.yandex.net/get-altay/1860543/2a0000016f3731d86fa63c85b358b4be12dd/XX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r="13514" b="8467"/>
          <a:stretch/>
        </p:blipFill>
        <p:spPr bwMode="auto">
          <a:xfrm>
            <a:off x="2408830" y="3766782"/>
            <a:ext cx="2052906" cy="12668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7" descr="https://mtdata.ru/u18/photo44DD/20410108665-0/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3"/>
          <a:stretch/>
        </p:blipFill>
        <p:spPr bwMode="auto">
          <a:xfrm>
            <a:off x="6625613" y="3268639"/>
            <a:ext cx="2272314" cy="17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https://avatars.mds.yandex.net/get-altay/4614377/2a0000017838f1efeac25d925f6ebe2132f6/h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13" y="1576316"/>
            <a:ext cx="2272314" cy="16414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8609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ПОТРЕБИТЕЛЬСКИЙ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РЫНОК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46366627"/>
              </p:ext>
            </p:extLst>
          </p:nvPr>
        </p:nvGraphicFramePr>
        <p:xfrm>
          <a:off x="386609" y="1209423"/>
          <a:ext cx="6798936" cy="2530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00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МАЛЫЙ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СРЕДНИЙ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БИЗНЕС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11387"/>
              </p:ext>
            </p:extLst>
          </p:nvPr>
        </p:nvGraphicFramePr>
        <p:xfrm>
          <a:off x="103596" y="2538780"/>
          <a:ext cx="6408856" cy="289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79" y="1152902"/>
            <a:ext cx="2231758" cy="167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/>
          <a:stretch/>
        </p:blipFill>
        <p:spPr bwMode="auto">
          <a:xfrm>
            <a:off x="6595679" y="2879343"/>
            <a:ext cx="2235808" cy="167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222073" y="1248436"/>
            <a:ext cx="6253790" cy="11060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Число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субъектов  малого  и  среднего  предпринимательства 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altLang="ru-RU" b="1" i="1" dirty="0">
                <a:latin typeface="Arial" pitchFamily="34" charset="0"/>
                <a:cs typeface="Arial" pitchFamily="34" charset="0"/>
              </a:rPr>
              <a:t>423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Годовой оборот малых и средних предприятий  –  </a:t>
            </a:r>
            <a:r>
              <a:rPr lang="ru-RU" altLang="ru-RU" b="1" i="1" dirty="0">
                <a:latin typeface="Arial" pitchFamily="34" charset="0"/>
                <a:cs typeface="Arial" pitchFamily="34" charset="0"/>
              </a:rPr>
              <a:t>5,5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 млрд. руб.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Численность занятых в малом и среднем бизнесе – </a:t>
            </a:r>
            <a:r>
              <a:rPr lang="ru-RU" altLang="ru-RU" b="1" i="1" dirty="0">
                <a:latin typeface="Arial" pitchFamily="34" charset="0"/>
                <a:cs typeface="Arial" pitchFamily="34" charset="0"/>
              </a:rPr>
              <a:t>2,5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  тыс. человек.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Доминирующей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сферой  деятельности  субъектов  МСП  Хилокского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муниципального округа остается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торговля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.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СИСТЕМООБРАЗУЮЩИЕ ПРЕДПРИЯТИЯ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ЭКОНОМИКИ МУНИЦИПАЛЬНОГО ОКРУГА 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165998"/>
              </p:ext>
            </p:extLst>
          </p:nvPr>
        </p:nvGraphicFramePr>
        <p:xfrm>
          <a:off x="357188" y="1557339"/>
          <a:ext cx="8429625" cy="3024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8896"/>
                <a:gridCol w="2971791"/>
                <a:gridCol w="2928938"/>
              </a:tblGrid>
              <a:tr h="722299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предприятия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Основная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выпускаемая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продукция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(оказываемые услуги)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Контакты предприятия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/>
                </a:tc>
              </a:tr>
              <a:tr h="11520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Структурные подразделения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 участки ОАО «РЖД»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(полигон Забайкальская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железная дорога)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Железнодорожные перевозки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673200, Забайкальский край, г. Хилок,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ул. Вокзальная,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д. 1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 anchor="ctr"/>
                </a:tc>
              </a:tr>
              <a:tr h="11503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Филиал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АО «Первая нерудная компания»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Жипхегенский щебёночный завод</a:t>
                      </a:r>
                    </a:p>
                  </a:txBody>
                  <a:tcPr marL="91439" marR="91439" marT="45724" marB="45724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Добыча гранита, </a:t>
                      </a:r>
                    </a:p>
                    <a:p>
                      <a:pPr marL="0"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щебня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673225, Забайкальский край,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Хилокский район, п.ст. Жипхеген,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тер. Жипхегенский щебёночный завод,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зд. 15</a:t>
                      </a:r>
                    </a:p>
                  </a:txBody>
                  <a:tcPr marL="91439" marR="91439" marT="45724" marB="4572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6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52792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ПЕРЕЧЕНЬ ОСНОВНЫХ ПОКАЗАТЕЛЕЙ </a:t>
            </a:r>
          </a:p>
          <a:p>
            <a:pPr algn="ctr" eaLnBrk="1" hangingPunct="1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</a:p>
          <a:p>
            <a:pPr algn="ctr" eaLnBrk="1" hangingPunct="1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ХИЛОКСКОГО МУНИЦИПАЛЬНОГО ОКРУГА  </a:t>
            </a:r>
            <a:endParaRPr lang="ru-RU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241910"/>
              </p:ext>
            </p:extLst>
          </p:nvPr>
        </p:nvGraphicFramePr>
        <p:xfrm>
          <a:off x="214964" y="1789997"/>
          <a:ext cx="8714072" cy="3087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072"/>
                <a:gridCol w="2772000"/>
                <a:gridCol w="1188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225392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п/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Единица измерения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Индикаторы социально-экономического развития </a:t>
                      </a:r>
                    </a:p>
                  </a:txBody>
                  <a:tcPr marL="91443" marR="91443" marT="45699" marB="4569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300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225392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тыс. человек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24,9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507181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промышленного производства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 году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172,7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103,7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125,0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86,7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54189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произведённой продукции промышленного производства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 душу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74,7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109,3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107,8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507181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продукции сельского хозяйства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 году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101,1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111,3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произведённой продукции сельского хозяйства на душу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24480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Доля собственных доходов бюджета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6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80424"/>
              </p:ext>
            </p:extLst>
          </p:nvPr>
        </p:nvGraphicFramePr>
        <p:xfrm>
          <a:off x="227961" y="895848"/>
          <a:ext cx="8715784" cy="39369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784"/>
                <a:gridCol w="2772000"/>
                <a:gridCol w="1188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Единица измерения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Индикаторы социально-экономического развития </a:t>
                      </a:r>
                    </a:p>
                  </a:txBody>
                  <a:tcPr marL="91443" marR="9144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9" marB="4569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Темп роста объёма инвестиций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основной капитал за счёт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всех источников финансирования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сопоставимых ценах в % </a:t>
                      </a: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 году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221,3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106,8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84,3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148,6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Объём инвестиций в основной капитал за счёт всех источников финансирования на душу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103,3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106,7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173,5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Темп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роста объёма работ, выполненных по виду деятельности «Строительство»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сопоставимых ценах в % </a:t>
                      </a: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 году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228,7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63,9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230,1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41,9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119,6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занятых в экономике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(в среднем за год)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тыс. человек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Доля занятых в малом бизнесе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от занятых в экономике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субъектов малого предпринимательства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расчёте на 10 000 человек 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8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1746"/>
              </p:ext>
            </p:extLst>
          </p:nvPr>
        </p:nvGraphicFramePr>
        <p:xfrm>
          <a:off x="221138" y="904078"/>
          <a:ext cx="8715600" cy="3977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600"/>
                <a:gridCol w="2772000"/>
                <a:gridCol w="1188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2303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Единица измерения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Индикаторы социально-экономического развития </a:t>
                      </a:r>
                    </a:p>
                  </a:txBody>
                  <a:tcPr marL="91443" marR="91443" marT="45697" marB="45697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0498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L="91443" marR="91443" marT="45698" marB="45698" anchor="ctr"/>
                </a:tc>
              </a:tr>
              <a:tr h="54720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 жилых помещений, приходящаяся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в среднем на одного жителя, всего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 м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22,2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37430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введённая в действие </a:t>
                      </a:r>
                    </a:p>
                    <a:p>
                      <a:pPr marL="180975" indent="0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за год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 м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244800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благоустроенная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кв. м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6,5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6,9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37430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одного работника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47 748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47 629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51 206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58 742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66 792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78 478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37430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Среднедушевые денежные доходы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24 037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25 304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26 741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30 456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34 533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39 206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37430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розничной торговли на душу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45 612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48 274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55 456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68 718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78 643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90 307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</a:tr>
              <a:tr h="374367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697" marB="45697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общественного питания на душу населения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4 712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4 698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5 918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7 839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8 880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10 116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9" marB="45729" anchor="ctr"/>
                </a:tc>
              </a:tr>
              <a:tr h="374367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официально зарегистрированной безработицы </a:t>
                      </a:r>
                    </a:p>
                    <a:p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(по состоянию</a:t>
                      </a:r>
                      <a:r>
                        <a:rPr lang="ru-RU" sz="1000" b="1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конец года)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0,8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36" marB="45736" anchor="ctr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32925"/>
            <a:ext cx="9144000" cy="163121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ОБСЛУЖИВАНИЕ ЖЕЛЕЗНОДОРОЖНОЙ ПОГРУЗОЧНОЙ СТАНЦИИ НЕОБЩЕГО ПОЛЬЗОВАНИЯ,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ПОГРУЗОЧНО-СКЛАДСКОГО КОМПЛЕКСА НА СТ. ГЫРШЕЛУН, АВТОМОБИЛЬНОЙ ДОРОГИ НЕОБЩЕГО ПОЛЬЗОВАНИЯ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ЗАШУЛАН – ГЫРШЕЛУН  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28625" y="2420938"/>
            <a:ext cx="82883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Администрация Хилокского муниципального округа  (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инвестиционное предложение) 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инвестиций – индивидуально по каждому проекту</a:t>
            </a:r>
          </a:p>
        </p:txBody>
      </p:sp>
      <p:pic>
        <p:nvPicPr>
          <p:cNvPr id="9" name="Picture 13" descr="https://ugolsnab.com/data/210121/195919358365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31" y="3417981"/>
            <a:ext cx="2205864" cy="1488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s://cdn.bfm.ru/news/photopreviewextralarge/2015/06/11/caf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8514"/>
          <a:stretch/>
        </p:blipFill>
        <p:spPr bwMode="auto">
          <a:xfrm>
            <a:off x="4593795" y="3417983"/>
            <a:ext cx="2205861" cy="14883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s://i6.photo.2gis.com/images/branch/1/140737502175916_a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56" y="3417982"/>
            <a:ext cx="2193040" cy="14883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https://gornovosti.ru/media/filer_public/c8/08/c8088db4-7906-488e-8ddd-5932fd7fadef/zheleznaia_doroga_remo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0" y="3417983"/>
            <a:ext cx="2207320" cy="14883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9426"/>
              </p:ext>
            </p:extLst>
          </p:nvPr>
        </p:nvGraphicFramePr>
        <p:xfrm>
          <a:off x="227930" y="839736"/>
          <a:ext cx="8715436" cy="4140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612000">
                <a:tc gridSpan="2">
                  <a:txBody>
                    <a:bodyPr/>
                    <a:lstStyle/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ОБСЛУЖИВАНИЕ ЖЕЛЕЗНОДОРОЖНОЙ ПОГРУЗОЧНОЙ СТАНЦИИ НЕОБЩЕГО ПОЛЬЗОВАНИЯ, </a:t>
                      </a:r>
                    </a:p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ПОГРУЗОЧНО-СКЛАДСКОГО КОМПЛЕКСА НА СТ. ГЫРШЕЛУН, </a:t>
                      </a:r>
                    </a:p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АВТОМОБИЛЬНОЙ ДОРОГИ НЕОБЩЕГО ПОЛЬЗОВАНИЯ ЗАШУЛАН – ГЫРШЕЛУН</a:t>
                      </a: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строительные работы; вспомогательная транспортная деятельность; деятельность сухопутного транспорта; деятельность по предоставлению продуктов питания; розничная торговля; деятельность по предоставлению персональных услуг 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округ, ст. Гыршелун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 Хилокского муниципального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673200, Забайкальский край, г. Хилок, ул. Ленина,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расширение сфер деятельности и наращивание объёмов производства субъектов малого и среднего предпринимательства 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9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предполагает интеграцию субъектов малого и среднего предпринимательства в проект ООО «Разрезуголь» по строительству железнодорожной погрузочной станции необщего пользования, погрузочно-складского комплекса на ст. Гыршелун, автомобильной дороги необщего пользования Зашулан – Гыршелун.</a:t>
                      </a:r>
                    </a:p>
                    <a:p>
                      <a:pPr algn="just"/>
                      <a:r>
                        <a:rPr 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этапе строительства будут</a:t>
                      </a:r>
                      <a:r>
                        <a:rPr lang="ru-RU" sz="100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востребованы предприятия, выполняющие земляные и строительно-монтажные работы.</a:t>
                      </a:r>
                    </a:p>
                    <a:p>
                      <a:pPr algn="just"/>
                      <a:r>
                        <a:rPr 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этапе эксплуатации станции и автодороги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будут востребованы предприятия:</a:t>
                      </a:r>
                    </a:p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-выполняющие работы по обслуживанию автодороги (содержание и ремонт);</a:t>
                      </a:r>
                    </a:p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-выполняющие грузовые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автоперевозки;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-потребительского рынка (аутсорсинг питания работников станции; точки общепита, торговли и сан. зон (туалет, душ) для водителей большегрузных автомобилей на автодороге в районах сёл Энгорок, Хилогосон и Гыршелун). 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1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897114"/>
              </p:ext>
            </p:extLst>
          </p:nvPr>
        </p:nvGraphicFramePr>
        <p:xfrm>
          <a:off x="200634" y="865633"/>
          <a:ext cx="8715436" cy="255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612000">
                <a:tc gridSpan="2">
                  <a:txBody>
                    <a:bodyPr/>
                    <a:lstStyle/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ОБСЛУЖИВАНИЕ ЖЕЛЕЗНОДОРОЖНОЙ ПОГРУЗОЧНОЙ СТАНЦИИ НЕОБЩЕГО ПОЛЬЗОВАНИЯ, </a:t>
                      </a:r>
                    </a:p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ПОГРУЗОЧНО-СКЛАДСКОГО КОМПЛЕКСА НА СТ. ГЫРШЕЛУН, </a:t>
                      </a:r>
                    </a:p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АВТОМОБИЛЬНОЙ ДОРОГИ НЕОБЩЕГО ПОЛЬЗОВАНИЯ ЗАШУЛАН – ГЫРШЕЛУН</a:t>
                      </a: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2024-2030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индивидуально по каждому проекту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100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«Разрезуголь» –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инициатор проекта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строительству железнодорожной погрузочной станции необщего пользования, погрузочно-складского комплекса на ст. Гыршелун, автомобильной дороги необщего пользования Зашулан – Гыршелун,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работники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«Разрезуголь»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подрядных и субподрядных организаций 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6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475065" y="872127"/>
            <a:ext cx="3351476" cy="391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Равнобедренный треугольник 8"/>
          <p:cNvSpPr/>
          <p:nvPr/>
        </p:nvSpPr>
        <p:spPr>
          <a:xfrm rot="17670814">
            <a:off x="3987221" y="372901"/>
            <a:ext cx="2264926" cy="3473903"/>
          </a:xfrm>
          <a:prstGeom prst="triangle">
            <a:avLst>
              <a:gd name="adj" fmla="val 16583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одержимое 5"/>
          <p:cNvPicPr>
            <a:picLocks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4620" y="926719"/>
            <a:ext cx="3375321" cy="214853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</p:pic>
      <p:sp>
        <p:nvSpPr>
          <p:cNvPr id="10" name="Текст 4"/>
          <p:cNvSpPr txBox="1">
            <a:spLocks noGrp="1"/>
          </p:cNvSpPr>
          <p:nvPr>
            <p:ph type="body" idx="1"/>
          </p:nvPr>
        </p:nvSpPr>
        <p:spPr>
          <a:xfrm>
            <a:off x="425394" y="1056384"/>
            <a:ext cx="3175559" cy="16004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географическое </a:t>
            </a:r>
          </a:p>
          <a:p>
            <a:pPr algn="ctr" eaLnBrk="1" hangingPunct="1">
              <a:defRPr/>
            </a:pPr>
            <a:r>
              <a:rPr lang="ru-RU" sz="20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положение</a:t>
            </a:r>
            <a:endParaRPr lang="ru-RU" sz="2000" b="1" i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ru-RU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Хилокский муниципальный округ расположен на юго-западе Забайкальского края в 223 км от города Чита.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364" y="3860916"/>
            <a:ext cx="32752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14,8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км</a:t>
            </a:r>
            <a:r>
              <a:rPr lang="ru-RU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территории</a:t>
            </a:r>
            <a:endParaRPr lang="ru-RU" sz="1000" dirty="0"/>
          </a:p>
        </p:txBody>
      </p:sp>
      <p:sp>
        <p:nvSpPr>
          <p:cNvPr id="7" name="Текст 4"/>
          <p:cNvSpPr txBox="1">
            <a:spLocks noGrp="1"/>
          </p:cNvSpPr>
          <p:nvPr>
            <p:ph type="body" idx="1"/>
          </p:nvPr>
        </p:nvSpPr>
        <p:spPr>
          <a:xfrm>
            <a:off x="427544" y="2631899"/>
            <a:ext cx="4614535" cy="11541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Округ граничит: 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севере с Республикой Бурятия,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западе с Петровск-Забайкальским муниципальным округом,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юго-западе с Красночикойским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муниципальным округом,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юго-востоке с Улётовским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муниципальным округом,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востоке – с Читинским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муниципальным округом. </a:t>
            </a:r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0692"/>
            <a:ext cx="914400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ОРГАНИЗАЦИЯ ПРОИЗВОДСТВА ЖЕЛЕЗОБЕТОННЫХ ИЗДЕЛИЙ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СУХИХ СТРОИТЕЛЬНЫХ СМЕСЕЙ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60375" y="1816100"/>
            <a:ext cx="82883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Администрация Хилокского муниципального округа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инвестиционное предложение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Объём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инвестиций – 30,0 млн. рублей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оценка)</a:t>
            </a:r>
          </a:p>
        </p:txBody>
      </p:sp>
      <p:pic>
        <p:nvPicPr>
          <p:cNvPr id="8" name="Picture 10" descr="https://uralksm.ru/image/cache/catalog/slider/01Slider1348421-1920x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2" y="2992676"/>
            <a:ext cx="2897259" cy="17772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kaluga.stroykray.ru/uploads/all/f5/1e/aa/f51eaa46e08c090af90ef947aa3d47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16" y="1978925"/>
            <a:ext cx="2643824" cy="2790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cdn.fishki.net/upload/post/2020/11/02/3463192/tn/dsc00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00" y="2992676"/>
            <a:ext cx="2897259" cy="17772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7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213665"/>
              </p:ext>
            </p:extLst>
          </p:nvPr>
        </p:nvGraphicFramePr>
        <p:xfrm>
          <a:off x="221106" y="879996"/>
          <a:ext cx="8715436" cy="403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 eaLnBrk="1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ПРОИЗВОДСТВА ЖЕЛЕЗОБЕТОННЫХ ИЗДЕЛИЙ И СУХИХ СТРОИТЕЛЬНЫХ СМЕСЕЙ</a:t>
                      </a:r>
                      <a:endParaRPr lang="ru-RU" sz="1000" b="1" i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обрабатывающие производства (производство изделий из бетона)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округ, п.ст. Жипхеген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 Хилокского муниципального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673200, Забайкальский край, г. Хилок, ул. Ленина,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вовлечение в хозяйственный оборот щебня фракции 5-25 мм, не пригодного для ремонта балластного слоя железных дорог, и отсева фракции 0-5 мм, запасы которых в значительном количестве накоплены на Жипхегенском щебзаводе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предполагает создание предприятия по производству железобетонных изделий и сухих строительных смесей на основе использования сырьевой базы Жипхегенского щебёночного завода.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 млн. рублей (оценка)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15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предприятия системы ОАО «РЖД»,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предприятия розничной торговли строительными материалами  </a:t>
                      </a: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9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03917"/>
            <a:ext cx="9144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ОРГАНИЗАЦИЯ КОМПЛЕКСНОЙ ПЕРЕРАБОТКИ ДРЕВЕСИНЫ 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13045" y="1674903"/>
            <a:ext cx="7670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проекта 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ООО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«ЛПК Бада-Лес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» 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руководитель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Зозуля Андрей Евгеньевич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инвестиций  –  188,7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3736" y="3260320"/>
            <a:ext cx="2629960" cy="1645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3"/>
          <a:srcRect l="2358" r="1"/>
          <a:stretch/>
        </p:blipFill>
        <p:spPr bwMode="auto">
          <a:xfrm>
            <a:off x="5572347" y="1450984"/>
            <a:ext cx="3349606" cy="1645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4" descr="C:\DOC\Экономика\фотки разные\деревообработка\P719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127" y="3260320"/>
            <a:ext cx="2627194" cy="16458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347" y="3260320"/>
            <a:ext cx="3349606" cy="1645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4" name="Рисунок 13" descr="Брикеты Pini-Ka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43" y="1450984"/>
            <a:ext cx="2129051" cy="16458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442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468895"/>
              </p:ext>
            </p:extLst>
          </p:nvPr>
        </p:nvGraphicFramePr>
        <p:xfrm>
          <a:off x="241577" y="886820"/>
          <a:ext cx="8715436" cy="363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</a:t>
                      </a:r>
                      <a:r>
                        <a:rPr lang="ru-RU" sz="1000" b="1" i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КОМПЛЕКСНОЙ ПЕРЕРАБОТКИ ДРЕВЕСИНЫ</a:t>
                      </a:r>
                      <a:endParaRPr lang="ru-RU" sz="1000" b="1" i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обрабатывающие производства (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деревообрабатывающая промышленность)</a:t>
                      </a: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округ, с. Бада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«ЛПК Бада-Лес»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(руководитель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Зозуля Андрей Евгеньевич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673250, Забайкальский край, Хилокский район, с. Бада, ул. Лесная,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55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глубокая переработка древесины, вовлечение в хозяйственный оборот низкосортной древесины, отходов лесопиления и деревообработки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76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предполагает организацию комплексной безотходной переработки древесины. </a:t>
                      </a:r>
                    </a:p>
                    <a:p>
                      <a:pPr mar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Первый этап реализации проекта предусматривает организацию закупки и вывозки пиловочника с лесных делянок, распиловки пиловочника на арендованном оборудовании, организацию переработки отходов лесопиления.</a:t>
                      </a:r>
                    </a:p>
                    <a:p>
                      <a:pPr mar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Планируемые ежемесячные объёмы услуг и производства к концу первого этапа: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вывозка пиловочника с делянок собственным транспортом - 1 440 м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пиломатериалы обрезные хвойные естественной влажности - 720 м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брикеты топливные типа «пиникей»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- 248 тонн.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втором этапе реализации проекта планируется не только увеличение объёма закупки и вывозки древесины, но и углубление переработки пиловочника с увеличением доли продукции с высокой добавленной стоимостью.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1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170110"/>
              </p:ext>
            </p:extLst>
          </p:nvPr>
        </p:nvGraphicFramePr>
        <p:xfrm>
          <a:off x="207459" y="828459"/>
          <a:ext cx="8715436" cy="3024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</a:t>
                      </a:r>
                      <a:r>
                        <a:rPr lang="ru-RU" sz="1000" b="1" i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КОМПЛЕКСНОЙ ПЕРЕРАБОТКИ ДРЕВЕСИНЫ</a:t>
                      </a:r>
                      <a:endParaRPr lang="ru-RU" sz="1000" b="1" i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Объём выпуска готовой продукции после реализации полной инвестиционной программы составит: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вывозка пиловочника с делянок собственным транспортом - 46 800 м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доска естественной влажности - 21 300 м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строганая погонажная продукция - 3 300 м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</a:p>
                    <a:p>
                      <a:pPr marL="0" lv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брикеты древесноугольные типа «огатан» - 3 000 тонн,</a:t>
                      </a:r>
                    </a:p>
                    <a:p>
                      <a:pPr marL="0" indent="0"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паллеты прессованные из древесных отходов - 200 000 шт.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14300" marR="11430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года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 года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188,7 млн. рублей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127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потребители в России, странах ЕС, АТР</a:t>
                      </a: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4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27836"/>
            <a:ext cx="9144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ОРГАНИЗАЦИЯ ДОБЫЧИ И ПЕРЕРАБОТКИ ЦЕОЛИТОВ 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613294" y="1423199"/>
            <a:ext cx="842962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Администрация Хилокского муниципального округа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инвестиционное предложение)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37382"/>
            <a:ext cx="3466851" cy="2476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1870" y="2137382"/>
            <a:ext cx="4524793" cy="2476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4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50952"/>
              </p:ext>
            </p:extLst>
          </p:nvPr>
        </p:nvGraphicFramePr>
        <p:xfrm>
          <a:off x="214282" y="787409"/>
          <a:ext cx="8715436" cy="424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ДОБЫЧИ</a:t>
                      </a:r>
                      <a:r>
                        <a:rPr lang="ru-RU" sz="1000" b="1" i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И ПЕРЕРАБОТКИ ЦЕОЛИТОВ</a:t>
                      </a:r>
                      <a:endParaRPr lang="ru-RU" sz="1000" b="1" i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добыча полезных ископаемых</a:t>
                      </a: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округ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 Хилокского муниципального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673200, Забайкальский край, г. Хилок, ул. Ленина,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освоение неиспользуемых участков недропользования,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диверсификация промышленного производства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предполагает организацию добычи и переработки цеолитов,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имеющих широкую сферу использования в промышленности и сельском хозяйстве (в нефтехимии, как осушитель газов и сред, для очистки питьевых и технических вод, для извлечения радионуклидов, в качестве катализатора, в строительстве, для улучшения почвы, в качестве удобрения, для подкормки животных и т.д.),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основе использования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Холинского, Хужертинского,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Бадинского и Ортинского месторождений минерала.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года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н/д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10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российские оптовые и розничные покупатели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5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19449"/>
            <a:ext cx="9144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СОЗДАНИЕ ИНДУСТРИАЛЬНО-РЕМЕСЛЕННОГО КЛАСТЕРА 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602021" y="1688941"/>
            <a:ext cx="4502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  <a:endParaRPr lang="ru-RU" altLang="ru-RU" sz="10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оманда Ленд-арт парка «Тужи»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инвестиций –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804,0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млн. рублей   </a:t>
            </a:r>
          </a:p>
        </p:txBody>
      </p:sp>
      <p:pic>
        <p:nvPicPr>
          <p:cNvPr id="7" name="Picture 16" descr="https://tuji.ru/assets/cache_image/active/SS_09823_800x300_4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42" y="1349121"/>
            <a:ext cx="3525927" cy="17462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tuji.ru/assets/cache_image/active/SS_08672_800x300_4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95" y="3155976"/>
            <a:ext cx="3516774" cy="17417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tuji.ru/assets/cache_image/active/SS_09672_800x300_4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94" y="3155976"/>
            <a:ext cx="3516772" cy="174170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9" y="3155975"/>
            <a:ext cx="1389887" cy="17361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7" t="18023" r="14954" b="17385"/>
          <a:stretch/>
        </p:blipFill>
        <p:spPr bwMode="auto">
          <a:xfrm>
            <a:off x="3322749" y="1349120"/>
            <a:ext cx="1971617" cy="17462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0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431981"/>
              </p:ext>
            </p:extLst>
          </p:nvPr>
        </p:nvGraphicFramePr>
        <p:xfrm>
          <a:off x="240039" y="851333"/>
          <a:ext cx="8715436" cy="399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СОЗДАНИЕ ИНДУСТРИАЛЬНО-РЕМЕСЛЕННОГО КЛАСТЕРА</a:t>
                      </a:r>
                      <a:endParaRPr lang="ru-RU" sz="1000" b="1" i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производство и переработка сельскохозяйственной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продукции;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производство изделий народных художественных промыслов, сувенирной продукции;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деятельность творческих мастерских;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предоставление образовательных услуг в сфере культуры;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предоставление услуг в сфере туризма;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предоставление услуг в сфере культурно-развлекательного досуга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округ, с. Укурик, Ленд-арт парк «Тужи»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Команда Ленд-арт парка «Тужи»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(контактное лицо 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Гомбоева Маргарита Ивановна)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673240, Забайкальский край, Хилокский район, с. Укурик, ул. Эрдэм,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событийного, эко- и этно- туризма, производство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высокоэстетичной продукции культурных индустрий, производство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переработка продукции сельского хозяйства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12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предполагает производство и полный цикл переработки продукции сельского хозяйства, организацию производства высокоэстетичной продукции культурных индустрий, в том числе: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сельскохозяйственной продукции (мяса, молока, шерсти, кожи),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переработка сельскохозяйственной продукции, производство колбасы, молочной продукции (кумыса, сушёного творога, урмэ, йогурта с добавлением  дикоросов  и  т.д.),  войлока,  текстильных изделий, обуви (унтов,  сапог  и  т.д.),  сыромятной продукции, изделий из кожи (сбруи,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седел, ножен, ремней и т.д.),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9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178522"/>
              </p:ext>
            </p:extLst>
          </p:nvPr>
        </p:nvGraphicFramePr>
        <p:xfrm>
          <a:off x="194963" y="881182"/>
          <a:ext cx="8715436" cy="334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СОЗДАНИЕ ИНДУСТРИАЛЬНО-РЕМЕСЛЕННОГО КЛАСТЕРА</a:t>
                      </a:r>
                      <a:endParaRPr lang="ru-RU" sz="1000" b="1" i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сувениров в формате декоративно-прикладного  искусства (куклы, этнические украшения и т.д.), этнотоваров с высокой дизайнерской эстетикой из войлока, 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керамической мастерской,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образовательных художественных мастерских для этно-, экотуристических маршрутов,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образовательной площадки в режиме онлайн (проведение мастер-классов),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фестивалей искусств и мастеров народных художественных промыслов, других культурных мероприятий.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лет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804,0 млн. рублей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40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потребители в России, странах ЕС, АТР</a:t>
                      </a: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9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/>
          <a:stretch/>
        </p:blipFill>
        <p:spPr bwMode="auto">
          <a:xfrm>
            <a:off x="-2" y="948519"/>
            <a:ext cx="4675193" cy="41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423080" y="862234"/>
            <a:ext cx="8352430" cy="6155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АДМИНИСТРАТИВНО-ТЕРРИТОРИАЛЬНОЕ </a:t>
            </a:r>
            <a:r>
              <a:rPr lang="ru-RU" sz="20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устройство</a:t>
            </a:r>
            <a:endParaRPr lang="ru-RU" sz="2000" b="1" i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Текст 4"/>
          <p:cNvSpPr txBox="1">
            <a:spLocks noGrp="1"/>
          </p:cNvSpPr>
          <p:nvPr>
            <p:ph type="body" idx="1"/>
          </p:nvPr>
        </p:nvSpPr>
        <p:spPr>
          <a:xfrm>
            <a:off x="4769893" y="1391001"/>
            <a:ext cx="4196686" cy="313932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177800" indent="0" algn="just" eaLnBrk="1" hangingPunct="1">
              <a:lnSpc>
                <a:spcPct val="150000"/>
              </a:lnSpc>
              <a:defRPr/>
            </a:pP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28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населённых пунктов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 Хилок – </a:t>
            </a:r>
          </a:p>
          <a:p>
            <a:pPr marL="1344613" indent="0" algn="just" eaLnBrk="1" hangingPunct="1">
              <a:lnSpc>
                <a:spcPts val="150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административный центр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посёлок городского типа Могзон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посёлок при станции Жипхеген</a:t>
            </a: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0" algn="just" eaLnBrk="1" hangingPunct="1">
              <a:lnSpc>
                <a:spcPts val="1500"/>
              </a:lnSpc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сёл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1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64454"/>
            <a:ext cx="9144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ЮРТОЧНЫЙ КЕМПИНГ 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61963" y="1484313"/>
            <a:ext cx="7639050" cy="6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ИП Базаров Гарма Чимитцыренович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инвестиций – 3,0 млн. рублей   </a:t>
            </a:r>
          </a:p>
        </p:txBody>
      </p:sp>
      <p:pic>
        <p:nvPicPr>
          <p:cNvPr id="6" name="Picture 4" descr="http://geolkhon.ru/images/upload/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3" y="2315080"/>
            <a:ext cx="4059627" cy="26886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57/da/41/57da418d876cbd061491239f4c965f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98" y="2315080"/>
            <a:ext cx="4035549" cy="26886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8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291054"/>
              </p:ext>
            </p:extLst>
          </p:nvPr>
        </p:nvGraphicFramePr>
        <p:xfrm>
          <a:off x="221106" y="893643"/>
          <a:ext cx="8715436" cy="367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ЮРТОЧНЫЙ КЕМПИНГ</a:t>
                      </a: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предоставление услуг в сфере туризма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округ, с. Укурик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ИП Базаров Гарма Чимитцыренович</a:t>
                      </a:r>
                      <a:r>
                        <a:rPr lang="ru-RU" alt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673240, Забайкальский край, Хилокский район, с. Укурик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летнего семейного отдыха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предполагает организацию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оснащение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юрточного лагеря с благоустройством территории, приобретение транспортных средств и оборудования для активного отдыха (квадроциклы, байдарки, доски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для </a:t>
                      </a:r>
                      <a:r>
                        <a:rPr lang="ru-RU" sz="1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апсёрфинга).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год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 млн. рублей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3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российские и иностранные туристы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2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860495"/>
            <a:ext cx="8786874" cy="707886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ОРГАНИЗАЦИЯ ПРОИЗВОДСТВА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БУТИЛИРОВАННОЙ ПИТЬЕВОЙ ВОДЫ 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500092" y="1687038"/>
            <a:ext cx="84296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Администрация Хилокского муниципального округа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  (инвестиционное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предложение)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инвестиций – 20,0 млн. рублей (оценка)   </a:t>
            </a:r>
          </a:p>
        </p:txBody>
      </p:sp>
      <p:pic>
        <p:nvPicPr>
          <p:cNvPr id="6" name="Picture 17" descr="http://dtk-m.ru/wp-content/uploads/2017/12/143-1.jpg"/>
          <p:cNvPicPr>
            <a:picLocks noChangeAspect="1" noChangeArrowheads="1"/>
          </p:cNvPicPr>
          <p:nvPr/>
        </p:nvPicPr>
        <p:blipFill rotWithShape="1">
          <a:blip r:embed="rId2"/>
          <a:srcRect l="27379" t="4929" r="24280"/>
          <a:stretch/>
        </p:blipFill>
        <p:spPr bwMode="auto">
          <a:xfrm>
            <a:off x="331154" y="2724721"/>
            <a:ext cx="1508078" cy="222446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</p:pic>
      <p:pic>
        <p:nvPicPr>
          <p:cNvPr id="7" name="Picture 15" descr="http://genteyold.com/wp-content/uploads/2017/04/Fotolia_36897353_Subscription_Monthly_M-600x5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0647" y="2724721"/>
            <a:ext cx="2532101" cy="2224029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</p:pic>
      <p:pic>
        <p:nvPicPr>
          <p:cNvPr id="8" name="Picture 11" descr="http://ekonomri.ru/sites/default/files/img-6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339" y="2724721"/>
            <a:ext cx="4370876" cy="222446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23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685479"/>
              </p:ext>
            </p:extLst>
          </p:nvPr>
        </p:nvGraphicFramePr>
        <p:xfrm>
          <a:off x="207459" y="888578"/>
          <a:ext cx="8715436" cy="363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ПРОИЗВОДСТВА БУТИЛИРОВАННОЙ ПИТЬЕВОЙ ВОДЫ</a:t>
                      </a: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производство безалкогольных напитков</a:t>
                      </a: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 округ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 Хилокского муниципального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673200, Забайкальский край, г. Хилок, ул. Ленина,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диверсификация промышленного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производства, обеспечение платёжеспособного спроса произведённой в округе продукцией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предполагает организацию производства бутилированной питьевой воды на основе использования п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риродных источников чистых пресных вод. 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года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 млн. рублей (оценка)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до 10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российские оптовые и розничные покупатели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4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75763"/>
            <a:ext cx="9144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ХИМЧИСТКА ИЗДЕЛИЙ ИЗ ТКАНИ И МЕХА, КЛИНИНГОВЫЕ УСЛУГИ 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07597" y="1581957"/>
            <a:ext cx="84296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Инициатор проекта –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Администрация Хилокского муниципального </a:t>
            </a:r>
            <a:r>
              <a:rPr lang="ru-RU" altLang="ru-RU" sz="1000" b="1" dirty="0" smtClean="0">
                <a:latin typeface="Arial" pitchFamily="34" charset="0"/>
                <a:cs typeface="Arial" pitchFamily="34" charset="0"/>
              </a:rPr>
              <a:t>округа  (инвестиционное </a:t>
            </a: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предложение)</a:t>
            </a:r>
          </a:p>
          <a:p>
            <a:pPr eaLnBrk="1" hangingPunct="1">
              <a:lnSpc>
                <a:spcPts val="1500"/>
              </a:lnSpc>
            </a:pPr>
            <a:endParaRPr lang="ru-RU" altLang="ru-RU" sz="1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latin typeface="Arial" pitchFamily="34" charset="0"/>
                <a:cs typeface="Arial" pitchFamily="34" charset="0"/>
              </a:rPr>
              <a:t>Объём инвестиций – 7,2 млн. рублей  </a:t>
            </a:r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4"/>
          <a:stretch/>
        </p:blipFill>
        <p:spPr bwMode="auto">
          <a:xfrm>
            <a:off x="3020946" y="2750933"/>
            <a:ext cx="2831910" cy="219778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/>
          <a:stretch/>
        </p:blipFill>
        <p:spPr bwMode="auto">
          <a:xfrm>
            <a:off x="416257" y="2750932"/>
            <a:ext cx="2604689" cy="219778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0"/>
          <a:stretch/>
        </p:blipFill>
        <p:spPr bwMode="auto">
          <a:xfrm>
            <a:off x="5852856" y="2750933"/>
            <a:ext cx="2822571" cy="219878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801700"/>
              </p:ext>
            </p:extLst>
          </p:nvPr>
        </p:nvGraphicFramePr>
        <p:xfrm>
          <a:off x="214282" y="820339"/>
          <a:ext cx="8715436" cy="406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86148"/>
                <a:gridCol w="5429288"/>
              </a:tblGrid>
              <a:tr h="396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000" b="1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ХИМЧИСТКА ИЗДЕЛИЙ ИЗ ТКАНИ И МЕХА, КЛИНИНГОВЫЕ УСЛУГИ</a:t>
                      </a:r>
                    </a:p>
                  </a:txBody>
                  <a:tcPr marL="50242" marR="50242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бытовое обслуживание населения</a:t>
                      </a:r>
                    </a:p>
                  </a:txBody>
                  <a:tcPr marL="68580" marR="68580" marT="0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Хилокский муниципальный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округ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г. Хилок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Организатор (инициатор)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Администрация Хилокского муниципального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Почтовый адрес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673200, Забайкальский край, г. Хилок, ул. Ленина, 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расширение сфер деятельности субъектов малого и среднего предпринимательства,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потребности населения в бытовых услугах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9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Описание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предполагает организацию предоставления услуг химчистки изделий из ткани и меха, клининговых услуг в административном центре округа. В настоящее время данная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сфера является свободной нишей для бизнеса.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Потенциальный объём платёжеспособного спроса на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услуги химчистки составляет до 3,4 тыс. услуг в год, на клининговые услуги – до 0,5 тыс. услуг в год.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имеется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год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1,9 года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инвестиций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7,2 млн. рублей 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возможно создание 5 рабочих мест</a:t>
                      </a:r>
                    </a:p>
                  </a:txBody>
                  <a:tcPr marL="50242" marR="50242" marT="0" marB="0" anchor="ctr" horzOverflow="overflow"/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Предполагаемые рынки сбыта продукции</a:t>
                      </a:r>
                    </a:p>
                  </a:txBody>
                  <a:tcPr marL="50242" marR="50242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жители города Хилок и Хилокского муниципального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округа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242" marR="50242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56151"/>
            <a:ext cx="914400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ПЕРЕЧЕНЬ МУНИЦИПАЛЬНОГО ИМУЩЕСТВА, 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СОСТАВЛЯЮЩЕГО ЗАЛОГОВЫЙ ФОНД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798907"/>
              </p:ext>
            </p:extLst>
          </p:nvPr>
        </p:nvGraphicFramePr>
        <p:xfrm>
          <a:off x="142875" y="1500188"/>
          <a:ext cx="8858250" cy="32908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86016"/>
                <a:gridCol w="4429156"/>
                <a:gridCol w="1000132"/>
                <a:gridCol w="1142946"/>
              </a:tblGrid>
              <a:tr h="731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имущества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564" marB="4556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Местонахождение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564" marB="4556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Площадь, кв. м.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564" marB="4556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Балансовая стоимость, руб.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564" marB="45564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Нежилое помещение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Дзержинского, 4 пом. 2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151,0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3 278 446</a:t>
                      </a:r>
                    </a:p>
                  </a:txBody>
                  <a:tcPr marL="68580" marR="68580" marT="0" marB="0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Двухкомнатная жилая квартира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Калинина, 14 кв. 48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48,5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280 000</a:t>
                      </a:r>
                    </a:p>
                  </a:txBody>
                  <a:tcPr marL="68580" marR="68580" marT="0" marB="0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Двухкомнатная жилая квартира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Дзержинского, 15 кв. 1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49,3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775 000</a:t>
                      </a:r>
                    </a:p>
                  </a:txBody>
                  <a:tcPr marL="68580" marR="68580" marT="0" marB="0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Двухкомнатная жилая квартира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Калинина, 14 кв. 7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48,5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950 000</a:t>
                      </a:r>
                    </a:p>
                  </a:txBody>
                  <a:tcPr marL="68580" marR="68580" marT="0" marB="0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Двухкомнатная жилая квартира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Орджоникидзе, 7а кв. 6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40,9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765 000</a:t>
                      </a:r>
                    </a:p>
                  </a:txBody>
                  <a:tcPr marL="68580" marR="68580" marT="0" marB="0" anchor="ctr" horzOverflow="overflow"/>
                </a:tc>
              </a:tr>
              <a:tr h="42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Двухкомнатная жилая квартира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край, г. Хилок, ул. Орджоникидзе, 7а кв. 6а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45,6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765 000</a:t>
                      </a: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6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703973"/>
            <a:ext cx="8786874" cy="1015663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ИНФОРМАЦИЯ О СВОБОДНЫХ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ПРОИЗВОДСТВЕННЫХ ПЛОЩАДЯХ, РАСПОЛОЖЕННЫХ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ТЕРРИТОРИИ ХИЛОКСКОГО МУНИЦИПАЛЬНОГО ОКРУГА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022498"/>
              </p:ext>
            </p:extLst>
          </p:nvPr>
        </p:nvGraphicFramePr>
        <p:xfrm>
          <a:off x="216364" y="1719636"/>
          <a:ext cx="8639834" cy="3019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182"/>
                <a:gridCol w="1528599"/>
                <a:gridCol w="2928938"/>
                <a:gridCol w="720000"/>
                <a:gridCol w="1080120"/>
                <a:gridCol w="1981995"/>
              </a:tblGrid>
              <a:tr h="11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 п/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местоположение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Назначение объекта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Балан-совая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стои-мость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тыс.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Параметры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расположен-ных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площадке зданий и сооружений, кв. 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Инфраструктура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</a:tr>
              <a:tr h="100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(Хилокский МО,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с. Бада,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Северный военный городок)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для осуществления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производственной деятельности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два капитальных кирпичных строения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(государственная собственность – Министерство обороны РФ)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н/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около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3 000,0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Имеются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автомобильные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 железнодорожные подъездные пути, возможность подключения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электросетям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</a:tr>
              <a:tr h="82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Здание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(Хилокский МО,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с. Хушенга,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ул. Клубная, 1а)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Капитальное кирпичное здание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для осуществления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производственной деятельности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(бывшая хлебопекарня)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(собственность ОАО «РЖД»)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1 671,9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352,4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Имеются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автомобильные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 железнодорожные подъездные пути, возможность подключения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 электросетям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0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65995"/>
              </p:ext>
            </p:extLst>
          </p:nvPr>
        </p:nvGraphicFramePr>
        <p:xfrm>
          <a:off x="240803" y="910940"/>
          <a:ext cx="8643938" cy="3325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182"/>
                <a:gridCol w="1528599"/>
                <a:gridCol w="2928938"/>
                <a:gridCol w="642938"/>
                <a:gridCol w="1071563"/>
                <a:gridCol w="2071718"/>
              </a:tblGrid>
              <a:tr h="1159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№ п/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местоположение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Назначение объекта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Балан-совая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стои-мость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тыс. руб.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Параметры 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расположен-ных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площадке зданий и сооружений, кв. 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Инфраструктура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</a:tr>
              <a:tr h="100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(Хилокский МО,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с. Хушенга,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ул. Мира, 24,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ул. Мостовая, 5а)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для осуществления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производственной деятельности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два капитальных кирпичных строения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(частная собственность)</a:t>
                      </a:r>
                      <a:endParaRPr lang="ru-RU" sz="1000" b="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н/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1 108,6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Имеются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автомобильные  подъездные пути, возможность подключения к электросетям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7" marB="45647"/>
                </a:tc>
              </a:tr>
              <a:tr h="11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(Хилокский МО,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с. Линёво Озеро,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ул. Садовая, 10а)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Имущественный комплекс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для осуществления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производственной деятельности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четыре кирпичных и шесть шлакозаливных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капитальных строений, помещение подземного овощехранилища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частная собственность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н/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около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Имеются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автомобильные  подъездные пути, возможность подключения к электросетям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49" marB="4564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48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56161"/>
            <a:ext cx="9144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ПОДДЕРЖКА МАЛОГО И СРЕДНЕГО ПРЕДПРИНИМАТЕЛЬСТВА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500063" y="1244790"/>
            <a:ext cx="8329612" cy="3695700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муниципальном округе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принята подпрограмма «Развитие малого и среднего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предпринимательства»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муниципальной программы «Экономическое развитие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Хилокского муниципального округа».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1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Подпрограмма предусматривает следующие  </a:t>
            </a:r>
          </a:p>
          <a:p>
            <a:pPr marL="342900" indent="-342900" algn="ctr" eaLnBrk="1" hangingPunct="1">
              <a:lnSpc>
                <a:spcPts val="15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1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муниципальной  поддержки  </a:t>
            </a: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субъектов </a:t>
            </a:r>
            <a:r>
              <a:rPr lang="ru-RU" sz="10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малого  и  среднего  предпринимательства</a:t>
            </a:r>
            <a:r>
              <a:rPr lang="ru-RU" sz="10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1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информационно-методическое обеспечение органов местного самоуправления и субъектов малого предпринимательства по вопросам поддержки и развития малого предпринимательства;</a:t>
            </a:r>
          </a:p>
          <a:p>
            <a:pPr marL="342900" indent="-342900" algn="just" eaLnBrk="1" hangingPunct="1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финансовая поддержка субъектов малого и среднего предпринимательства, в том числе:</a:t>
            </a:r>
          </a:p>
          <a:p>
            <a:pPr marL="361950" algn="just" eaLnBrk="1" hangingPunct="1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предоставление субсидий субъектам малого и среднего  предпринимательства в целях возмещения части затрат на реализацию инвестиционного проекта, возникающих в связи с производством (реализацией) товаров, выполнением работ, оказанием услуг,</a:t>
            </a:r>
          </a:p>
          <a:p>
            <a:pPr marL="361950" algn="just" eaLnBrk="1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предоставление субсидий юридическим лицам (за исключением субсидий государственным (муниципальным) учреждениям) в объёме фактически произведенных ими затрат на создание, модернизацию и (или) реконструкцию объектов инфраструктуры, необходимых для реализации новых инвестиционных проектов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 algn="just" eaLnBrk="1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выездной торговли и проведение выставочно-ярмарочных мероприятий;</a:t>
            </a:r>
          </a:p>
          <a:p>
            <a:pPr marL="342900" indent="-342900" algn="just" eaLnBrk="1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конкурсов между субъектами малого и среднего предпринимательства, информационных семинаров,  круглых столов и иных </a:t>
            </a:r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algn="just">
              <a:lnSpc>
                <a:spcPts val="1500"/>
              </a:lnSpc>
              <a:defRPr/>
            </a:pPr>
            <a:endParaRPr lang="ru-RU" sz="1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 eaLnBrk="1" hangingPunct="1">
              <a:lnSpc>
                <a:spcPts val="15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ru-RU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5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DOC\Экономика\дни района\черновики иматериалы\ХАРАГУНЛЕС МАТЕРИАЛЫ\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229" y="1252420"/>
            <a:ext cx="1506930" cy="1861799"/>
          </a:xfrm>
          <a:prstGeom prst="rect">
            <a:avLst/>
          </a:prstGeom>
          <a:noFill/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60056" y="3294344"/>
            <a:ext cx="4709030" cy="29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ru-RU" sz="20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Расчётная </a:t>
            </a:r>
            <a:r>
              <a:rPr lang="ru-RU" sz="2000" b="1" i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лесосека</a:t>
            </a:r>
            <a:r>
              <a:rPr lang="ru-RU" sz="2000" b="1" i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000" b="1" i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:\DOC\Экономика\дни района\черновики иматериалы\ХАРАГУНЛЕС МАТЕРИАЛЫ\0_51bc0_72009b16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033" y="1252420"/>
            <a:ext cx="1508400" cy="1862413"/>
          </a:xfrm>
          <a:prstGeom prst="rect">
            <a:avLst/>
          </a:prstGeom>
          <a:noFill/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605249"/>
              </p:ext>
            </p:extLst>
          </p:nvPr>
        </p:nvGraphicFramePr>
        <p:xfrm>
          <a:off x="232012" y="3663848"/>
          <a:ext cx="8614192" cy="14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9212"/>
                <a:gridCol w="2682490"/>
                <a:gridCol w="2682490"/>
              </a:tblGrid>
              <a:tr h="480651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Ликвидный запас, тыс. м</a:t>
                      </a:r>
                      <a:r>
                        <a:rPr lang="ru-RU" sz="10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Деловой запас, тыс. м</a:t>
                      </a:r>
                      <a:r>
                        <a:rPr lang="ru-RU" sz="10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</a:tr>
              <a:tr h="307783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Хвойные породы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573,6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440,2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</a:tr>
              <a:tr h="307783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Мягколиственные породы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174,1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96,3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</a:tr>
              <a:tr h="307783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747,7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536,5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37" marB="45737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949" y="1370016"/>
            <a:ext cx="32752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13,3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км</a:t>
            </a:r>
            <a:r>
              <a:rPr lang="ru-RU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 лесов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121,5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 м</a:t>
            </a:r>
            <a:r>
              <a:rPr lang="ru-RU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общий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запас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древесины</a:t>
            </a:r>
            <a:endParaRPr lang="ru-RU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791629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ЛЕСНЫЕ РЕСУРСЫ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970956" y="3159457"/>
            <a:ext cx="4733477" cy="45273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15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реобладающие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древесные породы  –  </a:t>
            </a: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лиственница, сосна,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берёза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, осина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avatars.mds.yandex.net/get-entity_search/1974363/1227337878/S600xU_2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5" r="18110"/>
          <a:stretch/>
        </p:blipFill>
        <p:spPr bwMode="auto">
          <a:xfrm>
            <a:off x="3970956" y="1252420"/>
            <a:ext cx="1506930" cy="18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918500"/>
            <a:ext cx="9144000" cy="38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Администрация </a:t>
            </a:r>
            <a:r>
              <a:rPr lang="ru-RU" altLang="ru-RU" sz="10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Хилокского  муниципального  округа  </a:t>
            </a:r>
            <a:r>
              <a:rPr lang="ru-RU" altLang="ru-RU" sz="1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Забайкальского края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Адрес: 673200, Забайкальский край, г. Хилок, ул. Ленина,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9; e-</a:t>
            </a:r>
            <a:r>
              <a:rPr lang="ru-RU" altLang="ru-RU" sz="10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mail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 </a:t>
            </a:r>
            <a:r>
              <a:rPr lang="en-US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  <a:hlinkClick r:id="rId2"/>
              </a:rPr>
              <a:t>admhilok@mail.ru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endParaRPr lang="en-US" alt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Врип главы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муниципального района «Хилокский район» -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Ермолаев Александр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Н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иколаевич</a:t>
            </a:r>
            <a:endParaRPr lang="ru-RU" alt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dirty="0">
                <a:solidFill>
                  <a:schemeClr val="tx1"/>
                </a:solidFill>
                <a:cs typeface="Times New Roman" pitchFamily="18" charset="0"/>
              </a:rPr>
              <a:t>телефон: 8-30(237)-2-17-15</a:t>
            </a:r>
          </a:p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Председатель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Совета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Хилокского муниципального округа - Черёмушкин Сергей Викторович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телефон: 8-30(237)-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2-16-11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И.о. первого заместителя главы Хилокского муниципального округа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территориальному развитию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округа - Яворская Екатерина Сергеевна</a:t>
            </a:r>
            <a:endParaRPr lang="ru-RU" alt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телефон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 8-30(237)-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2-12-88</a:t>
            </a:r>
            <a:endParaRPr lang="ru-RU" altLang="ru-RU" sz="1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Заместитель главы </a:t>
            </a:r>
            <a:r>
              <a:rPr lang="ru-RU" altLang="ru-RU" sz="1000" dirty="0">
                <a:solidFill>
                  <a:schemeClr val="tx1"/>
                </a:solidFill>
                <a:cs typeface="Times New Roman" pitchFamily="18" charset="0"/>
              </a:rPr>
              <a:t>Хилокского муниципального округа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 социальным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вопросам - Тищенко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Любовь Владимировна</a:t>
            </a:r>
          </a:p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телефон: 8-30(237)-2-14-10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Начальник отдела экономики и сельского хозяйства 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администрации </a:t>
            </a:r>
            <a:r>
              <a:rPr lang="ru-RU" altLang="ru-RU" sz="1000" dirty="0">
                <a:solidFill>
                  <a:schemeClr val="tx1"/>
                </a:solidFill>
                <a:cs typeface="Times New Roman" pitchFamily="18" charset="0"/>
              </a:rPr>
              <a:t>Хилокского муниципального округа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- Стремилова Оксана Анатольевна</a:t>
            </a:r>
          </a:p>
          <a:p>
            <a:pPr algn="ctr" eaLnBrk="1" hangingPunct="1">
              <a:lnSpc>
                <a:spcPts val="1500"/>
              </a:lnSpc>
              <a:spcAft>
                <a:spcPts val="600"/>
              </a:spcAft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телефон: 8-30(237)-2-13-48</a:t>
            </a:r>
          </a:p>
          <a:p>
            <a:pPr algn="ctr" eaLnBrk="1" hangingPunct="1">
              <a:lnSpc>
                <a:spcPts val="1500"/>
              </a:lnSpc>
            </a:pP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Приемная администрации:</a:t>
            </a:r>
            <a:b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секретарь </a:t>
            </a:r>
            <a:r>
              <a:rPr lang="ru-RU" altLang="ru-RU" sz="10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Бурдинская Алина Дмитриевна</a:t>
            </a:r>
            <a:b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1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телефон/факс 8-30(237)-2-14-06</a:t>
            </a:r>
          </a:p>
        </p:txBody>
      </p:sp>
    </p:spTree>
    <p:extLst>
      <p:ext uri="{BB962C8B-B14F-4D97-AF65-F5344CB8AC3E}">
        <p14:creationId xmlns:p14="http://schemas.microsoft.com/office/powerpoint/2010/main" val="1263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C:\DOC\Экономика\дни района\черновики иматериалы\черновики к презентации района\Презентация апр 2012\Природа\Долина у Зуруна.jpg"/>
          <p:cNvPicPr>
            <a:picLocks noChangeAspect="1" noChangeArrowheads="1"/>
          </p:cNvPicPr>
          <p:nvPr/>
        </p:nvPicPr>
        <p:blipFill rotWithShape="1">
          <a:blip r:embed="rId2" cstate="print">
            <a:lum bright="52000" contrast="-45000"/>
          </a:blip>
          <a:srcRect t="11168" b="11573"/>
          <a:stretch/>
        </p:blipFill>
        <p:spPr bwMode="auto">
          <a:xfrm>
            <a:off x="392877" y="1262418"/>
            <a:ext cx="8358246" cy="3753134"/>
          </a:xfrm>
          <a:prstGeom prst="rect">
            <a:avLst/>
          </a:prstGeom>
          <a:noFill/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12277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ЗЕМЕЛЬНЫЕ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РЕСУРСЫ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0325" y="1803141"/>
            <a:ext cx="31117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14 831,65 км</a:t>
            </a:r>
            <a:r>
              <a:rPr lang="ru-RU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земельные ресурсы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72037956"/>
              </p:ext>
            </p:extLst>
          </p:nvPr>
        </p:nvGraphicFramePr>
        <p:xfrm>
          <a:off x="166048" y="1508319"/>
          <a:ext cx="8637566" cy="3470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H="1" flipV="1">
            <a:off x="1610436" y="1699146"/>
            <a:ext cx="232013" cy="7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902726" y="1680948"/>
            <a:ext cx="130790" cy="89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2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05513" y="1198563"/>
            <a:ext cx="28248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944 км</a:t>
            </a:r>
            <a:endParaRPr lang="ru-RU" sz="3600" b="1" i="1" baseline="30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протяжённость рек на территории округа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801" y="1303929"/>
            <a:ext cx="43346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Все реки в пределах Хилокского </a:t>
            </a:r>
            <a:r>
              <a:rPr lang="ru-RU" altLang="ru-RU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муниципального округа </a:t>
            </a:r>
            <a:r>
              <a:rPr lang="ru-RU" alt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принадлежат бассейну озера Байкал.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Главными водными артериями являются реки Хилок и Блудная, </a:t>
            </a:r>
          </a:p>
          <a:p>
            <a:pPr eaLnBrk="1" hangingPunct="1">
              <a:lnSpc>
                <a:spcPts val="1500"/>
              </a:lnSpc>
            </a:pPr>
            <a:r>
              <a:rPr lang="ru-RU" alt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характеризующиеся сильной разветвлённостью и меандрированием русла. </a:t>
            </a:r>
          </a:p>
          <a:p>
            <a:pPr>
              <a:lnSpc>
                <a:spcPts val="1500"/>
              </a:lnSpc>
            </a:pPr>
            <a:endParaRPr lang="ru-RU" sz="1000" dirty="0"/>
          </a:p>
        </p:txBody>
      </p:sp>
      <p:pic>
        <p:nvPicPr>
          <p:cNvPr id="8" name="Picture 6" descr="C:\DOC\Экономика\дни района\черновики иматериалы\черновики к презентации района\Презентация апр 2012\Природа\Долина Хилка  на рассвете.JPG"/>
          <p:cNvPicPr>
            <a:picLocks noChangeAspect="1" noChangeArrowheads="1"/>
          </p:cNvPicPr>
          <p:nvPr/>
        </p:nvPicPr>
        <p:blipFill rotWithShape="1">
          <a:blip r:embed="rId2" cstate="print"/>
          <a:srcRect r="3473"/>
          <a:stretch/>
        </p:blipFill>
        <p:spPr bwMode="auto">
          <a:xfrm>
            <a:off x="6107250" y="2531509"/>
            <a:ext cx="2940027" cy="22725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5" descr="C:\DOC\Экономика\дни района\черновики иматериалы\черновики к презентации района\Презентация апр 2012\Природа\Рассвет на реке Хилок.jpg"/>
          <p:cNvPicPr>
            <a:picLocks noChangeAspect="1" noChangeArrowheads="1"/>
          </p:cNvPicPr>
          <p:nvPr/>
        </p:nvPicPr>
        <p:blipFill rotWithShape="1">
          <a:blip r:embed="rId3" cstate="print"/>
          <a:srcRect r="2080"/>
          <a:stretch/>
        </p:blipFill>
        <p:spPr bwMode="auto">
          <a:xfrm>
            <a:off x="3082840" y="2531509"/>
            <a:ext cx="3024410" cy="227250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7" descr="C:\DOC\Экономика\дни района\черновики иматериалы\черновики к презентации района\Презентация апр 2012\Природа\Вид с Гыршелунского камня на Хилок 22 апр.jpg"/>
          <p:cNvPicPr>
            <a:picLocks noChangeAspect="1" noChangeArrowheads="1"/>
          </p:cNvPicPr>
          <p:nvPr/>
        </p:nvPicPr>
        <p:blipFill rotWithShape="1">
          <a:blip r:embed="rId4" cstate="print"/>
          <a:srcRect l="-1" r="2499"/>
          <a:stretch/>
        </p:blipFill>
        <p:spPr bwMode="auto">
          <a:xfrm>
            <a:off x="113144" y="2531509"/>
            <a:ext cx="2969696" cy="2272501"/>
          </a:xfrm>
          <a:prstGeom prst="rect">
            <a:avLst/>
          </a:prstGeom>
          <a:noFill/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ВОДНЫЕ РЕСУРСЫ</a:t>
            </a:r>
            <a:endParaRPr lang="ru-RU" sz="2000" b="1" i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626501"/>
              </p:ext>
            </p:extLst>
          </p:nvPr>
        </p:nvGraphicFramePr>
        <p:xfrm>
          <a:off x="264904" y="1307745"/>
          <a:ext cx="8614192" cy="348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717"/>
                <a:gridCol w="2736376"/>
                <a:gridCol w="3222099"/>
              </a:tblGrid>
              <a:tr h="4806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месторождения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полезных ископаемых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полезных ископаемых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Информация о разработке месторождения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Буртуйское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уголь бурый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эксплуатируется 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«Буртуй»,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ООО «Россыпь»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Жипхегенское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среднезернистый гранит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 редкими порфировыми вкрапленниками полевых шпатов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эксплуатируется  Жипхегенским щебёночным заводом – филиалом АО «Первая нерудная компания»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Мултун Нижний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эксплуатируется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«Мултун»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Косурка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месторождения эксплуатируются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«Читатехспецсервис»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Золотая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золото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</a:pPr>
                      <a:endParaRPr lang="ru-RU" sz="1400" b="1" dirty="0">
                        <a:solidFill>
                          <a:srgbClr val="00124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0" marB="45700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Мохейское,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участок Холинский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цеолиты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месторождение эксплуатируется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«Холинские цеолиты»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  <a:tr h="307783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Бадинская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уран, марганцевые руды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ведётся геологическое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изучение недр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679" marB="45679" anchor="ctr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05201"/>
            <a:ext cx="8229429" cy="490836"/>
          </a:xfrm>
        </p:spPr>
        <p:txBody>
          <a:bodyPr/>
          <a:lstStyle/>
          <a:p>
            <a:r>
              <a:rPr lang="ru-RU" altLang="ru-RU" sz="16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ресурсный потенциал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8453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МИНЕРАЛЬНО-СЫРЬЕВАЯ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БАЗА</a:t>
            </a:r>
          </a:p>
        </p:txBody>
      </p:sp>
    </p:spTree>
    <p:extLst>
      <p:ext uri="{BB962C8B-B14F-4D97-AF65-F5344CB8AC3E}">
        <p14:creationId xmlns:p14="http://schemas.microsoft.com/office/powerpoint/2010/main" val="24277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21888</TotalTime>
  <Words>5572</Words>
  <Application>Microsoft Office PowerPoint</Application>
  <PresentationFormat>Экран (16:9)</PresentationFormat>
  <Paragraphs>1369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Arial</vt:lpstr>
      <vt:lpstr>Wingdings</vt:lpstr>
      <vt:lpstr>Wingdings 2</vt:lpstr>
      <vt:lpstr>Times New Roman</vt:lpstr>
      <vt:lpstr>Candara</vt:lpstr>
      <vt:lpstr>Cambria</vt:lpstr>
      <vt:lpstr>Helvetica Neue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ресурсный потенциал</vt:lpstr>
      <vt:lpstr>инфраструктура</vt:lpstr>
      <vt:lpstr>инфраструктура</vt:lpstr>
      <vt:lpstr>инфраструктура</vt:lpstr>
      <vt:lpstr>инфраструктура</vt:lpstr>
      <vt:lpstr>инфраструктура</vt:lpstr>
      <vt:lpstr>инфраструктура</vt:lpstr>
      <vt:lpstr>инфраструктура</vt:lpstr>
      <vt:lpstr>инфраструктура</vt:lpstr>
      <vt:lpstr>инфраструктура</vt:lpstr>
      <vt:lpstr>финансы</vt:lpstr>
      <vt:lpstr>финансы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экономика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инвестиционные проекты</vt:lpstr>
      <vt:lpstr>экономика</vt:lpstr>
      <vt:lpstr>экономика</vt:lpstr>
      <vt:lpstr>экономика</vt:lpstr>
      <vt:lpstr>экономика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admin-eco2</cp:lastModifiedBy>
  <cp:revision>1049</cp:revision>
  <cp:lastPrinted>2026-01-25T23:53:21Z</cp:lastPrinted>
  <dcterms:modified xsi:type="dcterms:W3CDTF">2026-01-26T00:21:34Z</dcterms:modified>
</cp:coreProperties>
</file>