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6600"/>
    <a:srgbClr val="0B90BF"/>
    <a:srgbClr val="333399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46" y="-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38" y="0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5CB71326-5A66-4047-8E6F-466ACF3D2997}" type="datetimeFigureOut">
              <a:rPr lang="ru-RU" smtClean="0"/>
              <a:pPr/>
              <a:t>07.05.2026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70462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77" tIns="45789" rIns="91577" bIns="4578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80" y="4721940"/>
            <a:ext cx="5447030" cy="4473416"/>
          </a:xfrm>
          <a:prstGeom prst="rect">
            <a:avLst/>
          </a:prstGeom>
        </p:spPr>
        <p:txBody>
          <a:bodyPr vert="horz" lIns="91577" tIns="45789" rIns="91577" bIns="45789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2153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38" y="9442153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4D125163-8B83-4ADF-8AB7-6C2FDB91F6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1918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71575" y="1244600"/>
            <a:ext cx="4465638" cy="33480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DC95A-E73C-4092-8ABF-AE007264C1A2}" type="slidenum">
              <a:rPr lang="en-GB" smtClean="0">
                <a:solidFill>
                  <a:prstClr val="black"/>
                </a:solidFill>
              </a:rPr>
              <a:pPr/>
              <a:t>1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256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02C252-D258-485D-B551-BAAD5DA64259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762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7" Type="http://schemas.openxmlformats.org/officeDocument/2006/relationships/image" Target="../media/image1.emf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xmlns="" id="{9EAC4781-456F-478B-B0A5-74814EB39A08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143907" y="1157"/>
          <a:ext cx="851" cy="11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" name="think-cell Slide" r:id="rId6" imgW="360" imgH="360" progId="">
                  <p:embed/>
                </p:oleObj>
              </mc:Choice>
              <mc:Fallback>
                <p:oleObj name="think-cell Slide" r:id="rId6" imgW="360" imgH="36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907" y="1157"/>
                        <a:ext cx="851" cy="113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>
            <a:extLst>
              <a:ext uri="{FF2B5EF4-FFF2-40B4-BE49-F238E27FC236}">
                <a16:creationId xmlns:a16="http://schemas.microsoft.com/office/drawing/2014/main" xmlns="" id="{EA61ADFC-61B4-422B-BB74-F16AE85C7AB1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143128" y="2"/>
            <a:ext cx="85045" cy="113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/>
            <a:endParaRPr lang="ru-RU" sz="1700">
              <a:solidFill>
                <a:prstClr val="white"/>
              </a:solidFill>
              <a:sym typeface="Arial" panose="020B0604020202020204" pitchFamily="34" charset="0"/>
            </a:endParaRPr>
          </a:p>
        </p:txBody>
      </p:sp>
      <p:sp>
        <p:nvSpPr>
          <p:cNvPr id="13" name="Заголовок 1">
            <a:extLst>
              <a:ext uri="{FF2B5EF4-FFF2-40B4-BE49-F238E27FC236}">
                <a16:creationId xmlns:a16="http://schemas.microsoft.com/office/drawing/2014/main" xmlns="" id="{116963A7-BC97-48B9-8DF6-0262C0929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142852"/>
            <a:ext cx="8893652" cy="935534"/>
          </a:xfrm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РЕЙТИНГ МУНИЦИПАЛЬНЫХ ОБРАЗОВАНИЙ ПО УРОВНЮ ОТКРЫТОСТИ БЮДЖЕТНЫХ ДАННЫХ ЗА 2025 ГОД</a:t>
            </a:r>
          </a:p>
        </p:txBody>
      </p:sp>
      <p:sp>
        <p:nvSpPr>
          <p:cNvPr id="29" name="Slide Number Placeholder 2">
            <a:extLst>
              <a:ext uri="{FF2B5EF4-FFF2-40B4-BE49-F238E27FC236}">
                <a16:creationId xmlns:a16="http://schemas.microsoft.com/office/drawing/2014/main" xmlns="" id="{A3562278-64DB-48FE-8465-6EA8171C0F4A}"/>
              </a:ext>
            </a:extLst>
          </p:cNvPr>
          <p:cNvSpPr txBox="1">
            <a:spLocks/>
          </p:cNvSpPr>
          <p:nvPr/>
        </p:nvSpPr>
        <p:spPr>
          <a:xfrm>
            <a:off x="8722703" y="6503967"/>
            <a:ext cx="400050" cy="365125"/>
          </a:xfrm>
          <a:prstGeom prst="rect">
            <a:avLst/>
          </a:prstGeom>
        </p:spPr>
        <p:txBody>
          <a:bodyPr vert="horz" lIns="76635" tIns="38318" rIns="76635" bIns="38318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i="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600" b="1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extBox 1"/>
          <p:cNvSpPr txBox="1"/>
          <p:nvPr/>
        </p:nvSpPr>
        <p:spPr>
          <a:xfrm>
            <a:off x="4690361" y="3974648"/>
            <a:ext cx="3818374" cy="1835348"/>
          </a:xfrm>
          <a:prstGeom prst="rect">
            <a:avLst/>
          </a:prstGeom>
        </p:spPr>
        <p:txBody>
          <a:bodyPr wrap="square" lIns="54768" tIns="27384" rIns="54768" bIns="27384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defTabSz="273071">
              <a:spcAft>
                <a:spcPts val="360"/>
              </a:spcAft>
            </a:pPr>
            <a:endParaRPr lang="ru-RU" sz="1200" dirty="0">
              <a:solidFill>
                <a:srgbClr val="AD0101"/>
              </a:solidFill>
            </a:endParaRPr>
          </a:p>
          <a:p>
            <a:pPr algn="ctr" defTabSz="273071">
              <a:spcAft>
                <a:spcPts val="360"/>
              </a:spcAft>
            </a:pPr>
            <a:endParaRPr lang="ru-RU" sz="1200" dirty="0">
              <a:solidFill>
                <a:srgbClr val="AD0101"/>
              </a:solidFill>
            </a:endParaRPr>
          </a:p>
          <a:p>
            <a:pPr algn="ctr" defTabSz="273071">
              <a:spcAft>
                <a:spcPts val="360"/>
              </a:spcAft>
            </a:pPr>
            <a:endParaRPr lang="ru-RU" sz="1200" dirty="0">
              <a:solidFill>
                <a:srgbClr val="AD0101"/>
              </a:solidFill>
            </a:endParaRPr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275059" y="1048004"/>
            <a:ext cx="5290636" cy="4973284"/>
          </a:xfrm>
          <a:prstGeom prst="round2Diag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768" tIns="27384" rIns="54768" bIns="27384" rtlCol="0" anchor="t" anchorCtr="0"/>
          <a:lstStyle/>
          <a:p>
            <a:pPr algn="ctr" defTabSz="273071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ВЫСОКИЙ УРОВЕНЬ ОТКРЫТОСТИ</a:t>
            </a:r>
          </a:p>
          <a:p>
            <a:pPr algn="ctr" defTabSz="273071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22 МО:</a:t>
            </a:r>
          </a:p>
          <a:p>
            <a:pPr algn="ctr" defTabSz="273071"/>
            <a:endParaRPr lang="ru-RU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9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с двумя скругленными противолежащими углами 18"/>
          <p:cNvSpPr/>
          <p:nvPr/>
        </p:nvSpPr>
        <p:spPr>
          <a:xfrm>
            <a:off x="5841291" y="1048004"/>
            <a:ext cx="2736304" cy="3932373"/>
          </a:xfrm>
          <a:prstGeom prst="round2DiagRect">
            <a:avLst/>
          </a:prstGeom>
          <a:solidFill>
            <a:srgbClr val="FFC000"/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768" tIns="27384" rIns="54768" bIns="27384" rtlCol="0" anchor="ctr"/>
          <a:lstStyle/>
          <a:p>
            <a:pPr algn="ctr" defTabSz="273071"/>
            <a:endParaRPr lang="ru-RU" sz="5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5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r>
              <a:rPr lang="ru-RU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СРЕДНИЙ УРОВЕНЬ ОТКРЫТОСТИ</a:t>
            </a:r>
          </a:p>
          <a:p>
            <a:pPr algn="ctr" defTabSz="273071"/>
            <a:r>
              <a:rPr lang="ru-RU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 МО:</a:t>
            </a:r>
          </a:p>
          <a:p>
            <a:pPr algn="ctr" defTabSz="273071"/>
            <a:endParaRPr lang="ru-RU" sz="5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Агинский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Акшинский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Борзинский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Газимуро</a:t>
            </a: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-Заводский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Дульдургинский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Калганский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Красночикойский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Нерчинский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Нерчинско</a:t>
            </a: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-Заводский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Чернышевский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Читинский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Шилкинский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7" defTabSz="273071"/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Таблица 2">
            <a:extLst>
              <a:ext uri="{FF2B5EF4-FFF2-40B4-BE49-F238E27FC236}">
                <a16:creationId xmlns:a16="http://schemas.microsoft.com/office/drawing/2014/main" xmlns="" id="{8946903D-030F-4668-A426-4EA5D5D87B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2613877"/>
              </p:ext>
            </p:extLst>
          </p:nvPr>
        </p:nvGraphicFramePr>
        <p:xfrm>
          <a:off x="275060" y="2443251"/>
          <a:ext cx="5290636" cy="28133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2292">
                  <a:extLst>
                    <a:ext uri="{9D8B030D-6E8A-4147-A177-3AD203B41FA5}">
                      <a16:colId xmlns:a16="http://schemas.microsoft.com/office/drawing/2014/main" xmlns="" val="2363133270"/>
                    </a:ext>
                  </a:extLst>
                </a:gridCol>
                <a:gridCol w="2588344">
                  <a:extLst>
                    <a:ext uri="{9D8B030D-6E8A-4147-A177-3AD203B41FA5}">
                      <a16:colId xmlns:a16="http://schemas.microsoft.com/office/drawing/2014/main" xmlns="" val="2932699012"/>
                    </a:ext>
                  </a:extLst>
                </a:gridCol>
              </a:tblGrid>
              <a:tr h="2813397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13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Александрово</a:t>
                      </a:r>
                      <a:r>
                        <a:rPr lang="ru-RU" sz="13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-Заводский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14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Балейский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Забайкальский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14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Каларский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14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Карымский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Краснокаменский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</a:pPr>
                      <a:r>
                        <a:rPr lang="ru-RU" sz="14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Кыринский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</a:pPr>
                      <a:r>
                        <a:rPr lang="ru-RU" sz="14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Могойтуйский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</a:pPr>
                      <a:r>
                        <a:rPr lang="ru-RU" sz="14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Могочинский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</a:pPr>
                      <a:r>
                        <a:rPr lang="ru-RU" sz="14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Оловяннинский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</a:pPr>
                      <a:r>
                        <a:rPr lang="ru-RU" sz="14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Ононский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  <a:defRPr/>
                      </a:pPr>
                      <a:r>
                        <a:rPr lang="ru-RU" sz="13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Петровск-Забайкальский</a:t>
                      </a:r>
                      <a:r>
                        <a:rPr lang="ru-RU" sz="125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Приаргунский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Сретенский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</a:pPr>
                      <a:r>
                        <a:rPr lang="ru-RU" sz="14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Тунгокоченский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</a:pPr>
                      <a:r>
                        <a:rPr lang="ru-RU" sz="14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Тунгиро-Олёкминский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</a:pPr>
                      <a:r>
                        <a:rPr lang="ru-RU" sz="14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Улётовский</a:t>
                      </a: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</a:pPr>
                      <a:r>
                        <a:rPr lang="ru-RU" sz="14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Шелопугинский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</a:pPr>
                      <a:r>
                        <a:rPr lang="ru-RU" sz="1400" b="1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Хилокский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п. Агинское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г. Чита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  <a:tabLst>
                          <a:tab pos="265113" algn="l"/>
                        </a:tabLs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п. Горный ЗАТО</a:t>
                      </a:r>
                    </a:p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30363259"/>
                  </a:ext>
                </a:extLst>
              </a:tr>
            </a:tbl>
          </a:graphicData>
        </a:graphic>
      </p:graphicFrame>
      <p:sp>
        <p:nvSpPr>
          <p:cNvPr id="14" name="Прямоугольник с двумя скругленными противолежащими углами 16">
            <a:extLst>
              <a:ext uri="{FF2B5EF4-FFF2-40B4-BE49-F238E27FC236}">
                <a16:creationId xmlns:a16="http://schemas.microsoft.com/office/drawing/2014/main" xmlns="" id="{87F62651-9D85-4EF9-B2BE-E5443B743FBD}"/>
              </a:ext>
            </a:extLst>
          </p:cNvPr>
          <p:cNvSpPr/>
          <p:nvPr/>
        </p:nvSpPr>
        <p:spPr>
          <a:xfrm>
            <a:off x="5565695" y="5256648"/>
            <a:ext cx="3436581" cy="1058743"/>
          </a:xfrm>
          <a:prstGeom prst="round2DiagRect">
            <a:avLst/>
          </a:prstGeom>
          <a:solidFill>
            <a:srgbClr val="FF3300">
              <a:alpha val="8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768" tIns="27384" rIns="54768" bIns="27384" rtlCol="0" anchor="ctr"/>
          <a:lstStyle/>
          <a:p>
            <a:pPr algn="ctr" defTabSz="273071"/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НИЗКИЙ  УРОВЕНЬ ОТКРЫТОСТИ</a:t>
            </a:r>
          </a:p>
          <a:p>
            <a:pPr algn="ctr" defTabSz="273071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 МО</a:t>
            </a:r>
          </a:p>
        </p:txBody>
      </p:sp>
    </p:spTree>
    <p:extLst>
      <p:ext uri="{BB962C8B-B14F-4D97-AF65-F5344CB8AC3E}">
        <p14:creationId xmlns:p14="http://schemas.microsoft.com/office/powerpoint/2010/main" val="206442243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wVnPXHhtzp9iA99fNcWyA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370</TotalTime>
  <Words>71</Words>
  <Application>Microsoft Office PowerPoint</Application>
  <PresentationFormat>Экран (4:3)</PresentationFormat>
  <Paragraphs>56</Paragraphs>
  <Slides>1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3" baseType="lpstr">
      <vt:lpstr>Тема Office</vt:lpstr>
      <vt:lpstr>think-cell Slide</vt:lpstr>
      <vt:lpstr>РЕЙТИНГ МУНИЦИПАЛЬНЫХ ОБРАЗОВАНИЙ ПО УРОВНЮ ОТКРЫТОСТИ БЮДЖЕТНЫХ ДАННЫХ ЗА 2025 ГОД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РЕЙТИНГ УРОВНЯ ОТКРЫТОСТИ БЮДЖЕТНЫХ ДАННЫХ МУНИЦИПАЛЬНЫХ ОБРАЗОВАНИЙ ЗА 2021</dc:title>
  <dc:creator>Макарова Дарья Сергеевна</dc:creator>
  <cp:lastModifiedBy>Максим</cp:lastModifiedBy>
  <cp:revision>32</cp:revision>
  <cp:lastPrinted>2025-08-13T00:29:23Z</cp:lastPrinted>
  <dcterms:created xsi:type="dcterms:W3CDTF">2022-06-27T05:53:54Z</dcterms:created>
  <dcterms:modified xsi:type="dcterms:W3CDTF">2026-05-07T05:35:49Z</dcterms:modified>
</cp:coreProperties>
</file>