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21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81" r:id="rId14"/>
    <p:sldId id="263" r:id="rId15"/>
    <p:sldId id="284" r:id="rId16"/>
    <p:sldId id="288" r:id="rId17"/>
    <p:sldId id="285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3BF"/>
    <a:srgbClr val="FFE1FB"/>
    <a:srgbClr val="FFC9D2"/>
    <a:srgbClr val="F67258"/>
    <a:srgbClr val="0066FF"/>
    <a:srgbClr val="F054F0"/>
    <a:srgbClr val="FF00FF"/>
    <a:srgbClr val="BEBA06"/>
    <a:srgbClr val="BF1330"/>
    <a:srgbClr val="2519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169" autoAdjust="0"/>
    <p:restoredTop sz="94659" autoAdjust="0"/>
  </p:normalViewPr>
  <p:slideViewPr>
    <p:cSldViewPr>
      <p:cViewPr varScale="1">
        <p:scale>
          <a:sx n="116" d="100"/>
          <a:sy n="116" d="100"/>
        </p:scale>
        <p:origin x="-101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>
        <c:manualLayout>
          <c:xMode val="edge"/>
          <c:yMode val="edge"/>
          <c:x val="4.0189044166032833E-2"/>
          <c:y val="5.7984424866034674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процентах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9,2%</a:t>
                    </a:r>
                  </a:p>
                </c:rich>
              </c:tx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9"/>
              <c:layout/>
              <c:showVal val="1"/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5.3199999999999997E-2</c:v>
                </c:pt>
                <c:pt idx="1">
                  <c:v>4.1999999999999997E-3</c:v>
                </c:pt>
                <c:pt idx="2">
                  <c:v>4.2900000000000001E-2</c:v>
                </c:pt>
                <c:pt idx="3">
                  <c:v>8.9999999999999998E-4</c:v>
                </c:pt>
                <c:pt idx="4">
                  <c:v>0.70609999999999995</c:v>
                </c:pt>
                <c:pt idx="5">
                  <c:v>6.6E-3</c:v>
                </c:pt>
                <c:pt idx="6">
                  <c:v>2.98E-2</c:v>
                </c:pt>
                <c:pt idx="7">
                  <c:v>3.2000000000000001E-2</c:v>
                </c:pt>
                <c:pt idx="8">
                  <c:v>4.0000000000000002E-4</c:v>
                </c:pt>
                <c:pt idx="9">
                  <c:v>0.1239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655762145279171"/>
          <c:y val="7.0314485605100188E-2"/>
          <c:w val="0.36073685332359656"/>
          <c:h val="0.910989342127891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view3D>
      <c:rAngAx val="1"/>
    </c:view3D>
    <c:plotArea>
      <c:layout>
        <c:manualLayout>
          <c:layoutTarget val="inner"/>
          <c:xMode val="edge"/>
          <c:yMode val="edge"/>
          <c:x val="0.14093257874015747"/>
          <c:y val="3.2617125984251989E-2"/>
          <c:w val="0.56007267060367483"/>
          <c:h val="0.827929872047244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38285</c:v>
                </c:pt>
                <c:pt idx="1">
                  <c:v>32240</c:v>
                </c:pt>
                <c:pt idx="2">
                  <c:v>24180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40300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38285</c:v>
                </c:pt>
                <c:pt idx="1">
                  <c:v>32240</c:v>
                </c:pt>
                <c:pt idx="2">
                  <c:v>24180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 formatCode="General">
                  <c:v>2.4</c:v>
                </c:pt>
                <c:pt idx="1">
                  <c:v>38285</c:v>
                </c:pt>
                <c:pt idx="2" formatCode="General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</c:v>
                </c:pt>
              </c:strCache>
            </c:strRef>
          </c:tx>
          <c:cat>
            <c:numRef>
              <c:f>Лист1!$A$2:$A$4</c:f>
              <c:numCache>
                <c:formatCode>#,##0.0</c:formatCode>
                <c:ptCount val="3"/>
                <c:pt idx="0">
                  <c:v>38285</c:v>
                </c:pt>
                <c:pt idx="1">
                  <c:v>32240</c:v>
                </c:pt>
                <c:pt idx="2">
                  <c:v>24180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 formatCode="#,##0.0">
                  <c:v>36270</c:v>
                </c:pt>
              </c:numCache>
            </c:numRef>
          </c:val>
        </c:ser>
        <c:shape val="box"/>
        <c:axId val="136719744"/>
        <c:axId val="136754304"/>
        <c:axId val="0"/>
      </c:bar3DChart>
      <c:catAx>
        <c:axId val="136719744"/>
        <c:scaling>
          <c:orientation val="minMax"/>
        </c:scaling>
        <c:axPos val="b"/>
        <c:numFmt formatCode="#,##0.0" sourceLinked="1"/>
        <c:tickLblPos val="nextTo"/>
        <c:crossAx val="136754304"/>
        <c:crosses val="autoZero"/>
        <c:auto val="1"/>
        <c:lblAlgn val="ctr"/>
        <c:lblOffset val="100"/>
      </c:catAx>
      <c:valAx>
        <c:axId val="136754304"/>
        <c:scaling>
          <c:orientation val="minMax"/>
          <c:max val="50000"/>
        </c:scaling>
        <c:axPos val="l"/>
        <c:majorGridlines/>
        <c:numFmt formatCode="#,##0.0" sourceLinked="1"/>
        <c:tickLblPos val="nextTo"/>
        <c:crossAx val="136719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xsyzef7_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8" y="3524267"/>
            <a:ext cx="5000600" cy="33337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БЮДЖЕТ ДЛЯ ГРАЖДАН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786" y="2285992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Бюджет муниципального района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«Хилокский район»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2021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год и плановый период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2022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2023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Rod" pitchFamily="49" charset="-79"/>
              </a:rPr>
              <a:t>годов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642918"/>
            <a:ext cx="1000132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2021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9264325"/>
              </p:ext>
            </p:extLst>
          </p:nvPr>
        </p:nvGraphicFramePr>
        <p:xfrm>
          <a:off x="1166778" y="1785927"/>
          <a:ext cx="10072759" cy="48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20"/>
                <a:gridCol w="1918621"/>
                <a:gridCol w="1726759"/>
                <a:gridCol w="1726759"/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168553,8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190896,8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218427,3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19116,0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20856,0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3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520,0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2606,4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4633,0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5303,8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5608,8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5863,8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205034,5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227885,1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256861,6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54" y="3643314"/>
            <a:ext cx="9358378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Межбюджетные трансферты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это средства одного бюджета бюджетной системы Российской Федерации, перечисляемые другому бюджету бюджетной системы РФ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1092" y="1500174"/>
            <a:ext cx="400052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Дотации </a:t>
            </a:r>
            <a:r>
              <a:rPr lang="ru-RU" dirty="0" smtClean="0"/>
              <a:t>– средства предоставляемые на безвозмездной и безвозвратной основе без установления направлений  и (или) условий их использования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9654" y="4572008"/>
            <a:ext cx="4000528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Субсидии</a:t>
            </a:r>
            <a:r>
              <a:rPr lang="ru-RU" dirty="0" smtClean="0"/>
              <a:t> – средства предоставляемые  в целях софинансирования расходных обязательств, возникающих при выполнении полномочий органов самоуправления по вопросам местного значения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8942" y="1500174"/>
            <a:ext cx="400052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Субвенции – </a:t>
            </a:r>
            <a:r>
              <a:rPr lang="ru-RU" dirty="0" smtClean="0"/>
              <a:t>средства, предоставляемые с целью финансового обеспечения исполнения органами местного самоуправления отдельных государственных полномочий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67504" y="4500570"/>
            <a:ext cx="4000528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Иные межбюджетные трансферты </a:t>
            </a:r>
            <a:r>
              <a:rPr lang="ru-RU" dirty="0" smtClean="0"/>
              <a:t>– средства, предоставляемые только в случаях и порядке, предусмотренных законами субъекта РФ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09852" y="57148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bc014510db7e6c3dad5c02a46cb7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2095472" cy="25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0042"/>
            <a:ext cx="8911687" cy="10556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296262"/>
              </p:ext>
            </p:extLst>
          </p:nvPr>
        </p:nvGraphicFramePr>
        <p:xfrm>
          <a:off x="2166910" y="1643050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514399,1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430443,8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399192,0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127448,0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103440,0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86818,0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46164,6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46819,2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25895,7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291193,3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250437,2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256661,2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49593,2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29747,4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29817,1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2305050" cy="198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1071546"/>
            <a:ext cx="8429684" cy="863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800" b="1" dirty="0">
                <a:latin typeface="+mn-lt"/>
                <a:cs typeface="Times New Roman" pitchFamily="18" charset="0"/>
              </a:rPr>
            </a:br>
            <a:r>
              <a:rPr lang="ru-RU" sz="2800" b="1" dirty="0">
                <a:latin typeface="+mn-lt"/>
                <a:cs typeface="Times New Roman" pitchFamily="18" charset="0"/>
              </a:rPr>
              <a:t>сельским и городским поселениям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800" b="1" dirty="0" smtClean="0"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latin typeface="+mn-lt"/>
                <a:cs typeface="Times New Roman" pitchFamily="18" charset="0"/>
              </a:rPr>
              <a:t>Хилокского </a:t>
            </a:r>
            <a:r>
              <a:rPr lang="ru-RU" sz="2800" b="1" dirty="0">
                <a:latin typeface="+mn-lt"/>
                <a:cs typeface="Times New Roman" pitchFamily="18" charset="0"/>
              </a:rPr>
              <a:t>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50892714"/>
              </p:ext>
            </p:extLst>
          </p:nvPr>
        </p:nvGraphicFramePr>
        <p:xfrm>
          <a:off x="1952596" y="2357430"/>
          <a:ext cx="8043922" cy="30445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689"/>
                <a:gridCol w="3257233"/>
              </a:tblGrid>
              <a:tr h="38451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89102,8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21058,0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48750,0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19294,8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9206" y="1928802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785794"/>
            <a:ext cx="8001056" cy="9286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8348" y="2214554"/>
            <a:ext cx="6858048" cy="571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функциям подразделяются 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778" y="1285860"/>
            <a:ext cx="1021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Расходы бюджета </a:t>
            </a:r>
            <a:r>
              <a:rPr lang="ru-RU" dirty="0" smtClean="0">
                <a:cs typeface="Times New Roman" pitchFamily="18" charset="0"/>
              </a:rPr>
              <a:t>– это выплачиваемые </a:t>
            </a:r>
            <a:r>
              <a:rPr lang="ru-RU" dirty="0" smtClean="0">
                <a:cs typeface="Times New Roman" pitchFamily="18" charset="0"/>
              </a:rPr>
              <a:t>из бюджета денежные </a:t>
            </a:r>
            <a:r>
              <a:rPr lang="ru-RU" dirty="0" smtClean="0">
                <a:cs typeface="Times New Roman" pitchFamily="18" charset="0"/>
              </a:rPr>
              <a:t>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9852" y="2714620"/>
            <a:ext cx="5643602" cy="38576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правоохранительная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долга;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206" y="3919534"/>
            <a:ext cx="2938466" cy="2938466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857232"/>
            <a:ext cx="9572692" cy="77841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структура расходов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2021 год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2022 и 2023 годов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6610902"/>
              </p:ext>
            </p:extLst>
          </p:nvPr>
        </p:nvGraphicFramePr>
        <p:xfrm>
          <a:off x="1381092" y="1785926"/>
          <a:ext cx="9577064" cy="461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12168"/>
                <a:gridCol w="1512168"/>
                <a:gridCol w="1512168"/>
              </a:tblGrid>
              <a:tr h="636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37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38276,5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37656,6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37468,1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45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2998,5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2998,5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3284,3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7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30899,2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10887,0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4772,8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1853,5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1853,5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5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7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507983,7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483998,3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478943,6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69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21437,6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21483,7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23223,5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7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22997,5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20333,6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20661,9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7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262,0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6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89102,8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78469,7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78766,7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6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719433,6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658328,9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656053,6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48995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1142984"/>
            <a:ext cx="10153128" cy="7858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«Хилокский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3617136"/>
              </p:ext>
            </p:extLst>
          </p:nvPr>
        </p:nvGraphicFramePr>
        <p:xfrm>
          <a:off x="738150" y="1857364"/>
          <a:ext cx="10429949" cy="483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685"/>
                <a:gridCol w="1510568"/>
                <a:gridCol w="1434904"/>
                <a:gridCol w="1668792"/>
              </a:tblGrid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9A3BF"/>
                    </a:solidFill>
                  </a:tcPr>
                </a:tc>
              </a:tr>
              <a:tr h="64977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муниципальным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долгом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2019-2023годы»</a:t>
                      </a:r>
                    </a:p>
                    <a:p>
                      <a:pPr algn="l" fontAlgn="auto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71836,7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61201,7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61783,9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"Экономическое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2019-2023 годы»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25332,1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25996,9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"Хилокский район" от чрезвычайных ситуаций мирного и военного времени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2019-2013 годы»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1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2020-2024 годы»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1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"Территориальное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2019-2023 годы»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18270,4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16043,1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2018-2023 годы»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36968,7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37118,3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39670,7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2019-2023 годы»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511082,2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464439,0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478960,7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экологической безопасности окружающей среды и населения муниципального района «Хилокский район» при обращении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с отходами производства и потребления (2019-2023 годы)»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54346,1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53722,0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53473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1214422"/>
            <a:ext cx="753004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расходов муниципального района «Хилокский район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83116504"/>
              </p:ext>
            </p:extLst>
          </p:nvPr>
        </p:nvGraphicFramePr>
        <p:xfrm>
          <a:off x="1952596" y="1601416"/>
          <a:ext cx="8501122" cy="511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6804743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785794"/>
            <a:ext cx="109728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36" y="2071678"/>
            <a:ext cx="7858180" cy="785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67174" y="3071810"/>
            <a:ext cx="7786742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3284"/>
            <a:ext cx="3524232" cy="2144716"/>
          </a:xfrm>
          <a:prstGeom prst="rect">
            <a:avLst/>
          </a:prstGeom>
          <a:noFill/>
        </p:spPr>
      </p:pic>
      <p:pic>
        <p:nvPicPr>
          <p:cNvPr id="8" name="Рисунок 7" descr="proficit-bjudzheta_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3786190"/>
            <a:ext cx="5143536" cy="2918957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1357298"/>
            <a:ext cx="8643998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Хилокского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84880873"/>
              </p:ext>
            </p:extLst>
          </p:nvPr>
        </p:nvGraphicFramePr>
        <p:xfrm>
          <a:off x="2381224" y="1928802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2576540"/>
              </p:ext>
            </p:extLst>
          </p:nvPr>
        </p:nvGraphicFramePr>
        <p:xfrm>
          <a:off x="2381224" y="1607172"/>
          <a:ext cx="679241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Тыс. рублей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akoy-budget-nuzen-na-rekla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6154"/>
            <a:ext cx="4118695" cy="239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071546"/>
            <a:ext cx="10972800" cy="4897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Хилокского 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3836" y="1785926"/>
            <a:ext cx="11089232" cy="35268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«Хилокский район».</a:t>
            </a: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38612" y="492919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in-tree-grow-vector-1477619.jpg"/>
          <p:cNvPicPr>
            <a:picLocks noChangeAspect="1"/>
          </p:cNvPicPr>
          <p:nvPr/>
        </p:nvPicPr>
        <p:blipFill>
          <a:blip r:embed="rId2" cstate="print"/>
          <a:srcRect t="3260" b="10416"/>
          <a:stretch>
            <a:fillRect/>
          </a:stretch>
        </p:blipFill>
        <p:spPr>
          <a:xfrm>
            <a:off x="9239272" y="571480"/>
            <a:ext cx="2809852" cy="189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9654" y="2428868"/>
            <a:ext cx="9715568" cy="38576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44" y="1000108"/>
            <a:ext cx="3286148" cy="2992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092" y="1643050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5340" y="3214686"/>
            <a:ext cx="9644130" cy="328311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8150" y="3286124"/>
            <a:ext cx="10287072" cy="32147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13" name="Рисунок 12" descr="participating_top.png"/>
          <p:cNvPicPr>
            <a:picLocks noChangeAspect="1"/>
          </p:cNvPicPr>
          <p:nvPr/>
        </p:nvPicPr>
        <p:blipFill>
          <a:blip r:embed="rId2"/>
          <a:srcRect b="72916"/>
          <a:stretch>
            <a:fillRect/>
          </a:stretch>
        </p:blipFill>
        <p:spPr>
          <a:xfrm>
            <a:off x="1595406" y="214290"/>
            <a:ext cx="8959312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c4e2c5affa3554bafe24d1b3130414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88" y="4071942"/>
            <a:ext cx="4000528" cy="252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785794"/>
            <a:ext cx="8136904" cy="1071570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666712" y="2071678"/>
            <a:ext cx="10215634" cy="43546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Советом муниципального района «Хилокский район».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6" y="2928934"/>
            <a:ext cx="3500462" cy="320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92867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6712" y="2571744"/>
            <a:ext cx="8429684" cy="1528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274" y="4286256"/>
            <a:ext cx="8072494" cy="192882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ФИНАНСОВОЙ ПОДДЕРЖКИ БЮДЖЕТОВ ПОСЕЛЕНИЙ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РАСХДОВ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500042"/>
            <a:ext cx="8496994" cy="1154774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67082376"/>
              </p:ext>
            </p:extLst>
          </p:nvPr>
        </p:nvGraphicFramePr>
        <p:xfrm>
          <a:off x="1452530" y="2143116"/>
          <a:ext cx="8895932" cy="43577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23983"/>
                <a:gridCol w="2223983"/>
                <a:gridCol w="2186915"/>
                <a:gridCol w="2261051"/>
              </a:tblGrid>
              <a:tr h="122892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67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719433,6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658328,9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656053,6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3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719433,6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658328,9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656053,6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8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9206" y="1785926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1142984"/>
            <a:ext cx="8072494" cy="4286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3902" y="2071678"/>
            <a:ext cx="2643206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Налоговые доходы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2926" y="2071678"/>
            <a:ext cx="264320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10512" y="2071678"/>
            <a:ext cx="264320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026" y="3143248"/>
            <a:ext cx="2786082" cy="3429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0" dirty="0" smtClean="0"/>
              <a:t>Поступления от уплаты налогов, установленных Налоговым кодексом Российской Федерации.</a:t>
            </a:r>
          </a:p>
          <a:p>
            <a:pPr algn="ctr"/>
            <a:r>
              <a:rPr lang="ru-RU" sz="1500" dirty="0" smtClean="0"/>
              <a:t>Например: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 налог на прибыль организации;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налог на добавленную стоимость;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налог на добычу полезных ископаемых;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другие.</a:t>
            </a:r>
            <a:endParaRPr lang="ru-RU" sz="15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612" y="3143248"/>
            <a:ext cx="3000396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500" dirty="0" smtClean="0"/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законодательства.</a:t>
            </a:r>
          </a:p>
          <a:p>
            <a:pPr algn="ctr"/>
            <a:r>
              <a:rPr lang="ru-RU" sz="1500" dirty="0" smtClean="0"/>
              <a:t>Например: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таможенные пошлины и таможенные сборы;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доходы от использования государственного имущества;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 smtClean="0"/>
              <a:t>другие.</a:t>
            </a:r>
          </a:p>
          <a:p>
            <a:pPr algn="ctr"/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39074" y="3214686"/>
            <a:ext cx="2786082" cy="21431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0" dirty="0" smtClean="0"/>
              <a:t>Поступления от других бюджетов (межбюджетные трансферты), организаций, граждан ( кроме налоговых и неналоговых доходов).</a:t>
            </a:r>
            <a:endParaRPr lang="ru-RU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952464" y="1142984"/>
            <a:ext cx="1014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Доходы бюджета </a:t>
            </a:r>
            <a:r>
              <a:rPr lang="ru-RU" sz="1600" dirty="0" smtClean="0"/>
              <a:t>– безвозмездные и безвозвратные поступления денежных средств в бюджет. Поступающие в бюджет денежные средства (налоги юридических и физических лиц), штрафы административные платежи и сборы, финансовая помощь.</a:t>
            </a:r>
            <a:endParaRPr lang="ru-RU" sz="1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2275</TotalTime>
  <Words>1227</Words>
  <Application>Microsoft Office PowerPoint</Application>
  <PresentationFormat>Произвольный</PresentationFormat>
  <Paragraphs>297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БЮДЖЕТ ДЛЯ ГРАЖДАН</vt:lpstr>
      <vt:lpstr>Уважаемые жители Хилокского района!</vt:lpstr>
      <vt:lpstr> Основные понятия</vt:lpstr>
      <vt:lpstr>Бюджетный процесс – ежегодное  формирование и исполнение бюджета </vt:lpstr>
      <vt:lpstr>Слайд 5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2021 год и плановый период 2022 и 2023 годов</vt:lpstr>
      <vt:lpstr>Доходы бюджета   </vt:lpstr>
      <vt:lpstr>Объем и структура доходов бюджета муниципального  образования «Хилокский район» на 2021 год  и на плановый период 2022 и 2023 годов</vt:lpstr>
      <vt:lpstr>      Межбюджетные трансферты – это средства одного бюджета бюджетной системы Российской Федерации, перечисляемые другому бюджету бюджетной системы РФ</vt:lpstr>
      <vt:lpstr>Безвозмездные поступления из других бюджетов бюджетной системы</vt:lpstr>
      <vt:lpstr>Межбюджетные трансферты общего характера   сельским и городским поселениям  Хилокского района</vt:lpstr>
      <vt:lpstr>Расходы бюджета   </vt:lpstr>
      <vt:lpstr>Объем и структура расходов бюджета муниципального  образования «Хилокский район» на 2021 год  и на плановый период 2022 и 2023 годов</vt:lpstr>
      <vt:lpstr>Расходы бюджета муниципального района «Хилокский район»   на реализацию муниципальных программ и непрограммную деятельность  на 2021 год и на плановый период 2022 и 2023 годов </vt:lpstr>
      <vt:lpstr>Структура расходов муниципального района «Хилокский район» на 2021 год </vt:lpstr>
      <vt:lpstr>Результат исполнения бюджета</vt:lpstr>
      <vt:lpstr>Объем муниципального долга  Хилокского района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Шорохова</cp:lastModifiedBy>
  <cp:revision>244</cp:revision>
  <dcterms:created xsi:type="dcterms:W3CDTF">2014-10-14T00:45:05Z</dcterms:created>
  <dcterms:modified xsi:type="dcterms:W3CDTF">2021-03-11T07:33:17Z</dcterms:modified>
</cp:coreProperties>
</file>