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7" r:id="rId2"/>
  </p:sldMasterIdLst>
  <p:sldIdLst>
    <p:sldId id="256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75BC"/>
    <a:srgbClr val="9A0000"/>
    <a:srgbClr val="1C75A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-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800"/>
            <a:ext cx="6000750" cy="2971801"/>
          </a:xfrm>
        </p:spPr>
        <p:txBody>
          <a:bodyPr anchor="b">
            <a:normAutofit/>
          </a:bodyPr>
          <a:lstStyle>
            <a:lvl1pPr algn="l">
              <a:defRPr sz="36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8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1575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8467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91546"/>
            <a:ext cx="456049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32279"/>
            <a:ext cx="3639742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609602"/>
            <a:ext cx="325754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7215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410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006600"/>
            <a:ext cx="6400801" cy="2281600"/>
          </a:xfrm>
        </p:spPr>
        <p:txBody>
          <a:bodyPr anchor="b">
            <a:normAutofit/>
          </a:bodyPr>
          <a:lstStyle>
            <a:lvl1pPr algn="l">
              <a:defRPr sz="27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866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685801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8531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7589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5518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685800"/>
            <a:ext cx="44577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00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602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8748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82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anchor="ctr">
            <a:normAutofit/>
          </a:bodyPr>
          <a:lstStyle>
            <a:lvl1pPr algn="l">
              <a:defRPr sz="2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14800"/>
            <a:ext cx="6401991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9823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685800"/>
            <a:ext cx="6858001" cy="27432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68"/>
            <a:ext cx="64008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74743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9184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14250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766733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6174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8723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505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963334"/>
            <a:ext cx="2236394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4487333"/>
            <a:ext cx="64008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685801"/>
            <a:ext cx="64008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6172201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6172201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76"/>
            <a:ext cx="856684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4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9752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vp.zabedu.ru/9jh-cn8-abo-h6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vp.zabedu.ru/xpt-isl-3d1-osc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hyperlink" Target="https://vp.zabedu.ru/7nc-l8e-gpn-3jv" TargetMode="External"/><Relationship Id="rId5" Type="http://schemas.openxmlformats.org/officeDocument/2006/relationships/hyperlink" Target="https://vp.zabedu.ru/6u3-bif-4xc-8hc" TargetMode="External"/><Relationship Id="rId4" Type="http://schemas.openxmlformats.org/officeDocument/2006/relationships/hyperlink" Target="https://vp.zabedu.ru/vud-z1s-og4-xr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vp.zabedu.ru/xpt-isl-3d1-osc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p.zabedu.ru/vud-z1s-og4-xrd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vp.zabedu.ru/6u3-bif-4xc-8hc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vp.zabedu.ru/7nc-l8e-gpn-3jv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JfJEYEiPTP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kapustinasa\Desktop\РМЦ\Снимок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944" y="3364805"/>
            <a:ext cx="8849544" cy="1470025"/>
          </a:xfrm>
          <a:effectLst/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2300" b="0" dirty="0">
                <a:solidFill>
                  <a:schemeClr val="bg1"/>
                </a:solidFill>
                <a:effectLst/>
                <a:latin typeface="Arial Black" pitchFamily="34" charset="0"/>
              </a:rPr>
              <a:t>Региональная научно-практическая конференция </a:t>
            </a:r>
            <a:br>
              <a:rPr lang="ru-RU" sz="2800" dirty="0">
                <a:solidFill>
                  <a:schemeClr val="bg1"/>
                </a:solidFill>
                <a:effectLst/>
                <a:latin typeface="Arial Black" pitchFamily="34" charset="0"/>
              </a:rPr>
            </a:br>
            <a:r>
              <a:rPr lang="ru-RU" sz="3200" dirty="0">
                <a:solidFill>
                  <a:schemeClr val="bg1"/>
                </a:solidFill>
                <a:effectLst/>
                <a:latin typeface="Arial Black" pitchFamily="34" charset="0"/>
              </a:rPr>
              <a:t>Дополнительное образование детей: региональные векторы изменения</a:t>
            </a:r>
          </a:p>
        </p:txBody>
      </p:sp>
      <p:pic>
        <p:nvPicPr>
          <p:cNvPr id="4" name="Picture 2" descr="C:\Users\kapustinasa\Desktop\РМЦ\Снимок3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96"/>
          <a:stretch/>
        </p:blipFill>
        <p:spPr bwMode="auto">
          <a:xfrm rot="5400000">
            <a:off x="3717515" y="-3702634"/>
            <a:ext cx="1723851" cy="912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kapustinasa\Desktop\РМЦ\Снимок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70" b="4638"/>
          <a:stretch/>
        </p:blipFill>
        <p:spPr bwMode="auto">
          <a:xfrm>
            <a:off x="3563888" y="0"/>
            <a:ext cx="1878675" cy="1723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E318C52-82B1-427B-AC16-629E443EF8A0}"/>
              </a:ext>
            </a:extLst>
          </p:cNvPr>
          <p:cNvSpPr txBox="1"/>
          <p:nvPr/>
        </p:nvSpPr>
        <p:spPr>
          <a:xfrm>
            <a:off x="114944" y="1844824"/>
            <a:ext cx="892899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cap="all" dirty="0">
                <a:solidFill>
                  <a:schemeClr val="bg1"/>
                </a:solidFill>
                <a:latin typeface="Arial Black" pitchFamily="34" charset="0"/>
                <a:ea typeface="+mj-ea"/>
                <a:cs typeface="+mj-cs"/>
              </a:rPr>
              <a:t>Министерство образования и науки Забайкальского  края</a:t>
            </a:r>
            <a:br>
              <a:rPr lang="ru-RU" sz="1600" b="1" dirty="0">
                <a:solidFill>
                  <a:schemeClr val="bg1"/>
                </a:solidFill>
                <a:latin typeface="Arial Black" pitchFamily="34" charset="0"/>
                <a:ea typeface="+mj-ea"/>
                <a:cs typeface="+mj-cs"/>
              </a:rPr>
            </a:br>
            <a:r>
              <a:rPr lang="ru-RU" sz="1600" b="1" dirty="0">
                <a:solidFill>
                  <a:schemeClr val="bg1"/>
                </a:solidFill>
                <a:latin typeface="Arial Black" pitchFamily="34" charset="0"/>
                <a:ea typeface="+mj-ea"/>
                <a:cs typeface="+mj-cs"/>
              </a:rPr>
              <a:t>ГУ ДПО «ИРО </a:t>
            </a:r>
            <a:r>
              <a:rPr lang="ru-RU" sz="1600" b="1" cap="all" dirty="0">
                <a:solidFill>
                  <a:schemeClr val="bg1"/>
                </a:solidFill>
                <a:latin typeface="Arial Black" pitchFamily="34" charset="0"/>
                <a:ea typeface="+mj-ea"/>
                <a:cs typeface="+mj-cs"/>
              </a:rPr>
              <a:t>Забайкальского края</a:t>
            </a:r>
            <a:r>
              <a:rPr lang="ru-RU" sz="1600" b="1" dirty="0">
                <a:solidFill>
                  <a:schemeClr val="bg1"/>
                </a:solidFill>
                <a:latin typeface="Arial Black" pitchFamily="34" charset="0"/>
                <a:ea typeface="+mj-ea"/>
                <a:cs typeface="+mj-cs"/>
              </a:rPr>
              <a:t>»</a:t>
            </a:r>
            <a:br>
              <a:rPr lang="ru-RU" sz="1600" b="1" dirty="0">
                <a:solidFill>
                  <a:schemeClr val="bg1"/>
                </a:solidFill>
                <a:latin typeface="Arial Black" pitchFamily="34" charset="0"/>
                <a:ea typeface="+mj-ea"/>
                <a:cs typeface="+mj-cs"/>
              </a:rPr>
            </a:br>
            <a:r>
              <a:rPr lang="ru-RU" sz="1600" b="1" dirty="0">
                <a:solidFill>
                  <a:schemeClr val="bg1"/>
                </a:solidFill>
                <a:latin typeface="Arial Black" pitchFamily="34" charset="0"/>
                <a:ea typeface="+mj-ea"/>
                <a:cs typeface="+mj-cs"/>
              </a:rPr>
              <a:t>РЕГИОНАЛЬНЫЙ МОДЕЛЬНЫЙ ЦЕНТР ДОПОЛНИТЕЛЬНОГО ОБРАЗОВАНИЯ ДЕТЕЙ</a:t>
            </a:r>
          </a:p>
        </p:txBody>
      </p:sp>
    </p:spTree>
    <p:extLst>
      <p:ext uri="{BB962C8B-B14F-4D97-AF65-F5344CB8AC3E}">
        <p14:creationId xmlns:p14="http://schemas.microsoft.com/office/powerpoint/2010/main" val="3042326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C:\Users\kapustinasa\Desktop\РМЦ\Снимок2.PNG">
            <a:extLst>
              <a:ext uri="{FF2B5EF4-FFF2-40B4-BE49-F238E27FC236}">
                <a16:creationId xmlns:a16="http://schemas.microsoft.com/office/drawing/2014/main" id="{FE4A18F6-CEAB-4079-8E03-792ACA78C7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659" y="7067834"/>
            <a:ext cx="6400800" cy="11303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38200" y="3226453"/>
            <a:ext cx="4572000" cy="7426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defTabSz="342900">
              <a:lnSpc>
                <a:spcPct val="107000"/>
              </a:lnSpc>
              <a:spcAft>
                <a:spcPts val="600"/>
              </a:spcAft>
            </a:pPr>
            <a:endParaRPr lang="ru-RU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342900"/>
            <a:endParaRPr lang="ru-RU" dirty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75656" y="293660"/>
            <a:ext cx="2167553" cy="79046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ru-RU" sz="1500" b="1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13 января 2022</a:t>
            </a:r>
            <a:endParaRPr lang="ru-RU" sz="1500" b="1" dirty="0">
              <a:solidFill>
                <a:srgbClr val="146194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5190" y="2557034"/>
            <a:ext cx="2455858" cy="76803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ru-RU" sz="1500" b="1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10.00 – 10.10  </a:t>
            </a:r>
          </a:p>
          <a:p>
            <a:pPr algn="ctr" defTabSz="342900"/>
            <a:r>
              <a:rPr lang="ru-RU" sz="1500" b="1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Открытие Конференции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382" y="1460729"/>
            <a:ext cx="2415698" cy="73661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spcBef>
                <a:spcPct val="20000"/>
              </a:spcBef>
              <a:spcAft>
                <a:spcPts val="450"/>
              </a:spcAft>
              <a:buClr>
                <a:prstClr val="white"/>
              </a:buClr>
              <a:buSzPct val="80000"/>
            </a:pPr>
            <a:r>
              <a:rPr lang="ru-RU" sz="1500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Программа конференции</a:t>
            </a:r>
            <a:endParaRPr lang="ru-RU" sz="1500" dirty="0">
              <a:solidFill>
                <a:srgbClr val="146194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11959" y="295328"/>
            <a:ext cx="4625975" cy="7847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spcBef>
                <a:spcPts val="75"/>
              </a:spcBef>
              <a:buClr>
                <a:prstClr val="white"/>
              </a:buClr>
              <a:buSzPct val="80000"/>
            </a:pPr>
            <a:r>
              <a:rPr lang="ru-RU" sz="1500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ссылка на подключение</a:t>
            </a:r>
          </a:p>
          <a:p>
            <a:pPr algn="ctr" defTabSz="342900">
              <a:spcBef>
                <a:spcPts val="75"/>
              </a:spcBef>
              <a:buClr>
                <a:prstClr val="white"/>
              </a:buClr>
              <a:buSzPct val="80000"/>
            </a:pPr>
            <a:r>
              <a:rPr lang="en-US" sz="1500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https://vp.zabedu.ru/9jh-cn8-abo-h6y</a:t>
            </a:r>
            <a:r>
              <a:rPr lang="ru-RU" sz="1500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171273" y="1412777"/>
            <a:ext cx="5666661" cy="504056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01216" algn="ctr" defTabSz="342900"/>
            <a:r>
              <a:rPr lang="ru-RU" b="1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Открытие Конференции</a:t>
            </a:r>
          </a:p>
          <a:p>
            <a:pPr marL="201216" algn="ctr" defTabSz="342900"/>
            <a:r>
              <a:rPr lang="ru-RU" b="1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Приветственное слово участникам</a:t>
            </a:r>
          </a:p>
          <a:p>
            <a:pPr algn="just" defTabSz="342900"/>
            <a:endParaRPr lang="ru-RU" b="1" dirty="0">
              <a:solidFill>
                <a:srgbClr val="146194">
                  <a:lumMod val="75000"/>
                </a:srgb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defTabSz="342900"/>
            <a:r>
              <a:rPr lang="ru-RU" i="1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Шибанова Наталия Михайловна</a:t>
            </a:r>
            <a:r>
              <a:rPr lang="ru-RU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заместитель министра образования и науки Забайкальского края, начальник управления общего образования и воспитания, </a:t>
            </a:r>
            <a:r>
              <a:rPr lang="ru-RU" dirty="0" err="1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к.п.н</a:t>
            </a:r>
            <a:r>
              <a:rPr lang="ru-RU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 defTabSz="342900"/>
            <a:endParaRPr lang="ru-RU" dirty="0">
              <a:solidFill>
                <a:srgbClr val="146194">
                  <a:lumMod val="75000"/>
                </a:srgb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defTabSz="342900"/>
            <a:r>
              <a:rPr lang="ru-RU" i="1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Гарднер Валерия Валерьевна</a:t>
            </a:r>
            <a:r>
              <a:rPr lang="ru-RU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ректор  ГУ ДПО «ИРО Забайкальского края», </a:t>
            </a:r>
            <a:r>
              <a:rPr lang="ru-RU" dirty="0" err="1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к.п.н</a:t>
            </a:r>
            <a:r>
              <a:rPr lang="ru-RU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 defTabSz="342900"/>
            <a:endParaRPr lang="ru-RU" dirty="0">
              <a:solidFill>
                <a:srgbClr val="146194">
                  <a:lumMod val="75000"/>
                </a:srgb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 defTabSz="342900"/>
            <a:r>
              <a:rPr lang="ru-RU" i="1" dirty="0" err="1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Кимова</a:t>
            </a:r>
            <a:r>
              <a:rPr lang="ru-RU" i="1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Сэсэгма</a:t>
            </a:r>
            <a:r>
              <a:rPr lang="ru-RU" i="1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i="1" dirty="0" err="1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Зандараевна</a:t>
            </a:r>
            <a:r>
              <a:rPr lang="ru-RU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директор Регионального модельного центра дополнительного образования детей, </a:t>
            </a:r>
            <a:r>
              <a:rPr lang="ru-RU" dirty="0" err="1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к.п.н</a:t>
            </a:r>
            <a:r>
              <a:rPr lang="ru-RU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15" name="Picture 2" descr="C:\Users\kapustinasa\Desktop\РМЦ\Снимок.PNG">
            <a:extLst>
              <a:ext uri="{FF2B5EF4-FFF2-40B4-BE49-F238E27FC236}">
                <a16:creationId xmlns:a16="http://schemas.microsoft.com/office/drawing/2014/main" id="{BB27614A-96E7-4EE4-8622-17387270FA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70" b="4638"/>
          <a:stretch/>
        </p:blipFill>
        <p:spPr bwMode="auto">
          <a:xfrm>
            <a:off x="149264" y="165019"/>
            <a:ext cx="1177129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кругленный прямоугольник 8">
            <a:extLst>
              <a:ext uri="{FF2B5EF4-FFF2-40B4-BE49-F238E27FC236}">
                <a16:creationId xmlns:a16="http://schemas.microsoft.com/office/drawing/2014/main" id="{A8180B38-BB8C-4C6D-86BC-D6CED90FC2E6}"/>
              </a:ext>
            </a:extLst>
          </p:cNvPr>
          <p:cNvSpPr/>
          <p:nvPr/>
        </p:nvSpPr>
        <p:spPr>
          <a:xfrm>
            <a:off x="418382" y="3741009"/>
            <a:ext cx="2455858" cy="76803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ru-RU" sz="1500" b="1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10.10 – 13.00 </a:t>
            </a:r>
          </a:p>
          <a:p>
            <a:pPr algn="ctr" defTabSz="342900"/>
            <a:r>
              <a:rPr lang="ru-RU" sz="1500" b="1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 секций</a:t>
            </a:r>
          </a:p>
        </p:txBody>
      </p:sp>
      <p:sp>
        <p:nvSpPr>
          <p:cNvPr id="17" name="Скругленный прямоугольник 8">
            <a:extLst>
              <a:ext uri="{FF2B5EF4-FFF2-40B4-BE49-F238E27FC236}">
                <a16:creationId xmlns:a16="http://schemas.microsoft.com/office/drawing/2014/main" id="{F348EC12-55CF-460C-80F1-B258D8A49946}"/>
              </a:ext>
            </a:extLst>
          </p:cNvPr>
          <p:cNvSpPr/>
          <p:nvPr/>
        </p:nvSpPr>
        <p:spPr>
          <a:xfrm>
            <a:off x="409349" y="4910160"/>
            <a:ext cx="2455858" cy="76803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ru-RU" sz="1500" b="1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14.30 – 16.30 </a:t>
            </a:r>
          </a:p>
          <a:p>
            <a:pPr algn="ctr" defTabSz="342900"/>
            <a:r>
              <a:rPr lang="ru-RU" sz="1500" b="1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Пленарное заседание</a:t>
            </a:r>
          </a:p>
        </p:txBody>
      </p:sp>
    </p:spTree>
    <p:extLst>
      <p:ext uri="{BB962C8B-B14F-4D97-AF65-F5344CB8AC3E}">
        <p14:creationId xmlns:p14="http://schemas.microsoft.com/office/powerpoint/2010/main" val="1169539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C:\Users\kapustinasa\Desktop\РМЦ\Снимок2.PNG">
            <a:extLst>
              <a:ext uri="{FF2B5EF4-FFF2-40B4-BE49-F238E27FC236}">
                <a16:creationId xmlns:a16="http://schemas.microsoft.com/office/drawing/2014/main" id="{FE4A18F6-CEAB-4079-8E03-792ACA78C7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659" y="7067834"/>
            <a:ext cx="6400800" cy="11303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38200" y="3226453"/>
            <a:ext cx="4572000" cy="7426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defTabSz="342900">
              <a:lnSpc>
                <a:spcPct val="107000"/>
              </a:lnSpc>
              <a:spcAft>
                <a:spcPts val="600"/>
              </a:spcAft>
            </a:pPr>
            <a:endParaRPr lang="ru-RU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342900"/>
            <a:endParaRPr lang="ru-RU" dirty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75656" y="293660"/>
            <a:ext cx="2167553" cy="79046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ru-RU" sz="2000" b="1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10.10 – 13.00</a:t>
            </a:r>
            <a:endParaRPr lang="ru-RU" sz="2000" b="1" dirty="0">
              <a:solidFill>
                <a:srgbClr val="146194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11959" y="295328"/>
            <a:ext cx="4625975" cy="7847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spcBef>
                <a:spcPts val="75"/>
              </a:spcBef>
              <a:buClr>
                <a:prstClr val="white"/>
              </a:buClr>
              <a:buSzPct val="80000"/>
            </a:pPr>
            <a:r>
              <a:rPr lang="ru-RU" sz="2800" b="1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Работа секций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2659" y="1412777"/>
            <a:ext cx="8515275" cy="504056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«Новые драйверы развития региональной системы дополнительного образования детей» 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ссылка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https://vp.zabedu.ru/xpt-isl-3d1-osc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ru-RU" sz="2000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</a:t>
            </a:r>
            <a:r>
              <a:rPr lang="ru-RU" sz="20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Новая реальность в образовании: цифровой вектор в ДОД»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ссылка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https://vp.zabedu.ru/vud-z1s-og4-xrd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«Новому поколению – новое образование: вектор трансформации ДОП» 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ссылка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https://vp.zabedu.ru/6u3-bif-4xc-8hc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endParaRPr lang="ru-RU" sz="20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«Дистанционные образовательные технологии: векторы применения» </a:t>
            </a:r>
          </a:p>
          <a:p>
            <a:pPr algn="ctr"/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ссылка 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6"/>
              </a:rPr>
              <a:t>https://vp.zabedu.ru/7nc-l8e-gpn-3jv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2" descr="C:\Users\kapustinasa\Desktop\РМЦ\Снимок.PNG">
            <a:extLst>
              <a:ext uri="{FF2B5EF4-FFF2-40B4-BE49-F238E27FC236}">
                <a16:creationId xmlns:a16="http://schemas.microsoft.com/office/drawing/2014/main" id="{BB27614A-96E7-4EE4-8622-17387270FA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70" b="4638"/>
          <a:stretch/>
        </p:blipFill>
        <p:spPr bwMode="auto">
          <a:xfrm>
            <a:off x="118784" y="147664"/>
            <a:ext cx="1177129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3543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C:\Users\kapustinasa\Desktop\РМЦ\Снимок2.PNG">
            <a:extLst>
              <a:ext uri="{FF2B5EF4-FFF2-40B4-BE49-F238E27FC236}">
                <a16:creationId xmlns:a16="http://schemas.microsoft.com/office/drawing/2014/main" id="{FE4A18F6-CEAB-4079-8E03-792ACA78C7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659" y="7067834"/>
            <a:ext cx="6400800" cy="11303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38200" y="3226453"/>
            <a:ext cx="4572000" cy="7426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defTabSz="342900">
              <a:lnSpc>
                <a:spcPct val="107000"/>
              </a:lnSpc>
              <a:spcAft>
                <a:spcPts val="600"/>
              </a:spcAft>
            </a:pPr>
            <a:endParaRPr lang="ru-RU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342900"/>
            <a:endParaRPr lang="ru-RU" dirty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414697" y="295328"/>
            <a:ext cx="7423237" cy="7847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spcBef>
                <a:spcPts val="75"/>
              </a:spcBef>
              <a:buClr>
                <a:prstClr val="white"/>
              </a:buClr>
              <a:buSzPct val="80000"/>
            </a:pPr>
            <a:r>
              <a:rPr lang="ru-RU" sz="1500" b="1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«Новые драйверы развития региональной системы дополнительного образования детей» </a:t>
            </a:r>
          </a:p>
          <a:p>
            <a:pPr algn="ctr" defTabSz="342900">
              <a:spcBef>
                <a:spcPts val="75"/>
              </a:spcBef>
              <a:buClr>
                <a:prstClr val="white"/>
              </a:buClr>
              <a:buSzPct val="80000"/>
            </a:pPr>
            <a:r>
              <a:rPr lang="ru-RU" sz="1500" b="1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ссылка </a:t>
            </a:r>
            <a:r>
              <a:rPr lang="ru-RU" sz="1500" b="1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https://vp.zabedu.ru/xpt-isl-3d1-osc</a:t>
            </a:r>
            <a:r>
              <a:rPr lang="ru-RU" sz="1500" b="1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2659" y="1448812"/>
            <a:ext cx="8515275" cy="504056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/>
            <a:r>
              <a:rPr lang="ru-RU" sz="145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Кимова</a:t>
            </a:r>
            <a:r>
              <a:rPr lang="ru-RU" sz="145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5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Сэсэгма</a:t>
            </a:r>
            <a:r>
              <a:rPr lang="ru-RU" sz="145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5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Зандараевна</a:t>
            </a:r>
            <a:endParaRPr lang="ru-RU" sz="145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2075"/>
            <a:r>
              <a:rPr lang="ru-RU" sz="145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Организационно-управленческие основы развития региональной системы ДОД</a:t>
            </a:r>
          </a:p>
          <a:p>
            <a:pPr marL="92075"/>
            <a:endParaRPr lang="ru-RU" sz="8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2075"/>
            <a:r>
              <a:rPr lang="ru-RU" sz="145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Гробова</a:t>
            </a:r>
            <a:r>
              <a:rPr lang="ru-RU" sz="145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Елена Евгеньевна</a:t>
            </a:r>
          </a:p>
          <a:p>
            <a:pPr marL="92075"/>
            <a:r>
              <a:rPr lang="ru-RU" sz="145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Персонифицированное финансирование дополнительного образования детей: возможности и потребности</a:t>
            </a:r>
          </a:p>
          <a:p>
            <a:pPr marL="92075"/>
            <a:endParaRPr lang="ru-RU" sz="8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2075"/>
            <a:r>
              <a:rPr lang="ru-RU" sz="145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Филатова Лидия Александровна </a:t>
            </a:r>
          </a:p>
          <a:p>
            <a:pPr marL="92075"/>
            <a:r>
              <a:rPr lang="ru-RU" sz="145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Достижение показателей регионального проекта «Успех каждого ребенка» в городском округе ЗАТО п. Горный</a:t>
            </a:r>
          </a:p>
          <a:p>
            <a:pPr marL="92075"/>
            <a:endParaRPr lang="ru-RU" sz="8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2075">
              <a:tabLst>
                <a:tab pos="5292725" algn="l"/>
              </a:tabLst>
            </a:pPr>
            <a:r>
              <a:rPr lang="ru-RU" sz="145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Кочнева Инна Валерьевна</a:t>
            </a:r>
          </a:p>
          <a:p>
            <a:pPr marL="92075">
              <a:tabLst>
                <a:tab pos="5292725" algn="l"/>
              </a:tabLst>
            </a:pPr>
            <a:r>
              <a:rPr lang="ru-RU" sz="145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Механизмы повышения доступности дополнительного образования: проблемы, пути решения</a:t>
            </a:r>
          </a:p>
          <a:p>
            <a:pPr marL="92075"/>
            <a:endParaRPr lang="ru-RU" sz="8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2075"/>
            <a:r>
              <a:rPr lang="ru-RU" sz="145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Будникова Алена Сергеевна</a:t>
            </a:r>
          </a:p>
          <a:p>
            <a:pPr marL="92075"/>
            <a:r>
              <a:rPr lang="ru-RU" sz="145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«Точка роста» как основа формирования устойчивой системы социального партнёрства»</a:t>
            </a:r>
          </a:p>
          <a:p>
            <a:endParaRPr lang="ru-RU" sz="8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2075"/>
            <a:r>
              <a:rPr lang="ru-RU" sz="1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Шапошникова Олеся Вячеславовна </a:t>
            </a:r>
          </a:p>
          <a:p>
            <a:pPr marL="92075"/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Сетевое взаимодействие как образовательный ресурс для успешной реализации дополнительного образования</a:t>
            </a:r>
          </a:p>
          <a:p>
            <a:pPr marL="92075"/>
            <a:endParaRPr lang="ru-RU" sz="8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2075"/>
            <a:r>
              <a:rPr lang="ru-RU" sz="145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Анчиков</a:t>
            </a:r>
            <a:r>
              <a:rPr lang="ru-RU" sz="145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Константин Михайлович</a:t>
            </a:r>
          </a:p>
          <a:p>
            <a:pPr marL="92075"/>
            <a:r>
              <a:rPr lang="ru-RU" sz="145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Доказательное управление – методика самоанализа системы дополнительного образования как инструмент принятия управленческих решений</a:t>
            </a:r>
            <a:endParaRPr lang="ru-RU" sz="14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2" descr="C:\Users\kapustinasa\Desktop\РМЦ\Снимок.PNG">
            <a:extLst>
              <a:ext uri="{FF2B5EF4-FFF2-40B4-BE49-F238E27FC236}">
                <a16:creationId xmlns:a16="http://schemas.microsoft.com/office/drawing/2014/main" id="{BB27614A-96E7-4EE4-8622-17387270FA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70" b="4638"/>
          <a:stretch/>
        </p:blipFill>
        <p:spPr bwMode="auto">
          <a:xfrm>
            <a:off x="118784" y="147664"/>
            <a:ext cx="1177129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1978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C:\Users\kapustinasa\Desktop\РМЦ\Снимок2.PNG">
            <a:extLst>
              <a:ext uri="{FF2B5EF4-FFF2-40B4-BE49-F238E27FC236}">
                <a16:creationId xmlns:a16="http://schemas.microsoft.com/office/drawing/2014/main" id="{FE4A18F6-CEAB-4079-8E03-792ACA78C7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659" y="7067834"/>
            <a:ext cx="6400800" cy="11303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38200" y="3226453"/>
            <a:ext cx="4572000" cy="7426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defTabSz="342900">
              <a:lnSpc>
                <a:spcPct val="107000"/>
              </a:lnSpc>
              <a:spcAft>
                <a:spcPts val="600"/>
              </a:spcAft>
            </a:pPr>
            <a:endParaRPr lang="ru-RU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342900"/>
            <a:endParaRPr lang="ru-RU" dirty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414697" y="295328"/>
            <a:ext cx="7423237" cy="7847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spcBef>
                <a:spcPts val="75"/>
              </a:spcBef>
              <a:buClr>
                <a:prstClr val="white"/>
              </a:buClr>
              <a:buSzPct val="80000"/>
            </a:pPr>
            <a:r>
              <a:rPr lang="ru-RU" sz="1500" b="1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«Новая реальность в образовании: цифровой вектор в ДОД»</a:t>
            </a:r>
          </a:p>
          <a:p>
            <a:pPr algn="ctr" defTabSz="342900">
              <a:spcBef>
                <a:spcPts val="75"/>
              </a:spcBef>
              <a:buClr>
                <a:prstClr val="white"/>
              </a:buClr>
              <a:buSzPct val="80000"/>
            </a:pPr>
            <a:r>
              <a:rPr lang="ru-RU" sz="1500" b="1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ссылка </a:t>
            </a:r>
            <a:r>
              <a:rPr lang="ru-RU" sz="1500" b="1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https://vp.zabedu.ru/vud-z1s-og4-xrd</a:t>
            </a:r>
            <a:r>
              <a:rPr lang="ru-RU" sz="1500" b="1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2659" y="1412777"/>
            <a:ext cx="8515275" cy="504056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5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Филонова</a:t>
            </a:r>
            <a:r>
              <a:rPr lang="ru-RU" sz="15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Валентина Валерьевна, Иванов Денис Евгеньевич</a:t>
            </a:r>
          </a:p>
          <a:p>
            <a:r>
              <a:rPr lang="ru-RU" sz="15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Цифровые инструменты, используемые при реализации программ: Сервисы Google для образования</a:t>
            </a:r>
          </a:p>
          <a:p>
            <a:endParaRPr lang="ru-RU" sz="15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5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Рождественская Анастасия Владимировна</a:t>
            </a:r>
          </a:p>
          <a:p>
            <a:r>
              <a:rPr lang="ru-RU" sz="15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Цифровые инструменты в образовании</a:t>
            </a:r>
          </a:p>
          <a:p>
            <a:endParaRPr lang="ru-RU" sz="15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5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Куропятникова</a:t>
            </a:r>
            <a:r>
              <a:rPr lang="ru-RU" sz="15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Светлана Ивановна</a:t>
            </a:r>
          </a:p>
          <a:p>
            <a:r>
              <a:rPr lang="ru-RU" sz="15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Видео экскурсия как одна из эффективных форм организации образовательного процесса в условиях дистанционного обучения по ДОП (из опыта работы по использованию и созданию </a:t>
            </a:r>
            <a:r>
              <a:rPr lang="ru-RU" sz="15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видеоэкскурсий</a:t>
            </a:r>
            <a:r>
              <a:rPr lang="ru-RU" sz="15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 помощью современных информационных технологий)</a:t>
            </a:r>
          </a:p>
          <a:p>
            <a:endParaRPr lang="ru-RU" sz="15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5292725" algn="l"/>
              </a:tabLst>
            </a:pPr>
            <a:r>
              <a:rPr lang="ru-RU" sz="15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Зимина Светлана Алексеевна</a:t>
            </a:r>
          </a:p>
          <a:p>
            <a:pPr>
              <a:tabLst>
                <a:tab pos="5292725" algn="l"/>
              </a:tabLst>
            </a:pPr>
            <a:r>
              <a:rPr lang="ru-RU" sz="15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Новая реальность в образовании: цифровой век в ДОД</a:t>
            </a:r>
            <a:endParaRPr lang="ru-RU" sz="15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15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2" descr="C:\Users\kapustinasa\Desktop\РМЦ\Снимок.PNG">
            <a:extLst>
              <a:ext uri="{FF2B5EF4-FFF2-40B4-BE49-F238E27FC236}">
                <a16:creationId xmlns:a16="http://schemas.microsoft.com/office/drawing/2014/main" id="{BB27614A-96E7-4EE4-8622-17387270FA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70" b="4638"/>
          <a:stretch/>
        </p:blipFill>
        <p:spPr bwMode="auto">
          <a:xfrm>
            <a:off x="118784" y="147664"/>
            <a:ext cx="1177129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6646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C:\Users\kapustinasa\Desktop\РМЦ\Снимок2.PNG">
            <a:extLst>
              <a:ext uri="{FF2B5EF4-FFF2-40B4-BE49-F238E27FC236}">
                <a16:creationId xmlns:a16="http://schemas.microsoft.com/office/drawing/2014/main" id="{FE4A18F6-CEAB-4079-8E03-792ACA78C7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659" y="7067834"/>
            <a:ext cx="6400800" cy="11303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38200" y="3226453"/>
            <a:ext cx="4572000" cy="7426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defTabSz="342900">
              <a:lnSpc>
                <a:spcPct val="107000"/>
              </a:lnSpc>
              <a:spcAft>
                <a:spcPts val="600"/>
              </a:spcAft>
            </a:pPr>
            <a:endParaRPr lang="ru-RU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342900"/>
            <a:endParaRPr lang="ru-RU" dirty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414697" y="295328"/>
            <a:ext cx="7423237" cy="7847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spcBef>
                <a:spcPts val="75"/>
              </a:spcBef>
              <a:buClr>
                <a:prstClr val="white"/>
              </a:buClr>
              <a:buSzPct val="80000"/>
            </a:pPr>
            <a:r>
              <a:rPr lang="ru-RU" sz="1500" b="1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«Новому поколению – новое образование: вектор трансформации ДОП» </a:t>
            </a:r>
          </a:p>
          <a:p>
            <a:pPr algn="ctr" defTabSz="342900">
              <a:spcBef>
                <a:spcPts val="75"/>
              </a:spcBef>
              <a:buClr>
                <a:prstClr val="white"/>
              </a:buClr>
              <a:buSzPct val="80000"/>
            </a:pPr>
            <a:r>
              <a:rPr lang="ru-RU" sz="1500" b="1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ссылка </a:t>
            </a:r>
            <a:r>
              <a:rPr lang="ru-RU" sz="1500" b="1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https://vp.zabedu.ru/6u3-bif-4xc-8hc</a:t>
            </a:r>
            <a:r>
              <a:rPr lang="ru-RU" sz="1500" b="1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2659" y="1412777"/>
            <a:ext cx="8515275" cy="504056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2075"/>
            <a:r>
              <a:rPr lang="ru-RU" sz="15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Казанцева Елена Вячеславовна</a:t>
            </a:r>
          </a:p>
          <a:p>
            <a:pPr marL="92075"/>
            <a:r>
              <a:rPr lang="ru-RU" sz="15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Организация сетевого взаимодействия при реализации ДОП</a:t>
            </a:r>
          </a:p>
          <a:p>
            <a:pPr marL="92075"/>
            <a:endParaRPr lang="ru-RU" sz="15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2075"/>
            <a:r>
              <a:rPr lang="ru-RU" sz="15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Новикова Мария Сергеевна</a:t>
            </a:r>
          </a:p>
          <a:p>
            <a:pPr marL="92075"/>
            <a:r>
              <a:rPr lang="ru-RU" sz="15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Сетевое взаимодействие как условие инновационного развития  системы дополнительного образования</a:t>
            </a:r>
          </a:p>
          <a:p>
            <a:pPr marL="92075"/>
            <a:endParaRPr lang="ru-RU" sz="15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2075"/>
            <a:r>
              <a:rPr lang="ru-RU" sz="15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Константинова </a:t>
            </a:r>
            <a:r>
              <a:rPr lang="ru-RU" sz="15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Цыцык</a:t>
            </a:r>
            <a:r>
              <a:rPr lang="ru-RU" sz="15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Бальжинимаевна</a:t>
            </a:r>
            <a:endParaRPr lang="ru-RU" sz="15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2075"/>
            <a:r>
              <a:rPr lang="ru-RU" sz="15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Сетевая форма реализации дополнительной общеобразовательной общеразвивающей программы технической направленности</a:t>
            </a:r>
          </a:p>
          <a:p>
            <a:pPr marL="92075"/>
            <a:endParaRPr lang="ru-RU" sz="15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2075"/>
            <a:r>
              <a:rPr lang="ru-RU" sz="15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Лескова Юлия Александровна, Юдина Наталья Александровна</a:t>
            </a:r>
          </a:p>
          <a:p>
            <a:pPr marL="92075"/>
            <a:r>
              <a:rPr lang="ru-RU" sz="15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Особенности интегрированных дополнительных общеобразовательных программ</a:t>
            </a:r>
          </a:p>
          <a:p>
            <a:pPr marL="92075"/>
            <a:endParaRPr lang="ru-RU" sz="15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2075">
              <a:tabLst>
                <a:tab pos="5292725" algn="l"/>
              </a:tabLst>
            </a:pPr>
            <a:r>
              <a:rPr lang="ru-RU" sz="15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Минина Татьяна Сергеевна</a:t>
            </a:r>
          </a:p>
          <a:p>
            <a:pPr marL="92075">
              <a:tabLst>
                <a:tab pos="5292725" algn="l"/>
              </a:tabLst>
            </a:pPr>
            <a:r>
              <a:rPr lang="ru-RU" sz="15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Интеграция естественнонаучной и художественной направленностей при реализации ДОП «Лесная мастерская»</a:t>
            </a:r>
            <a:endParaRPr lang="ru-RU" sz="15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2075"/>
            <a:endParaRPr lang="ru-RU" sz="15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92075"/>
            <a:r>
              <a:rPr lang="ru-RU" sz="15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Лопатина Людмила Ивановна</a:t>
            </a:r>
          </a:p>
          <a:p>
            <a:pPr marL="92075"/>
            <a:r>
              <a:rPr lang="ru-RU" sz="15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Практика реализации ДООП в рамках внедрения целевой модели развития дополнительного образования на территории Приаргунского муниципального округа</a:t>
            </a:r>
          </a:p>
        </p:txBody>
      </p:sp>
      <p:pic>
        <p:nvPicPr>
          <p:cNvPr id="15" name="Picture 2" descr="C:\Users\kapustinasa\Desktop\РМЦ\Снимок.PNG">
            <a:extLst>
              <a:ext uri="{FF2B5EF4-FFF2-40B4-BE49-F238E27FC236}">
                <a16:creationId xmlns:a16="http://schemas.microsoft.com/office/drawing/2014/main" id="{BB27614A-96E7-4EE4-8622-17387270FA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70" b="4638"/>
          <a:stretch/>
        </p:blipFill>
        <p:spPr bwMode="auto">
          <a:xfrm>
            <a:off x="118784" y="147664"/>
            <a:ext cx="1177129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1565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C:\Users\kapustinasa\Desktop\РМЦ\Снимок2.PNG">
            <a:extLst>
              <a:ext uri="{FF2B5EF4-FFF2-40B4-BE49-F238E27FC236}">
                <a16:creationId xmlns:a16="http://schemas.microsoft.com/office/drawing/2014/main" id="{FE4A18F6-CEAB-4079-8E03-792ACA78C7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659" y="7067834"/>
            <a:ext cx="6400800" cy="11303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38200" y="3226453"/>
            <a:ext cx="4572000" cy="7426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defTabSz="342900">
              <a:lnSpc>
                <a:spcPct val="107000"/>
              </a:lnSpc>
              <a:spcAft>
                <a:spcPts val="600"/>
              </a:spcAft>
            </a:pPr>
            <a:endParaRPr lang="ru-RU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342900"/>
            <a:endParaRPr lang="ru-RU" dirty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414697" y="295328"/>
            <a:ext cx="7423237" cy="7847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spcBef>
                <a:spcPts val="75"/>
              </a:spcBef>
              <a:buClr>
                <a:prstClr val="white"/>
              </a:buClr>
              <a:buSzPct val="80000"/>
            </a:pPr>
            <a:r>
              <a:rPr lang="ru-RU" sz="1500" b="1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«Дистанционные образовательные технологии: векторы применения» </a:t>
            </a:r>
          </a:p>
          <a:p>
            <a:pPr algn="ctr" defTabSz="342900">
              <a:spcBef>
                <a:spcPts val="75"/>
              </a:spcBef>
              <a:buClr>
                <a:prstClr val="white"/>
              </a:buClr>
              <a:buSzPct val="80000"/>
            </a:pPr>
            <a:r>
              <a:rPr lang="ru-RU" sz="1500" b="1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ссылка </a:t>
            </a:r>
            <a:r>
              <a:rPr lang="ru-RU" sz="1500" b="1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https://vp.zabedu.ru/7nc-l8e-gpn-3jv</a:t>
            </a:r>
            <a:r>
              <a:rPr lang="ru-RU" sz="1500" b="1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2659" y="1412777"/>
            <a:ext cx="8515275" cy="504056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5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Мастер-классы педагогов дополнительного образования в рамках мобильного </a:t>
            </a:r>
            <a:r>
              <a:rPr lang="ru-RU" sz="15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кванториума</a:t>
            </a:r>
            <a:r>
              <a:rPr lang="ru-RU" sz="15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sz="15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Брюхов Даниил Александрович, </a:t>
            </a:r>
            <a:r>
              <a:rPr lang="ru-RU" sz="15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Найданов</a:t>
            </a:r>
            <a:r>
              <a:rPr lang="ru-RU" sz="15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Батор  Владимирович,  ГУ ДО «Технопарк Забайкальского края»</a:t>
            </a:r>
          </a:p>
          <a:p>
            <a:endParaRPr lang="ru-RU" sz="15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5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Мастер-класс педагога дополнительного образования </a:t>
            </a:r>
          </a:p>
          <a:p>
            <a:r>
              <a:rPr lang="ru-RU" sz="15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Якушевская Юлия Николаевна, МБОУ СОШ №15 с. Бада Хилокский район</a:t>
            </a:r>
            <a:endParaRPr lang="ru-RU" sz="15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sz="15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15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Мастер-класс «Цифровая живопись дополнительного образования» </a:t>
            </a:r>
          </a:p>
          <a:p>
            <a:r>
              <a:rPr lang="ru-RU" sz="15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Славных Анна Николаевна, педагог дополнительного образования МБУ ДО «Дом детского творчества № 1» </a:t>
            </a:r>
            <a:endParaRPr lang="ru-RU" sz="15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5292725" algn="l"/>
              </a:tabLst>
            </a:pPr>
            <a:endParaRPr lang="ru-RU" sz="15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tabLst>
                <a:tab pos="5292725" algn="l"/>
              </a:tabLst>
            </a:pPr>
            <a:r>
              <a:rPr lang="ru-RU" sz="15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Мастер-класс «Удобные сервисы обучения в дополнительном образовании» </a:t>
            </a:r>
            <a:r>
              <a:rPr lang="ru-RU" sz="15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Перминова Оксана Олеговна учитель информатики математики</a:t>
            </a:r>
            <a:r>
              <a:rPr lang="en-US" sz="15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5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МБОУ </a:t>
            </a:r>
            <a:r>
              <a:rPr lang="ru-RU" sz="1500" b="1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Досатуйская</a:t>
            </a:r>
            <a:r>
              <a:rPr lang="ru-RU" sz="15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СОШ</a:t>
            </a:r>
            <a:endParaRPr lang="ru-RU" sz="15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2" descr="C:\Users\kapustinasa\Desktop\РМЦ\Снимок.PNG">
            <a:extLst>
              <a:ext uri="{FF2B5EF4-FFF2-40B4-BE49-F238E27FC236}">
                <a16:creationId xmlns:a16="http://schemas.microsoft.com/office/drawing/2014/main" id="{BB27614A-96E7-4EE4-8622-17387270FA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70" b="4638"/>
          <a:stretch/>
        </p:blipFill>
        <p:spPr bwMode="auto">
          <a:xfrm>
            <a:off x="118784" y="147664"/>
            <a:ext cx="1177129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0518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 descr="C:\Users\kapustinasa\Desktop\РМЦ\Снимок2.PNG">
            <a:extLst>
              <a:ext uri="{FF2B5EF4-FFF2-40B4-BE49-F238E27FC236}">
                <a16:creationId xmlns:a16="http://schemas.microsoft.com/office/drawing/2014/main" id="{FE4A18F6-CEAB-4079-8E03-792ACA78C7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2659" y="7067834"/>
            <a:ext cx="6400800" cy="11303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38200" y="3226453"/>
            <a:ext cx="4572000" cy="7426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defTabSz="342900">
              <a:lnSpc>
                <a:spcPct val="107000"/>
              </a:lnSpc>
              <a:spcAft>
                <a:spcPts val="600"/>
              </a:spcAft>
            </a:pPr>
            <a:endParaRPr lang="ru-RU" dirty="0">
              <a:solidFill>
                <a:prstClr val="white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342900"/>
            <a:endParaRPr lang="ru-RU" dirty="0">
              <a:solidFill>
                <a:prstClr val="white"/>
              </a:solidFill>
              <a:latin typeface="Century Gothic" panose="020B0502020202020204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75657" y="293660"/>
            <a:ext cx="1872208" cy="79046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/>
            <a:r>
              <a:rPr lang="ru-RU" sz="2000" b="1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14.30 – 16.30</a:t>
            </a:r>
            <a:endParaRPr lang="ru-RU" sz="2000" b="1" dirty="0">
              <a:solidFill>
                <a:srgbClr val="146194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27610" y="295328"/>
            <a:ext cx="5364870" cy="7847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buClr>
                <a:prstClr val="white"/>
              </a:buClr>
              <a:buSzPct val="80000"/>
            </a:pPr>
            <a:r>
              <a:rPr lang="ru-RU" sz="2600" b="1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Пленарное заседание</a:t>
            </a:r>
          </a:p>
          <a:p>
            <a:pPr algn="ctr" defTabSz="342900">
              <a:buClr>
                <a:prstClr val="white"/>
              </a:buClr>
              <a:buSzPct val="80000"/>
            </a:pPr>
            <a:r>
              <a:rPr lang="en-US" sz="2600" b="1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https://youtu.be/JfJEYEiPTPM</a:t>
            </a:r>
            <a:r>
              <a:rPr lang="ru-RU" sz="2600" b="1" dirty="0">
                <a:solidFill>
                  <a:srgbClr val="146194">
                    <a:lumMod val="75000"/>
                  </a:srgb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2659" y="1289954"/>
            <a:ext cx="8569821" cy="530739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1500" i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Шибанова Наталия Михайловна</a:t>
            </a:r>
            <a:r>
              <a:rPr lang="ru-RU" sz="15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заместитель министра образования и науки Забайкальского края, начальник управления общего образования и воспитания, </a:t>
            </a:r>
            <a:r>
              <a:rPr lang="ru-RU" sz="1500" dirty="0" err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к.п.н</a:t>
            </a:r>
            <a:r>
              <a:rPr lang="ru-RU" sz="15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lvl="0" algn="just"/>
            <a:r>
              <a:rPr lang="ru-RU" sz="15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Федеральный проект «Успех каждого ребенка»: итоги 2021</a:t>
            </a:r>
          </a:p>
          <a:p>
            <a:pPr lvl="0" algn="just"/>
            <a:endParaRPr lang="ru-RU" sz="8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500" i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Павлов Андрей Викторович</a:t>
            </a:r>
            <a:r>
              <a:rPr lang="ru-RU" sz="15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заместитель директора Центра общего и дополнительного образования имени А.А. Пинского Национального исследовательского университета «Высшая школа экономики»</a:t>
            </a:r>
          </a:p>
          <a:p>
            <a:pPr lvl="0" algn="just"/>
            <a:r>
              <a:rPr lang="ru-RU" sz="15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Механизмы повышения доступности программ дополнительного образования для различных категорий детей̆, реализация дополнительных общеобразовательных программ в сетевой форме</a:t>
            </a:r>
          </a:p>
          <a:p>
            <a:pPr lvl="0" algn="just"/>
            <a:endParaRPr lang="ru-RU" sz="8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500" i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Костин Александр Александрович</a:t>
            </a:r>
            <a:r>
              <a:rPr lang="ru-RU" sz="15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руководитель Федеральной экспертной группы по внедрению целевой модели дополнительного образования детей</a:t>
            </a:r>
          </a:p>
          <a:p>
            <a:pPr lvl="0" algn="just"/>
            <a:r>
              <a:rPr lang="ru-RU" sz="15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Целевая модель дополнительного образования детей: переход от количества к качеству</a:t>
            </a:r>
          </a:p>
          <a:p>
            <a:pPr lvl="0" algn="just"/>
            <a:endParaRPr lang="ru-RU" sz="800" b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-RU" sz="1500" i="1" dirty="0" err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Буйлова</a:t>
            </a:r>
            <a:r>
              <a:rPr lang="ru-RU" sz="1500" i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Любовь Николаевна, </a:t>
            </a:r>
            <a:r>
              <a:rPr lang="ru-RU" sz="15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проректор по научно-методической работе Академии инновационного образования и развития, научный руководитель Межрегиональной ассоциации педагогов дополнительного образования, Почётный работник общего образования, </a:t>
            </a:r>
            <a:r>
              <a:rPr lang="ru-RU" sz="1500" dirty="0" err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к.п.н</a:t>
            </a:r>
            <a:r>
              <a:rPr lang="ru-RU" sz="1500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., доцент</a:t>
            </a:r>
          </a:p>
          <a:p>
            <a:pPr lvl="0" algn="just"/>
            <a:r>
              <a:rPr lang="ru-RU" sz="1500" b="1" dirty="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Вызов времени: многообразие дополнительных общеобразовательных программ, проблемы и пути их решения</a:t>
            </a:r>
          </a:p>
        </p:txBody>
      </p:sp>
      <p:pic>
        <p:nvPicPr>
          <p:cNvPr id="15" name="Picture 2" descr="C:\Users\kapustinasa\Desktop\РМЦ\Снимок.PNG">
            <a:extLst>
              <a:ext uri="{FF2B5EF4-FFF2-40B4-BE49-F238E27FC236}">
                <a16:creationId xmlns:a16="http://schemas.microsoft.com/office/drawing/2014/main" id="{BB27614A-96E7-4EE4-8622-17387270FA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70" b="4638"/>
          <a:stretch/>
        </p:blipFill>
        <p:spPr bwMode="auto">
          <a:xfrm>
            <a:off x="118784" y="147664"/>
            <a:ext cx="1177129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8309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kapustinasa\Desktop\РМЦ\Снимок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kapustinasa\Desktop\РМЦ\Снимок3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96"/>
          <a:stretch/>
        </p:blipFill>
        <p:spPr bwMode="auto">
          <a:xfrm rot="5400000">
            <a:off x="3719872" y="-3704990"/>
            <a:ext cx="1719139" cy="912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kapustinasa\Desktop\РМЦ\Снимок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70" b="4638"/>
          <a:stretch/>
        </p:blipFill>
        <p:spPr bwMode="auto">
          <a:xfrm>
            <a:off x="3585553" y="0"/>
            <a:ext cx="1944216" cy="1783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kapustinasa\Desktop\РМЦ\Снимок3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96"/>
          <a:stretch/>
        </p:blipFill>
        <p:spPr bwMode="auto">
          <a:xfrm rot="5400000">
            <a:off x="3698092" y="1433871"/>
            <a:ext cx="1719139" cy="912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82997" y="2676595"/>
            <a:ext cx="7992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Arial Black" pitchFamily="34" charset="0"/>
              </a:rPr>
              <a:t>Наши контакты:</a:t>
            </a:r>
          </a:p>
          <a:p>
            <a:r>
              <a:rPr lang="ru-RU" sz="1600" dirty="0">
                <a:solidFill>
                  <a:schemeClr val="bg1"/>
                </a:solidFill>
                <a:latin typeface="Arial Black" pitchFamily="34" charset="0"/>
              </a:rPr>
              <a:t>Наименование: ГУ ДПО «ИРО Забайкальского края»</a:t>
            </a:r>
          </a:p>
          <a:p>
            <a:r>
              <a:rPr lang="ru-RU" sz="1600" dirty="0">
                <a:solidFill>
                  <a:schemeClr val="bg1"/>
                </a:solidFill>
                <a:latin typeface="Arial Black" pitchFamily="34" charset="0"/>
              </a:rPr>
              <a:t>Адрес: 672007, Забайкальский край, г. Чита, ул. Фрунзе,1</a:t>
            </a:r>
          </a:p>
          <a:p>
            <a:r>
              <a:rPr lang="ru-RU" sz="1600" dirty="0">
                <a:solidFill>
                  <a:schemeClr val="bg1"/>
                </a:solidFill>
                <a:latin typeface="Arial Black" pitchFamily="34" charset="0"/>
              </a:rPr>
              <a:t>Телефон: 8 (3022) 41-54-29</a:t>
            </a:r>
          </a:p>
          <a:p>
            <a:r>
              <a:rPr lang="ru-RU" sz="1600" dirty="0">
                <a:solidFill>
                  <a:schemeClr val="bg1"/>
                </a:solidFill>
                <a:latin typeface="Arial Black" pitchFamily="34" charset="0"/>
              </a:rPr>
              <a:t>E-mail: zabkipkro@mail.ru</a:t>
            </a:r>
          </a:p>
        </p:txBody>
      </p:sp>
    </p:spTree>
    <p:extLst>
      <p:ext uri="{BB962C8B-B14F-4D97-AF65-F5344CB8AC3E}">
        <p14:creationId xmlns:p14="http://schemas.microsoft.com/office/powerpoint/2010/main" val="237989467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967</TotalTime>
  <Words>830</Words>
  <Application>Microsoft Office PowerPoint</Application>
  <PresentationFormat>Экран (4:3)</PresentationFormat>
  <Paragraphs>118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8" baseType="lpstr">
      <vt:lpstr>Arial</vt:lpstr>
      <vt:lpstr>Arial Black</vt:lpstr>
      <vt:lpstr>Calibri</vt:lpstr>
      <vt:lpstr>Century Gothic</vt:lpstr>
      <vt:lpstr>Georgia</vt:lpstr>
      <vt:lpstr>Trebuchet MS</vt:lpstr>
      <vt:lpstr>Wingdings 3</vt:lpstr>
      <vt:lpstr>Воздушный поток</vt:lpstr>
      <vt:lpstr>Сектор</vt:lpstr>
      <vt:lpstr>Региональная научно-практическая конференция  Дополнительное образование детей: региональные векторы изменения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Юдина Наталья Александровна</dc:creator>
  <cp:lastModifiedBy>Юдина Наталья Александровна</cp:lastModifiedBy>
  <cp:revision>47</cp:revision>
  <dcterms:created xsi:type="dcterms:W3CDTF">2020-01-29T02:32:16Z</dcterms:created>
  <dcterms:modified xsi:type="dcterms:W3CDTF">2022-01-11T06:07:58Z</dcterms:modified>
</cp:coreProperties>
</file>