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21"/>
  </p:notesMasterIdLst>
  <p:sldIdLst>
    <p:sldId id="455" r:id="rId2"/>
    <p:sldId id="418" r:id="rId3"/>
    <p:sldId id="476" r:id="rId4"/>
    <p:sldId id="477" r:id="rId5"/>
    <p:sldId id="452" r:id="rId6"/>
    <p:sldId id="416" r:id="rId7"/>
    <p:sldId id="419" r:id="rId8"/>
    <p:sldId id="465" r:id="rId9"/>
    <p:sldId id="466" r:id="rId10"/>
    <p:sldId id="260" r:id="rId11"/>
    <p:sldId id="470" r:id="rId12"/>
    <p:sldId id="472" r:id="rId13"/>
    <p:sldId id="478" r:id="rId14"/>
    <p:sldId id="479" r:id="rId15"/>
    <p:sldId id="483" r:id="rId16"/>
    <p:sldId id="484" r:id="rId17"/>
    <p:sldId id="485" r:id="rId18"/>
    <p:sldId id="480" r:id="rId19"/>
    <p:sldId id="460" r:id="rId2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F2F2F2"/>
    <a:srgbClr val="FFCC99"/>
    <a:srgbClr val="FF7C80"/>
    <a:srgbClr val="3366FF"/>
    <a:srgbClr val="000000"/>
    <a:srgbClr val="F9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9" autoAdjust="0"/>
    <p:restoredTop sz="95256" autoAdjust="0"/>
  </p:normalViewPr>
  <p:slideViewPr>
    <p:cSldViewPr snapToGrid="0">
      <p:cViewPr varScale="1">
        <p:scale>
          <a:sx n="114" d="100"/>
          <a:sy n="114" d="100"/>
        </p:scale>
        <p:origin x="4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600" b="0" kern="120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pPr>
            <a:r>
              <a:rPr lang="ru-RU" dirty="0"/>
              <a:t>980 055,1</a:t>
            </a:r>
          </a:p>
        </c:rich>
      </c:tx>
      <c:layout>
        <c:manualLayout>
          <c:xMode val="edge"/>
          <c:yMode val="edge"/>
          <c:x val="0.24135029924433543"/>
          <c:y val="4.41507513892109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592900652291578E-2"/>
          <c:y val="0.19473451333614569"/>
          <c:w val="0.46826844462556594"/>
          <c:h val="0.633992504267510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1056555,7 тыс.рублей</c:v>
                </c:pt>
              </c:strCache>
            </c:strRef>
          </c:tx>
          <c:explosion val="27"/>
          <c:cat>
            <c:strRef>
              <c:f>Лист1!$A$2:$A$11</c:f>
              <c:strCache>
                <c:ptCount val="10"/>
                <c:pt idx="0">
                  <c:v>531049,3- Образование (47,0%)</c:v>
                </c:pt>
                <c:pt idx="1">
                  <c:v>77002,7- Социальная политика (20,5%)</c:v>
                </c:pt>
                <c:pt idx="2">
                  <c:v>181286,1-Общегосударственные вопросы (15,2%)</c:v>
                </c:pt>
                <c:pt idx="3">
                  <c:v>50251,2-Жилищно-коммунальное хозяйство(6,7%)</c:v>
                </c:pt>
                <c:pt idx="4">
                  <c:v>44672,9-Культура (3,9%)</c:v>
                </c:pt>
                <c:pt idx="5">
                  <c:v>72214,6- Национальная экономика(3,9%)</c:v>
                </c:pt>
                <c:pt idx="6">
                  <c:v>15057,2-Национальная безопасность и правоохранительная деятельность (1,9%)</c:v>
                </c:pt>
                <c:pt idx="7">
                  <c:v>4421,8- Средства массовой информации (0,5%)</c:v>
                </c:pt>
                <c:pt idx="8">
                  <c:v>2486,5-Физическая культура и спорт (0,2%)</c:v>
                </c:pt>
                <c:pt idx="9">
                  <c:v>1612,8 -Национальная оборона (0,2%)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531049.30000000005</c:v>
                </c:pt>
                <c:pt idx="1">
                  <c:v>77002.7</c:v>
                </c:pt>
                <c:pt idx="2">
                  <c:v>181286.1</c:v>
                </c:pt>
                <c:pt idx="3">
                  <c:v>50251.199999999997</c:v>
                </c:pt>
                <c:pt idx="4">
                  <c:v>44672.9</c:v>
                </c:pt>
                <c:pt idx="5">
                  <c:v>72214.600000000006</c:v>
                </c:pt>
                <c:pt idx="6">
                  <c:v>15057.2</c:v>
                </c:pt>
                <c:pt idx="7">
                  <c:v>4421.8</c:v>
                </c:pt>
                <c:pt idx="8">
                  <c:v>2486.5</c:v>
                </c:pt>
                <c:pt idx="9">
                  <c:v>1612.8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6-4356-B60E-BD625034F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lnSpc>
                <a:spcPct val="100000"/>
              </a:lnSpc>
              <a:defRPr lang="ru-RU" sz="1600" b="0" kern="120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374705143151036"/>
          <c:y val="4.2654154222670467E-3"/>
          <c:w val="0.45625294856848958"/>
          <c:h val="0.98242919387168093"/>
        </c:manualLayout>
      </c:layout>
      <c:overlay val="0"/>
      <c:txPr>
        <a:bodyPr/>
        <a:lstStyle/>
        <a:p>
          <a:pPr>
            <a:defRPr lang="ru-RU" sz="1600" b="0" kern="120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153805</c:v>
                </c:pt>
                <c:pt idx="1">
                  <c:v>300812.59999999998</c:v>
                </c:pt>
                <c:pt idx="2">
                  <c:v>29293.7</c:v>
                </c:pt>
                <c:pt idx="3">
                  <c:v>4712.8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8-4AE6-A91B-540C505379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153767.29999999999</c:v>
                </c:pt>
                <c:pt idx="1">
                  <c:v>295041.5</c:v>
                </c:pt>
                <c:pt idx="2">
                  <c:v>29293.7</c:v>
                </c:pt>
                <c:pt idx="3">
                  <c:v>4514.5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58-4AE6-A91B-540C505379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факт2022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140155.79999999999</c:v>
                </c:pt>
                <c:pt idx="1">
                  <c:v>276750.2</c:v>
                </c:pt>
                <c:pt idx="2">
                  <c:v>25425.9</c:v>
                </c:pt>
                <c:pt idx="3">
                  <c:v>4651.3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58-4AE6-A91B-540C50537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25664"/>
        <c:axId val="95427200"/>
      </c:barChart>
      <c:catAx>
        <c:axId val="9542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5427200"/>
        <c:crosses val="autoZero"/>
        <c:auto val="1"/>
        <c:lblAlgn val="ctr"/>
        <c:lblOffset val="100"/>
        <c:noMultiLvlLbl val="0"/>
      </c:catAx>
      <c:valAx>
        <c:axId val="9542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425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 w="76200">
      <a:solidFill>
        <a:schemeClr val="accent2">
          <a:lumMod val="75000"/>
        </a:schemeClr>
      </a:solidFill>
    </a:ln>
  </c:spPr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подпрограмма 1</c:v>
                </c:pt>
                <c:pt idx="1">
                  <c:v>подпрограмма 2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16871.5</c:v>
                </c:pt>
                <c:pt idx="1">
                  <c:v>63271.8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4-441E-ABF5-0BD1AB5A0F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подпрограмма 1</c:v>
                </c:pt>
                <c:pt idx="1">
                  <c:v>подпрограмма 2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16835.099999999999</c:v>
                </c:pt>
                <c:pt idx="1">
                  <c:v>61764.9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44-441E-ABF5-0BD1AB5A0F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подпрограмма 1</c:v>
                </c:pt>
                <c:pt idx="1">
                  <c:v>подпрограмма 2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General">
                  <c:v>30124.2</c:v>
                </c:pt>
                <c:pt idx="1">
                  <c:v>31969.5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44-441E-ABF5-0BD1AB5A0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40484864"/>
        <c:axId val="40487168"/>
        <c:axId val="0"/>
      </c:bar3DChart>
      <c:catAx>
        <c:axId val="4048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487168"/>
        <c:crosses val="autoZero"/>
        <c:auto val="1"/>
        <c:lblAlgn val="ctr"/>
        <c:lblOffset val="100"/>
        <c:noMultiLvlLbl val="0"/>
      </c:catAx>
      <c:valAx>
        <c:axId val="404871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40484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ln w="38100"/>
        <a:effectLst>
          <a:innerShdw blurRad="63500" dist="50800" dir="13500000">
            <a:prstClr val="black">
              <a:alpha val="50000"/>
            </a:prstClr>
          </a:innerShdw>
        </a:effectLst>
      </c:spPr>
    </c:sideWall>
    <c:backWall>
      <c:thickness val="0"/>
      <c:spPr>
        <a:ln w="38100"/>
        <a:effectLst>
          <a:innerShdw blurRad="63500" dist="50800" dir="13500000">
            <a:prstClr val="black">
              <a:alpha val="50000"/>
            </a:prstClr>
          </a:innerShdw>
        </a:effectLst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культурно-досуговая деятельность</c:v>
                </c:pt>
                <c:pt idx="1">
                  <c:v>дополнительное образование</c:v>
                </c:pt>
                <c:pt idx="2">
                  <c:v>библиотечная деятельность</c:v>
                </c:pt>
                <c:pt idx="3">
                  <c:v>музейное дело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16627.599999999999</c:v>
                </c:pt>
                <c:pt idx="1">
                  <c:v>39272</c:v>
                </c:pt>
                <c:pt idx="2">
                  <c:v>16841.099999999999</c:v>
                </c:pt>
                <c:pt idx="3">
                  <c:v>9595.1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A-4A3F-9024-1A07CFB41A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культурно-досуговая деятельность</c:v>
                </c:pt>
                <c:pt idx="1">
                  <c:v>дополнительное образование</c:v>
                </c:pt>
                <c:pt idx="2">
                  <c:v>библиотечная деятельность</c:v>
                </c:pt>
                <c:pt idx="3">
                  <c:v>музейное дело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16627.599999999999</c:v>
                </c:pt>
                <c:pt idx="1">
                  <c:v>39272</c:v>
                </c:pt>
                <c:pt idx="2">
                  <c:v>16841.099999999999</c:v>
                </c:pt>
                <c:pt idx="3">
                  <c:v>9595.1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A-4A3F-9024-1A07CFB41A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культурно-досуговая деятельность</c:v>
                </c:pt>
                <c:pt idx="1">
                  <c:v>дополнительное образование</c:v>
                </c:pt>
                <c:pt idx="2">
                  <c:v>библиотечная деятельность</c:v>
                </c:pt>
                <c:pt idx="3">
                  <c:v>музейное дело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14593.4</c:v>
                </c:pt>
                <c:pt idx="1">
                  <c:v>46659.3</c:v>
                </c:pt>
                <c:pt idx="2">
                  <c:v>17713.900000000001</c:v>
                </c:pt>
                <c:pt idx="3">
                  <c:v>9108.4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AA-4A3F-9024-1A07CFB41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261888"/>
        <c:axId val="40283136"/>
        <c:axId val="41595328"/>
      </c:bar3DChart>
      <c:catAx>
        <c:axId val="4026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0283136"/>
        <c:crosses val="autoZero"/>
        <c:auto val="1"/>
        <c:lblAlgn val="ctr"/>
        <c:lblOffset val="100"/>
        <c:tickLblSkip val="1"/>
        <c:noMultiLvlLbl val="0"/>
      </c:catAx>
      <c:valAx>
        <c:axId val="4028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261888"/>
        <c:crosses val="autoZero"/>
        <c:crossBetween val="between"/>
      </c:valAx>
      <c:serAx>
        <c:axId val="41595328"/>
        <c:scaling>
          <c:orientation val="minMax"/>
        </c:scaling>
        <c:delete val="0"/>
        <c:axPos val="b"/>
        <c:majorTickMark val="out"/>
        <c:minorTickMark val="none"/>
        <c:tickLblPos val="nextTo"/>
        <c:crossAx val="40283136"/>
        <c:crosses val="autoZero"/>
      </c:serAx>
      <c:spPr>
        <a:ln w="3175"/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B88E3-CC53-41B8-BB06-DCFA3E395EFA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A65B8-F6EE-4327-9FBF-A662D7C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7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70C1-82C2-4F25-8F83-81D9D4CBD04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350-354D-4DD3-9108-34C3EC089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70C1-82C2-4F25-8F83-81D9D4CBD04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350-354D-4DD3-9108-34C3EC089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70C1-82C2-4F25-8F83-81D9D4CBD04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350-354D-4DD3-9108-34C3EC08930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70C1-82C2-4F25-8F83-81D9D4CBD04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350-354D-4DD3-9108-34C3EC0893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70C1-82C2-4F25-8F83-81D9D4CBD04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350-354D-4DD3-9108-34C3EC089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70C1-82C2-4F25-8F83-81D9D4CBD04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350-354D-4DD3-9108-34C3EC0893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70C1-82C2-4F25-8F83-81D9D4CBD04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350-354D-4DD3-9108-34C3EC089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70C1-82C2-4F25-8F83-81D9D4CBD04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350-354D-4DD3-9108-34C3EC089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70C1-82C2-4F25-8F83-81D9D4CBD04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350-354D-4DD3-9108-34C3EC089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70C1-82C2-4F25-8F83-81D9D4CBD04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350-354D-4DD3-9108-34C3EC08930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70C1-82C2-4F25-8F83-81D9D4CBD04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350-354D-4DD3-9108-34C3EC0893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D270C1-82C2-4F25-8F83-81D9D4CBD040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D72350-354D-4DD3-9108-34C3EC0893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94%D0%BE%D1%82%D0%B0%D1%86%D0%B8%D1%8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A0%D0%B0%D1%81%D1%85%D0%BE%D0%B4%D0%BD%D1%8B%D0%B5_%D0%BE%D0%B1%D1%8F%D0%B7%D0%B0%D1%82%D0%B5%D0%BB%D1%8C%D1%81%D1%82%D0%B2%D0%B0&amp;action=edit&amp;redlink=1" TargetMode="External"/><Relationship Id="rId5" Type="http://schemas.openxmlformats.org/officeDocument/2006/relationships/hyperlink" Target="https://ru.wikipedia.org/wiki/%D0%A2%D1%80%D0%B0%D0%BD%D1%81%D1%84%D0%B5%D1%80%D1%82" TargetMode="External"/><Relationship Id="rId4" Type="http://schemas.openxmlformats.org/officeDocument/2006/relationships/hyperlink" Target="https://ru.wikipedia.org/wiki/%D0%9C%D0%B5%D0%B6%D0%B1%D1%8E%D0%B4%D0%B6%D0%B5%D1%82%D0%BD%D1%8B%D0%B5_%D0%BE%D1%82%D0%BD%D0%BE%D1%88%D0%B5%D0%BD%D0%B8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72F945-7420-4F9E-92BE-B0E7CA7881C7}"/>
              </a:ext>
            </a:extLst>
          </p:cNvPr>
          <p:cNvSpPr/>
          <p:nvPr/>
        </p:nvSpPr>
        <p:spPr>
          <a:xfrm>
            <a:off x="-47449" y="0"/>
            <a:ext cx="302601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F68A68F-251C-4E50-B0C5-CA1CCC209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776" y="192806"/>
            <a:ext cx="89115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КАЛАРСКИЙ МУНИЦИПАЛЬНЫЙ ОКРУГ ЗАБАЙКАЛЬСКОГО КРАЯ</a:t>
            </a:r>
            <a:endParaRPr lang="en-US" altLang="ko-KR" sz="32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1C60E95-F33D-4A74-AA7C-892112CF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37" y="2052465"/>
            <a:ext cx="5629563" cy="375304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81956" y="2302888"/>
            <a:ext cx="5201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БЮДЖЕТ ДЛЯ ГРАЖДАН</a:t>
            </a:r>
            <a:r>
              <a:rPr lang="ru-RU" sz="3200" b="1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1956" y="3297699"/>
            <a:ext cx="51240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ИСПОЛНЕНИЕ БЮДЖЕТА КАЛАРСКОГО МУНИЦИПАЛЬНОГО ОКРУГА </a:t>
            </a:r>
            <a:r>
              <a:rPr lang="ru-RU" sz="28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ЗА 2023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165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367A9D-2742-425C-ACB5-A4DC43CC2E49}"/>
              </a:ext>
            </a:extLst>
          </p:cNvPr>
          <p:cNvSpPr/>
          <p:nvPr/>
        </p:nvSpPr>
        <p:spPr>
          <a:xfrm>
            <a:off x="9179993" y="0"/>
            <a:ext cx="302601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1">
            <a:extLst>
              <a:ext uri="{FF2B5EF4-FFF2-40B4-BE49-F238E27FC236}">
                <a16:creationId xmlns:a16="http://schemas.microsoft.com/office/drawing/2014/main" id="{1976EE43-C923-4097-9597-846D98DE02CF}"/>
              </a:ext>
            </a:extLst>
          </p:cNvPr>
          <p:cNvSpPr txBox="1">
            <a:spLocks/>
          </p:cNvSpPr>
          <p:nvPr/>
        </p:nvSpPr>
        <p:spPr>
          <a:xfrm>
            <a:off x="779728" y="641353"/>
            <a:ext cx="8458739" cy="44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61655C"/>
                </a:solidFill>
                <a:cs typeface="Arial" charset="0"/>
              </a:rPr>
              <a:t>Основные </a:t>
            </a:r>
            <a:r>
              <a:rPr lang="ru-RU" sz="2800" b="1" dirty="0" err="1">
                <a:solidFill>
                  <a:srgbClr val="61655C"/>
                </a:solidFill>
                <a:cs typeface="Arial" charset="0"/>
              </a:rPr>
              <a:t>бюджетообразующие</a:t>
            </a:r>
            <a:r>
              <a:rPr lang="ru-RU" sz="2800" b="1" dirty="0">
                <a:solidFill>
                  <a:srgbClr val="61655C"/>
                </a:solidFill>
                <a:cs typeface="Arial" charset="0"/>
              </a:rPr>
              <a:t> предприятия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AC05B9-6072-425F-8D2E-7360DBBFD5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V="1">
            <a:off x="838200" y="1073997"/>
            <a:ext cx="7292680" cy="68958"/>
          </a:xfrm>
          <a:prstGeom prst="rect">
            <a:avLst/>
          </a:prstGeom>
        </p:spPr>
      </p:pic>
      <p:sp>
        <p:nvSpPr>
          <p:cNvPr id="12" name="圆角矩形 9">
            <a:extLst>
              <a:ext uri="{FF2B5EF4-FFF2-40B4-BE49-F238E27FC236}">
                <a16:creationId xmlns:a16="http://schemas.microsoft.com/office/drawing/2014/main" id="{62D2057D-1891-4DDD-BA7F-C9EAF80D06EA}"/>
              </a:ext>
            </a:extLst>
          </p:cNvPr>
          <p:cNvSpPr/>
          <p:nvPr/>
        </p:nvSpPr>
        <p:spPr bwMode="auto">
          <a:xfrm flipH="1">
            <a:off x="1585893" y="1966573"/>
            <a:ext cx="6544987" cy="8744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MH_Other_2">
            <a:extLst>
              <a:ext uri="{FF2B5EF4-FFF2-40B4-BE49-F238E27FC236}">
                <a16:creationId xmlns:a16="http://schemas.microsoft.com/office/drawing/2014/main" id="{882874B1-7177-481E-8784-E7F5E56795A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6012" y="1803821"/>
            <a:ext cx="1200000" cy="11999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75C0490B-433A-4920-B480-636C5AEF36D0}"/>
              </a:ext>
            </a:extLst>
          </p:cNvPr>
          <p:cNvSpPr txBox="1">
            <a:spLocks/>
          </p:cNvSpPr>
          <p:nvPr/>
        </p:nvSpPr>
        <p:spPr>
          <a:xfrm>
            <a:off x="2042351" y="2192471"/>
            <a:ext cx="5716195" cy="658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ООО «</a:t>
            </a:r>
            <a:r>
              <a:rPr lang="ru-RU" sz="2400" dirty="0" err="1"/>
              <a:t>Удоканская</a:t>
            </a:r>
            <a:r>
              <a:rPr lang="ru-RU" sz="2400"/>
              <a:t> медь»</a:t>
            </a:r>
            <a:endParaRPr lang="ru-RU" sz="2400" dirty="0"/>
          </a:p>
        </p:txBody>
      </p:sp>
      <p:sp>
        <p:nvSpPr>
          <p:cNvPr id="20" name="圆角矩形 9">
            <a:extLst>
              <a:ext uri="{FF2B5EF4-FFF2-40B4-BE49-F238E27FC236}">
                <a16:creationId xmlns:a16="http://schemas.microsoft.com/office/drawing/2014/main" id="{904934D4-3259-4636-89A7-A3D5AB980E91}"/>
              </a:ext>
            </a:extLst>
          </p:cNvPr>
          <p:cNvSpPr/>
          <p:nvPr/>
        </p:nvSpPr>
        <p:spPr bwMode="auto">
          <a:xfrm flipH="1">
            <a:off x="1585893" y="3244730"/>
            <a:ext cx="6544987" cy="8744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MH_Other_2">
            <a:extLst>
              <a:ext uri="{FF2B5EF4-FFF2-40B4-BE49-F238E27FC236}">
                <a16:creationId xmlns:a16="http://schemas.microsoft.com/office/drawing/2014/main" id="{C96EE357-EA02-4E24-AA4C-4B9B8CD98B8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7905" y="3076460"/>
            <a:ext cx="1200000" cy="11999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圆角矩形 9">
            <a:extLst>
              <a:ext uri="{FF2B5EF4-FFF2-40B4-BE49-F238E27FC236}">
                <a16:creationId xmlns:a16="http://schemas.microsoft.com/office/drawing/2014/main" id="{7C74134E-60BB-4E7E-89A4-4C90B0268430}"/>
              </a:ext>
            </a:extLst>
          </p:cNvPr>
          <p:cNvSpPr/>
          <p:nvPr/>
        </p:nvSpPr>
        <p:spPr bwMode="auto">
          <a:xfrm flipH="1">
            <a:off x="1585893" y="4528330"/>
            <a:ext cx="6544987" cy="8744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A2292629-4554-4294-AE15-4CDA1D02D43B}"/>
              </a:ext>
            </a:extLst>
          </p:cNvPr>
          <p:cNvSpPr txBox="1">
            <a:spLocks/>
          </p:cNvSpPr>
          <p:nvPr/>
        </p:nvSpPr>
        <p:spPr>
          <a:xfrm>
            <a:off x="2086028" y="3478347"/>
            <a:ext cx="5716195" cy="658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Организации, работающие на строительстве объектов </a:t>
            </a:r>
            <a:r>
              <a:rPr lang="ru-RU" sz="2400" dirty="0" err="1"/>
              <a:t>Удоканского</a:t>
            </a:r>
            <a:r>
              <a:rPr lang="ru-RU" sz="2400" dirty="0"/>
              <a:t> ГМК</a:t>
            </a: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0E3FDA6D-A3D5-4025-8A1C-51BAB52542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23833" y="4355412"/>
            <a:ext cx="1200000" cy="11999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74D11A73-D08D-41F4-9BFE-6B5A266A4470}"/>
              </a:ext>
            </a:extLst>
          </p:cNvPr>
          <p:cNvSpPr txBox="1">
            <a:spLocks/>
          </p:cNvSpPr>
          <p:nvPr/>
        </p:nvSpPr>
        <p:spPr>
          <a:xfrm>
            <a:off x="2086027" y="4744738"/>
            <a:ext cx="5716195" cy="658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Структурные подразделения ОАО «РЖД»</a:t>
            </a:r>
          </a:p>
        </p:txBody>
      </p:sp>
      <p:sp>
        <p:nvSpPr>
          <p:cNvPr id="33" name="Oval 5">
            <a:extLst>
              <a:ext uri="{FF2B5EF4-FFF2-40B4-BE49-F238E27FC236}">
                <a16:creationId xmlns:a16="http://schemas.microsoft.com/office/drawing/2014/main" id="{C1D4322F-8105-47AA-9AB6-DCF0D67D9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139" y="2011169"/>
            <a:ext cx="839747" cy="8244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prstClr val="black"/>
              </a:solidFill>
            </a:endParaRPr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D90B34FF-0FB9-48C2-8C85-9008F8DE6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421" y="3293740"/>
            <a:ext cx="763876" cy="791512"/>
          </a:xfrm>
          <a:prstGeom prst="ellipse">
            <a:avLst/>
          </a:prstGeom>
          <a:solidFill>
            <a:schemeClr val="accent4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prstClr val="black"/>
              </a:solidFill>
            </a:endParaRPr>
          </a:p>
        </p:txBody>
      </p:sp>
      <p:sp>
        <p:nvSpPr>
          <p:cNvPr id="35" name="Oval 9">
            <a:extLst>
              <a:ext uri="{FF2B5EF4-FFF2-40B4-BE49-F238E27FC236}">
                <a16:creationId xmlns:a16="http://schemas.microsoft.com/office/drawing/2014/main" id="{1EC5A6B2-C37E-4DA1-8AEB-EC255BF1C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79" y="4528330"/>
            <a:ext cx="870308" cy="87449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prstClr val="black"/>
              </a:solidFill>
            </a:endParaRPr>
          </a:p>
        </p:txBody>
      </p:sp>
      <p:pic>
        <p:nvPicPr>
          <p:cNvPr id="36" name="Рисунок 13">
            <a:extLst>
              <a:ext uri="{FF2B5EF4-FFF2-40B4-BE49-F238E27FC236}">
                <a16:creationId xmlns:a16="http://schemas.microsoft.com/office/drawing/2014/main" id="{1DBB14EF-4811-4257-9349-B4AE4B4AEF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63479" y="3931520"/>
            <a:ext cx="2459039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21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6" grpId="0" animBg="1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7" grpId="0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41663"/>
              </p:ext>
            </p:extLst>
          </p:nvPr>
        </p:nvGraphicFramePr>
        <p:xfrm>
          <a:off x="407096" y="1192838"/>
          <a:ext cx="11304740" cy="49479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540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3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0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endParaRPr lang="ru-RU" sz="1600" b="1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Факт 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Первоначальный бюджет 2023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Факт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Отклонение к 2022г.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Отклонение к первоначальному бюджету,%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Дотации из краевого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104 806,0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86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479,0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94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019,0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- 18 787,0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-14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848,0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Дотация на выравнивание бюджетной обеспеченности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102 263,0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86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479,0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86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479,0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-15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784,0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+7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540,0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Дотация на поддержку мер по обеспечению сбалансированности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2 543,0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152,4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390,6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+ 1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152,4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Субсидии из краевого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209 560,0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73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606,5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82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869,2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-126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690,8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- 25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787,8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Субвенции из краевого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205 762,6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196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897,9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231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386,6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+ 25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624,0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+ 34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488,7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24 249,5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156,5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226,8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- 11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022,7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+ 1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070,3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544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378,1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369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139,9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421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501,6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- 122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876,5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+52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361,7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19592" y="6040268"/>
            <a:ext cx="107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23539" y="6107724"/>
            <a:ext cx="10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48247" y="6107724"/>
            <a:ext cx="81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9539" y="6107724"/>
            <a:ext cx="101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023232" y="6107724"/>
            <a:ext cx="12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104652" y="822841"/>
            <a:ext cx="1336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Тыс. рублей</a:t>
            </a:r>
          </a:p>
        </p:txBody>
      </p:sp>
      <p:sp>
        <p:nvSpPr>
          <p:cNvPr id="13" name="Нижний колонтитул 1">
            <a:extLst>
              <a:ext uri="{FF2B5EF4-FFF2-40B4-BE49-F238E27FC236}">
                <a16:creationId xmlns:a16="http://schemas.microsoft.com/office/drawing/2014/main" id="{0CEE49CA-BF39-40A2-8D2D-4D1793477706}"/>
              </a:ext>
            </a:extLst>
          </p:cNvPr>
          <p:cNvSpPr txBox="1">
            <a:spLocks/>
          </p:cNvSpPr>
          <p:nvPr/>
        </p:nvSpPr>
        <p:spPr>
          <a:xfrm>
            <a:off x="807742" y="350175"/>
            <a:ext cx="10502225" cy="44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Безвозмездные поступления из краевого бюджета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64EECA-E197-49A0-9FCA-707B83898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995" y="748647"/>
            <a:ext cx="7846423" cy="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474932"/>
              </p:ext>
            </p:extLst>
          </p:nvPr>
        </p:nvGraphicFramePr>
        <p:xfrm>
          <a:off x="426336" y="1293104"/>
          <a:ext cx="11404497" cy="509211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95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5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7439"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Наименование раздела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Факт 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План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Факт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% к плану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Темп роста,%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Отклонение к 2022г., 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94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161 153,1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182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130,1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181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286,1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99,5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112,5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+ 20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133,0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1 714,7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1 972,8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612,8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81,8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94,1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- 101,9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20 079,1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097,8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057,2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99,7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-5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021,9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41 586,9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73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721,5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72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214,6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98,0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173,6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+30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627,7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70 296,5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53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634,6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50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251,2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93,7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71,5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- 20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045,3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496 509,1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537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048,7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531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049,3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98,9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107,0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+34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540,2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Культура и кинематография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41 742,7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44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672,9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44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672,9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107,0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+2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930,2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82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216 526,9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77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183,5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77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002,7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99,8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35,6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-139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524,2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1 953,4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486,5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486,5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127,3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+533,1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Средства массовой информации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4 993,3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428,2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421,8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88,6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-571,5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1 056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555,7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992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376,6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980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055,1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98,8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92,8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- 76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500,6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909539" y="6107724"/>
            <a:ext cx="101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94402" y="904084"/>
            <a:ext cx="1336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Тыс. рублей</a:t>
            </a:r>
          </a:p>
        </p:txBody>
      </p:sp>
      <p:sp>
        <p:nvSpPr>
          <p:cNvPr id="8" name="Нижний колонтитул 1">
            <a:extLst>
              <a:ext uri="{FF2B5EF4-FFF2-40B4-BE49-F238E27FC236}">
                <a16:creationId xmlns:a16="http://schemas.microsoft.com/office/drawing/2014/main" id="{9DEC2BD3-0220-4DEB-9945-4BD2FC0408B6}"/>
              </a:ext>
            </a:extLst>
          </p:cNvPr>
          <p:cNvSpPr txBox="1">
            <a:spLocks/>
          </p:cNvSpPr>
          <p:nvPr/>
        </p:nvSpPr>
        <p:spPr>
          <a:xfrm>
            <a:off x="807742" y="350175"/>
            <a:ext cx="9977167" cy="44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Расходы бюджета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Каларского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муниципального округа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3A92D7-FA79-40FF-B7C5-17DB97D01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995" y="748647"/>
            <a:ext cx="7846423" cy="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C482F6-0316-410A-A061-5D05CB495588}"/>
              </a:ext>
            </a:extLst>
          </p:cNvPr>
          <p:cNvSpPr/>
          <p:nvPr/>
        </p:nvSpPr>
        <p:spPr>
          <a:xfrm>
            <a:off x="6751529" y="0"/>
            <a:ext cx="545447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1680102" y="3921135"/>
            <a:ext cx="1822407" cy="2989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DC70618-3651-47F5-9EE0-D76716450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7891" y="816765"/>
            <a:ext cx="6524427" cy="61693"/>
          </a:xfrm>
          <a:prstGeom prst="rect">
            <a:avLst/>
          </a:prstGeom>
        </p:spPr>
      </p:pic>
      <p:sp>
        <p:nvSpPr>
          <p:cNvPr id="22" name="Нижний колонтитул 1">
            <a:extLst>
              <a:ext uri="{FF2B5EF4-FFF2-40B4-BE49-F238E27FC236}">
                <a16:creationId xmlns:a16="http://schemas.microsoft.com/office/drawing/2014/main" id="{D9FE92C5-ED7B-4905-874F-E68D614F84C9}"/>
              </a:ext>
            </a:extLst>
          </p:cNvPr>
          <p:cNvSpPr txBox="1">
            <a:spLocks/>
          </p:cNvSpPr>
          <p:nvPr/>
        </p:nvSpPr>
        <p:spPr>
          <a:xfrm>
            <a:off x="880195" y="345561"/>
            <a:ext cx="7140504" cy="44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Структура расходов бюджета в 2023 году</a:t>
            </a:r>
          </a:p>
        </p:txBody>
      </p:sp>
      <p:graphicFrame>
        <p:nvGraphicFramePr>
          <p:cNvPr id="23" name="Объект 3">
            <a:extLst>
              <a:ext uri="{FF2B5EF4-FFF2-40B4-BE49-F238E27FC236}">
                <a16:creationId xmlns:a16="http://schemas.microsoft.com/office/drawing/2014/main" id="{AD1CD1DE-E715-44EE-BBC1-417B81145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139275"/>
              </p:ext>
            </p:extLst>
          </p:nvPr>
        </p:nvGraphicFramePr>
        <p:xfrm>
          <a:off x="339623" y="1057639"/>
          <a:ext cx="11798098" cy="572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20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C482F6-0316-410A-A061-5D05CB495588}"/>
              </a:ext>
            </a:extLst>
          </p:cNvPr>
          <p:cNvSpPr/>
          <p:nvPr/>
        </p:nvSpPr>
        <p:spPr>
          <a:xfrm>
            <a:off x="9196406" y="18872"/>
            <a:ext cx="302601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1680102" y="3921135"/>
            <a:ext cx="1822407" cy="2989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DC70618-3651-47F5-9EE0-D76716450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V="1">
            <a:off x="603486" y="742593"/>
            <a:ext cx="8871020" cy="83883"/>
          </a:xfrm>
          <a:prstGeom prst="rect">
            <a:avLst/>
          </a:prstGeom>
        </p:spPr>
      </p:pic>
      <p:sp>
        <p:nvSpPr>
          <p:cNvPr id="22" name="Нижний колонтитул 1">
            <a:extLst>
              <a:ext uri="{FF2B5EF4-FFF2-40B4-BE49-F238E27FC236}">
                <a16:creationId xmlns:a16="http://schemas.microsoft.com/office/drawing/2014/main" id="{D9FE92C5-ED7B-4905-874F-E68D614F84C9}"/>
              </a:ext>
            </a:extLst>
          </p:cNvPr>
          <p:cNvSpPr txBox="1">
            <a:spLocks/>
          </p:cNvSpPr>
          <p:nvPr/>
        </p:nvSpPr>
        <p:spPr>
          <a:xfrm>
            <a:off x="517091" y="298403"/>
            <a:ext cx="10411641" cy="44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Муниципальные программы, реализованные в 2023 году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CED633-B84C-226B-219A-53262BF54325}"/>
              </a:ext>
            </a:extLst>
          </p:cNvPr>
          <p:cNvSpPr/>
          <p:nvPr/>
        </p:nvSpPr>
        <p:spPr>
          <a:xfrm>
            <a:off x="603486" y="1057371"/>
            <a:ext cx="5486392" cy="586154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МП «Управление муниципальными финансами и муниципальным долгом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Каларского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МО»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D2E63C-3D6A-7C62-49C6-2E094BB8E0E1}"/>
              </a:ext>
            </a:extLst>
          </p:cNvPr>
          <p:cNvSpPr/>
          <p:nvPr/>
        </p:nvSpPr>
        <p:spPr>
          <a:xfrm>
            <a:off x="603478" y="1871503"/>
            <a:ext cx="5486401" cy="586153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МП «Социальное развитие и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совершенствования муниципального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управления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Каларском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МО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93DE04-9B63-03B0-9CA9-1ABF14FA955B}"/>
              </a:ext>
            </a:extLst>
          </p:cNvPr>
          <p:cNvSpPr/>
          <p:nvPr/>
        </p:nvSpPr>
        <p:spPr>
          <a:xfrm>
            <a:off x="603479" y="2652539"/>
            <a:ext cx="5486401" cy="586153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МП «Экономическое и территориальное развитие 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Каларского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 на 2023-2027 годы»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385E3F-A562-9AC1-26FA-7145BB826A68}"/>
              </a:ext>
            </a:extLst>
          </p:cNvPr>
          <p:cNvSpPr/>
          <p:nvPr/>
        </p:nvSpPr>
        <p:spPr>
          <a:xfrm>
            <a:off x="603480" y="3448487"/>
            <a:ext cx="5486401" cy="619737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МП «Развитие образования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Каларского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 на 2023-2027 годы»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03D96B-3455-E334-CE75-861D3E22732A}"/>
              </a:ext>
            </a:extLst>
          </p:cNvPr>
          <p:cNvSpPr/>
          <p:nvPr/>
        </p:nvSpPr>
        <p:spPr>
          <a:xfrm>
            <a:off x="603480" y="4259518"/>
            <a:ext cx="5486401" cy="562708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МП «Развитие культуры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Каларского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  на 2018-2022 годы»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27F20C-89B3-EB11-AAE8-9AD836F05242}"/>
              </a:ext>
            </a:extLst>
          </p:cNvPr>
          <p:cNvSpPr/>
          <p:nvPr/>
        </p:nvSpPr>
        <p:spPr>
          <a:xfrm>
            <a:off x="603481" y="5032021"/>
            <a:ext cx="5486401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МП «Развитие физической культуры и спорта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Каларском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 на 2023-2027 годы »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9EB4FF-295B-C5FA-F84F-52E9E7C923DE}"/>
              </a:ext>
            </a:extLst>
          </p:cNvPr>
          <p:cNvSpPr/>
          <p:nvPr/>
        </p:nvSpPr>
        <p:spPr>
          <a:xfrm>
            <a:off x="603481" y="5861408"/>
            <a:ext cx="5486401" cy="562707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МП «Развитие жилищно-коммунального и дорожного хозяйства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Каларском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МО»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41BBF40-4B50-085A-7E35-932577C389E3}"/>
              </a:ext>
            </a:extLst>
          </p:cNvPr>
          <p:cNvSpPr/>
          <p:nvPr/>
        </p:nvSpPr>
        <p:spPr>
          <a:xfrm>
            <a:off x="8168826" y="1090027"/>
            <a:ext cx="2004646" cy="55349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10566,5 (1,1%)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1BE0978-EA2A-9EB4-FF23-17441E307BBC}"/>
              </a:ext>
            </a:extLst>
          </p:cNvPr>
          <p:cNvSpPr/>
          <p:nvPr/>
        </p:nvSpPr>
        <p:spPr>
          <a:xfrm>
            <a:off x="8194080" y="1900656"/>
            <a:ext cx="2004646" cy="5534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2679,1 (0,3%)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9C6E9A7-9A6A-8F5C-D0A0-F692E81C3A07}"/>
              </a:ext>
            </a:extLst>
          </p:cNvPr>
          <p:cNvSpPr/>
          <p:nvPr/>
        </p:nvSpPr>
        <p:spPr>
          <a:xfrm>
            <a:off x="8168826" y="2706560"/>
            <a:ext cx="2004646" cy="5534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67694,0 (6,9%)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674B2DC-7CDB-6A8A-8523-7095F7EE06DE}"/>
              </a:ext>
            </a:extLst>
          </p:cNvPr>
          <p:cNvSpPr/>
          <p:nvPr/>
        </p:nvSpPr>
        <p:spPr>
          <a:xfrm>
            <a:off x="8168826" y="3534080"/>
            <a:ext cx="2004646" cy="55349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482617,0 (49,2%)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34D1209-F83D-B46B-23C5-0FAF1C3C5189}"/>
              </a:ext>
            </a:extLst>
          </p:cNvPr>
          <p:cNvSpPr/>
          <p:nvPr/>
        </p:nvSpPr>
        <p:spPr>
          <a:xfrm>
            <a:off x="8194080" y="4303432"/>
            <a:ext cx="2004646" cy="55349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82335,8</a:t>
            </a:r>
          </a:p>
          <a:p>
            <a:pPr algn="ctr"/>
            <a:r>
              <a:rPr lang="ru-RU" dirty="0"/>
              <a:t>(8,4%)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3D4E486-B4EF-157B-426F-AD0E6D5B381A}"/>
              </a:ext>
            </a:extLst>
          </p:cNvPr>
          <p:cNvSpPr/>
          <p:nvPr/>
        </p:nvSpPr>
        <p:spPr>
          <a:xfrm>
            <a:off x="8194080" y="5060072"/>
            <a:ext cx="2004647" cy="55349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2486,5 (0,3%)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5693D02-0956-8E04-C29C-41C705D0C309}"/>
              </a:ext>
            </a:extLst>
          </p:cNvPr>
          <p:cNvSpPr/>
          <p:nvPr/>
        </p:nvSpPr>
        <p:spPr>
          <a:xfrm>
            <a:off x="8211663" y="5870617"/>
            <a:ext cx="1987063" cy="55349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110 066,3</a:t>
            </a:r>
          </a:p>
          <a:p>
            <a:pPr algn="ctr"/>
            <a:r>
              <a:rPr lang="ru-RU" dirty="0"/>
              <a:t>(11,23%)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3B54A7D-B860-DCAA-DCE8-B26510AFF645}"/>
              </a:ext>
            </a:extLst>
          </p:cNvPr>
          <p:cNvCxnSpPr/>
          <p:nvPr/>
        </p:nvCxnSpPr>
        <p:spPr>
          <a:xfrm>
            <a:off x="6621138" y="1350447"/>
            <a:ext cx="9805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A086031-6261-A2D3-B4A2-DD7D8E60B297}"/>
              </a:ext>
            </a:extLst>
          </p:cNvPr>
          <p:cNvCxnSpPr/>
          <p:nvPr/>
        </p:nvCxnSpPr>
        <p:spPr>
          <a:xfrm>
            <a:off x="6621138" y="2181958"/>
            <a:ext cx="9805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7C252C2-A5DC-82E2-9F10-E95B80324A5D}"/>
              </a:ext>
            </a:extLst>
          </p:cNvPr>
          <p:cNvCxnSpPr/>
          <p:nvPr/>
        </p:nvCxnSpPr>
        <p:spPr>
          <a:xfrm>
            <a:off x="6621138" y="2976845"/>
            <a:ext cx="9805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58CF776-0BE7-7860-0E8B-85F0F0FD3186}"/>
              </a:ext>
            </a:extLst>
          </p:cNvPr>
          <p:cNvCxnSpPr/>
          <p:nvPr/>
        </p:nvCxnSpPr>
        <p:spPr>
          <a:xfrm>
            <a:off x="6621137" y="3758355"/>
            <a:ext cx="9805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14A3FF0B-C97D-43E6-E748-13CCF2307F6C}"/>
              </a:ext>
            </a:extLst>
          </p:cNvPr>
          <p:cNvCxnSpPr/>
          <p:nvPr/>
        </p:nvCxnSpPr>
        <p:spPr>
          <a:xfrm>
            <a:off x="6621137" y="4556442"/>
            <a:ext cx="9805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61FB266-1F3F-46F4-27E0-0B5C585E35AB}"/>
              </a:ext>
            </a:extLst>
          </p:cNvPr>
          <p:cNvCxnSpPr/>
          <p:nvPr/>
        </p:nvCxnSpPr>
        <p:spPr>
          <a:xfrm>
            <a:off x="6621137" y="5363408"/>
            <a:ext cx="9805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F00E079-CC2C-F84F-1514-C94523205C40}"/>
              </a:ext>
            </a:extLst>
          </p:cNvPr>
          <p:cNvCxnSpPr/>
          <p:nvPr/>
        </p:nvCxnSpPr>
        <p:spPr>
          <a:xfrm>
            <a:off x="6621136" y="6142761"/>
            <a:ext cx="9805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B118DB4-344E-FEF0-0970-4FD7CBB5EE92}"/>
              </a:ext>
            </a:extLst>
          </p:cNvPr>
          <p:cNvSpPr txBox="1"/>
          <p:nvPr/>
        </p:nvSpPr>
        <p:spPr>
          <a:xfrm>
            <a:off x="9505256" y="805086"/>
            <a:ext cx="1336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79347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8978357"/>
              </p:ext>
            </p:extLst>
          </p:nvPr>
        </p:nvGraphicFramePr>
        <p:xfrm>
          <a:off x="354806" y="1898833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5"/>
          <p:cNvSpPr>
            <a:spLocks noGrp="1"/>
          </p:cNvSpPr>
          <p:nvPr>
            <p:ph sz="quarter" idx="4"/>
          </p:nvPr>
        </p:nvSpPr>
        <p:spPr>
          <a:xfrm>
            <a:off x="6216816" y="1905244"/>
            <a:ext cx="5389033" cy="3951288"/>
          </a:xfrm>
          <a:noFill/>
          <a:ln w="76200">
            <a:solidFill>
              <a:schemeClr val="accent2">
                <a:lumMod val="75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2000" dirty="0"/>
              <a:t>Развитие системы дошкольного образования</a:t>
            </a:r>
          </a:p>
          <a:p>
            <a:endParaRPr lang="ru-RU" sz="2000" dirty="0"/>
          </a:p>
          <a:p>
            <a:r>
              <a:rPr lang="ru-RU" sz="2000" dirty="0"/>
              <a:t>Развитие системы общего образования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Развитие системы воспитания и дополнительного образования детей</a:t>
            </a:r>
          </a:p>
          <a:p>
            <a:endParaRPr lang="ru-RU" sz="2000" dirty="0"/>
          </a:p>
          <a:p>
            <a:r>
              <a:rPr lang="ru-RU" sz="2000" dirty="0"/>
              <a:t>Летний отдых и оздоровление детей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4369" y="762000"/>
            <a:ext cx="901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              </a:t>
            </a:r>
            <a:r>
              <a:rPr lang="ru-RU" sz="2800" b="1" dirty="0"/>
              <a:t>МП «Развитие образования  </a:t>
            </a:r>
            <a:r>
              <a:rPr lang="ru-RU" sz="2800" b="1" dirty="0" err="1"/>
              <a:t>Каларского</a:t>
            </a:r>
            <a:r>
              <a:rPr lang="ru-RU" sz="2800" b="1" dirty="0"/>
              <a:t> МО»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7854462" y="1524000"/>
            <a:ext cx="3259015" cy="24618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91773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МП «Развитие жилищно-коммунального и дорожного хозяйства»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2019929"/>
              </p:ext>
            </p:extLst>
          </p:nvPr>
        </p:nvGraphicFramePr>
        <p:xfrm>
          <a:off x="812800" y="1600200"/>
          <a:ext cx="583406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940062" y="1600205"/>
            <a:ext cx="4865076" cy="452596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Модернизация жилищно-коммунального  хозяйства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/>
              <a:t>Развитие дорожного хозяйства</a:t>
            </a: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7221415" y="1887415"/>
            <a:ext cx="44196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98286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513678"/>
              </p:ext>
            </p:extLst>
          </p:nvPr>
        </p:nvGraphicFramePr>
        <p:xfrm>
          <a:off x="1197219" y="1924661"/>
          <a:ext cx="9879013" cy="468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МП «Развитие культуры в </a:t>
            </a:r>
            <a:r>
              <a:rPr lang="ru-RU" dirty="0" err="1"/>
              <a:t>Каларском</a:t>
            </a:r>
            <a:r>
              <a:rPr lang="ru-RU" dirty="0"/>
              <a:t> МО»</a:t>
            </a:r>
          </a:p>
        </p:txBody>
      </p:sp>
    </p:spTree>
    <p:extLst>
      <p:ext uri="{BB962C8B-B14F-4D97-AF65-F5344CB8AC3E}">
        <p14:creationId xmlns:p14="http://schemas.microsoft.com/office/powerpoint/2010/main" val="1142206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C482F6-0316-410A-A061-5D05CB495588}"/>
              </a:ext>
            </a:extLst>
          </p:cNvPr>
          <p:cNvSpPr/>
          <p:nvPr/>
        </p:nvSpPr>
        <p:spPr>
          <a:xfrm>
            <a:off x="9179993" y="0"/>
            <a:ext cx="302601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1680102" y="3921135"/>
            <a:ext cx="1822407" cy="2989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DC70618-3651-47F5-9EE0-D76716450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1992" y="1255889"/>
            <a:ext cx="10001150" cy="94569"/>
          </a:xfrm>
          <a:prstGeom prst="rect">
            <a:avLst/>
          </a:prstGeom>
        </p:spPr>
      </p:pic>
      <p:sp>
        <p:nvSpPr>
          <p:cNvPr id="22" name="Нижний колонтитул 1">
            <a:extLst>
              <a:ext uri="{FF2B5EF4-FFF2-40B4-BE49-F238E27FC236}">
                <a16:creationId xmlns:a16="http://schemas.microsoft.com/office/drawing/2014/main" id="{D9FE92C5-ED7B-4905-874F-E68D614F84C9}"/>
              </a:ext>
            </a:extLst>
          </p:cNvPr>
          <p:cNvSpPr txBox="1">
            <a:spLocks/>
          </p:cNvSpPr>
          <p:nvPr/>
        </p:nvSpPr>
        <p:spPr>
          <a:xfrm>
            <a:off x="496567" y="559719"/>
            <a:ext cx="10046575" cy="44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Первоочередные расходы бюджета муниципального округа 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 2022-2023 годах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4A8754B-956B-7F08-90C4-F46250D96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668609"/>
              </p:ext>
            </p:extLst>
          </p:nvPr>
        </p:nvGraphicFramePr>
        <p:xfrm>
          <a:off x="796993" y="2046628"/>
          <a:ext cx="8127999" cy="41503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7795502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481386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40920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 год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89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443 272,9 (42,0%)</a:t>
                      </a:r>
                    </a:p>
                    <a:p>
                      <a:pPr marL="0" algn="ctr" defTabSz="914400" rtl="0" eaLnBrk="1" latinLnBrk="0" hangingPunct="1"/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Заработная плата с начислениями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490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854,9</a:t>
                      </a: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(50,0%)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92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78 303,7 (7,4%)</a:t>
                      </a:r>
                    </a:p>
                    <a:p>
                      <a:pPr marL="0" algn="ctr" defTabSz="914400" rtl="0" eaLnBrk="1" latinLnBrk="0" hangingPunct="1"/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Коммунальные услуги и КПТ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87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534,9</a:t>
                      </a: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(8,9%)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6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207 937,7 (19,7%)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Пособия по социальной помощи населению</a:t>
                      </a:r>
                    </a:p>
                    <a:p>
                      <a:pPr algn="ctr"/>
                      <a:endParaRPr lang="ru-RU" sz="1600" b="1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70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828,5</a:t>
                      </a: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(7,2%)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167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3 447,0 (0,3%)</a:t>
                      </a:r>
                    </a:p>
                    <a:p>
                      <a:pPr marL="0" algn="ctr" defTabSz="914400" rtl="0" eaLnBrk="1" latinLnBrk="0" hangingPunct="1"/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Пенсия, пособия, выплачиваемые работодателями</a:t>
                      </a:r>
                    </a:p>
                    <a:p>
                      <a:pPr algn="ctr"/>
                      <a:endParaRPr lang="ru-RU" sz="1600" b="1" kern="12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4 371,5(0,4%)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061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3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367A9D-2742-425C-ACB5-A4DC43CC2E49}"/>
              </a:ext>
            </a:extLst>
          </p:cNvPr>
          <p:cNvSpPr/>
          <p:nvPr/>
        </p:nvSpPr>
        <p:spPr>
          <a:xfrm>
            <a:off x="9179993" y="0"/>
            <a:ext cx="302601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1">
            <a:extLst>
              <a:ext uri="{FF2B5EF4-FFF2-40B4-BE49-F238E27FC236}">
                <a16:creationId xmlns:a16="http://schemas.microsoft.com/office/drawing/2014/main" id="{1976EE43-C923-4097-9597-846D98DE02CF}"/>
              </a:ext>
            </a:extLst>
          </p:cNvPr>
          <p:cNvSpPr txBox="1">
            <a:spLocks/>
          </p:cNvSpPr>
          <p:nvPr/>
        </p:nvSpPr>
        <p:spPr>
          <a:xfrm>
            <a:off x="1472455" y="3061278"/>
            <a:ext cx="8458739" cy="2722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Комитет по финансам администрации Каларского муниципального округа Забайкальского края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AC05B9-6072-425F-8D2E-7360DBBFD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V="1">
            <a:off x="1472454" y="5221126"/>
            <a:ext cx="6421583" cy="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C482F6-0316-410A-A061-5D05CB495588}"/>
              </a:ext>
            </a:extLst>
          </p:cNvPr>
          <p:cNvSpPr/>
          <p:nvPr/>
        </p:nvSpPr>
        <p:spPr>
          <a:xfrm>
            <a:off x="9179993" y="0"/>
            <a:ext cx="302601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Oval 9">
            <a:extLst>
              <a:ext uri="{FF2B5EF4-FFF2-40B4-BE49-F238E27FC236}">
                <a16:creationId xmlns:a16="http://schemas.microsoft.com/office/drawing/2014/main" id="{1D80F7FC-1AB0-4807-8BA1-5ECFCBF87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833" y="1263744"/>
            <a:ext cx="2105459" cy="1994174"/>
          </a:xfrm>
          <a:prstGeom prst="ellipse">
            <a:avLst/>
          </a:prstGeom>
          <a:solidFill>
            <a:schemeClr val="accent3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prstClr val="black"/>
              </a:solidFill>
            </a:endParaRPr>
          </a:p>
        </p:txBody>
      </p:sp>
      <p:sp>
        <p:nvSpPr>
          <p:cNvPr id="37" name="Oval 13">
            <a:extLst>
              <a:ext uri="{FF2B5EF4-FFF2-40B4-BE49-F238E27FC236}">
                <a16:creationId xmlns:a16="http://schemas.microsoft.com/office/drawing/2014/main" id="{CEA3A9A8-66BA-4E35-9760-F5079978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049" y="1219945"/>
            <a:ext cx="2037969" cy="2037972"/>
          </a:xfrm>
          <a:prstGeom prst="ellipse">
            <a:avLst/>
          </a:prstGeom>
          <a:solidFill>
            <a:schemeClr val="accent4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cxnSp>
        <p:nvCxnSpPr>
          <p:cNvPr id="12" name="直接连接符 31"/>
          <p:cNvCxnSpPr/>
          <p:nvPr/>
        </p:nvCxnSpPr>
        <p:spPr>
          <a:xfrm>
            <a:off x="777271" y="3515401"/>
            <a:ext cx="0" cy="27739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1"/>
          <p:cNvSpPr txBox="1">
            <a:spLocks/>
          </p:cNvSpPr>
          <p:nvPr/>
        </p:nvSpPr>
        <p:spPr>
          <a:xfrm>
            <a:off x="1680102" y="3921135"/>
            <a:ext cx="1822407" cy="2989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cxnSp>
        <p:nvCxnSpPr>
          <p:cNvPr id="29" name="直接连接符 48"/>
          <p:cNvCxnSpPr/>
          <p:nvPr/>
        </p:nvCxnSpPr>
        <p:spPr>
          <a:xfrm>
            <a:off x="3560833" y="3515401"/>
            <a:ext cx="0" cy="27739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11"/>
          <p:cNvSpPr txBox="1">
            <a:spLocks/>
          </p:cNvSpPr>
          <p:nvPr/>
        </p:nvSpPr>
        <p:spPr>
          <a:xfrm>
            <a:off x="3799546" y="3503089"/>
            <a:ext cx="1324343" cy="2989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ПЛОЩАДЬ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11"/>
          <p:cNvSpPr txBox="1">
            <a:spLocks/>
          </p:cNvSpPr>
          <p:nvPr/>
        </p:nvSpPr>
        <p:spPr>
          <a:xfrm>
            <a:off x="3843886" y="4203272"/>
            <a:ext cx="1822407" cy="2989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rPr>
              <a:t>56,7 тыс. кв. км</a:t>
            </a:r>
          </a:p>
        </p:txBody>
      </p:sp>
      <p:cxnSp>
        <p:nvCxnSpPr>
          <p:cNvPr id="46" name="直接连接符 65"/>
          <p:cNvCxnSpPr>
            <a:cxnSpLocks/>
          </p:cNvCxnSpPr>
          <p:nvPr/>
        </p:nvCxnSpPr>
        <p:spPr>
          <a:xfrm>
            <a:off x="6210791" y="3515401"/>
            <a:ext cx="0" cy="27739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标题 11"/>
          <p:cNvSpPr txBox="1">
            <a:spLocks/>
          </p:cNvSpPr>
          <p:nvPr/>
        </p:nvSpPr>
        <p:spPr>
          <a:xfrm>
            <a:off x="6304613" y="3468270"/>
            <a:ext cx="2037971" cy="2989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ПРОТЯЖЕННОСТЬ ДОРОГ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11"/>
          <p:cNvSpPr txBox="1">
            <a:spLocks/>
          </p:cNvSpPr>
          <p:nvPr/>
        </p:nvSpPr>
        <p:spPr>
          <a:xfrm>
            <a:off x="6261717" y="4220057"/>
            <a:ext cx="1822407" cy="18209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rPr>
              <a:t>527, 12 кв. км</a:t>
            </a:r>
          </a:p>
        </p:txBody>
      </p:sp>
      <p:sp>
        <p:nvSpPr>
          <p:cNvPr id="64" name="标题 11"/>
          <p:cNvSpPr txBox="1">
            <a:spLocks/>
          </p:cNvSpPr>
          <p:nvPr/>
        </p:nvSpPr>
        <p:spPr>
          <a:xfrm>
            <a:off x="916635" y="3468272"/>
            <a:ext cx="1855877" cy="3787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ЧИСЛЕННОСТЬ НАСЕЛЕНИЯ (на 01.01.2024)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标题 11"/>
          <p:cNvSpPr txBox="1">
            <a:spLocks/>
          </p:cNvSpPr>
          <p:nvPr/>
        </p:nvSpPr>
        <p:spPr>
          <a:xfrm>
            <a:off x="865844" y="4220057"/>
            <a:ext cx="2456277" cy="21577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rPr>
              <a:t>     7 207 чел.: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rPr>
              <a:t>городское -</a:t>
            </a:r>
          </a:p>
          <a:p>
            <a:pPr algn="l"/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rPr>
              <a:t>     4 025 чел.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rPr>
              <a:t>сельское – </a:t>
            </a:r>
          </a:p>
          <a:p>
            <a:pPr algn="l"/>
            <a:r>
              <a:rPr lang="ru-RU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rPr>
              <a:t>      3 182 чел.</a:t>
            </a:r>
          </a:p>
        </p:txBody>
      </p:sp>
      <p:pic>
        <p:nvPicPr>
          <p:cNvPr id="50" name="Picture 14" descr="C:\Users\ADMIN\Desktop\Бюджет для граждан\карта обработка.png">
            <a:extLst>
              <a:ext uri="{FF2B5EF4-FFF2-40B4-BE49-F238E27FC236}">
                <a16:creationId xmlns:a16="http://schemas.microsoft.com/office/drawing/2014/main" id="{F4838F60-09CB-426F-BDF0-2FA43687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07" y="2005692"/>
            <a:ext cx="2600403" cy="296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17">
            <a:extLst>
              <a:ext uri="{FF2B5EF4-FFF2-40B4-BE49-F238E27FC236}">
                <a16:creationId xmlns:a16="http://schemas.microsoft.com/office/drawing/2014/main" id="{589075EE-F2A4-4A2E-97EE-F5C51F565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50" y="1263744"/>
            <a:ext cx="2068791" cy="20379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prstClr val="black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DC70618-3651-47F5-9EE0-D76716450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7891" y="816765"/>
            <a:ext cx="4835037" cy="45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D477A1-52D4-48B8-8CC2-B56931860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77" y="1364729"/>
            <a:ext cx="1775617" cy="17756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4567EA-A53E-47EE-8223-09736B7121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58" y="1383821"/>
            <a:ext cx="1783175" cy="17831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B557BB-5BBF-40C2-8627-8D92A9E4BB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2" y="1389337"/>
            <a:ext cx="1769224" cy="1769224"/>
          </a:xfrm>
          <a:prstGeom prst="rect">
            <a:avLst/>
          </a:prstGeom>
        </p:spPr>
      </p:pic>
      <p:sp>
        <p:nvSpPr>
          <p:cNvPr id="22" name="Нижний колонтитул 1">
            <a:extLst>
              <a:ext uri="{FF2B5EF4-FFF2-40B4-BE49-F238E27FC236}">
                <a16:creationId xmlns:a16="http://schemas.microsoft.com/office/drawing/2014/main" id="{D9FE92C5-ED7B-4905-874F-E68D614F84C9}"/>
              </a:ext>
            </a:extLst>
          </p:cNvPr>
          <p:cNvSpPr txBox="1">
            <a:spLocks/>
          </p:cNvSpPr>
          <p:nvPr/>
        </p:nvSpPr>
        <p:spPr>
          <a:xfrm>
            <a:off x="880195" y="345561"/>
            <a:ext cx="7140504" cy="44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Территория и население</a:t>
            </a:r>
          </a:p>
        </p:txBody>
      </p:sp>
    </p:spTree>
    <p:extLst>
      <p:ext uri="{BB962C8B-B14F-4D97-AF65-F5344CB8AC3E}">
        <p14:creationId xmlns:p14="http://schemas.microsoft.com/office/powerpoint/2010/main" val="27270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 animBg="1"/>
      <p:bldP spid="30" grpId="0"/>
      <p:bldP spid="31" grpId="0"/>
      <p:bldP spid="47" grpId="0"/>
      <p:bldP spid="48" grpId="0"/>
      <p:bldP spid="64" grpId="0"/>
      <p:bldP spid="65" grpId="0"/>
      <p:bldP spid="32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C482F6-0316-410A-A061-5D05CB495588}"/>
              </a:ext>
            </a:extLst>
          </p:cNvPr>
          <p:cNvSpPr/>
          <p:nvPr/>
        </p:nvSpPr>
        <p:spPr>
          <a:xfrm>
            <a:off x="-9692" y="0"/>
            <a:ext cx="216848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1680102" y="3921135"/>
            <a:ext cx="1822407" cy="2989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DC70618-3651-47F5-9EE0-D76716450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0195" y="609726"/>
            <a:ext cx="5745851" cy="54331"/>
          </a:xfrm>
          <a:prstGeom prst="rect">
            <a:avLst/>
          </a:prstGeom>
        </p:spPr>
      </p:pic>
      <p:sp>
        <p:nvSpPr>
          <p:cNvPr id="22" name="Нижний колонтитул 1">
            <a:extLst>
              <a:ext uri="{FF2B5EF4-FFF2-40B4-BE49-F238E27FC236}">
                <a16:creationId xmlns:a16="http://schemas.microsoft.com/office/drawing/2014/main" id="{8EB1B3C6-1F93-477A-B157-93354C860FF5}"/>
              </a:ext>
            </a:extLst>
          </p:cNvPr>
          <p:cNvSpPr txBox="1">
            <a:spLocks/>
          </p:cNvSpPr>
          <p:nvPr/>
        </p:nvSpPr>
        <p:spPr>
          <a:xfrm>
            <a:off x="767461" y="202169"/>
            <a:ext cx="7140504" cy="44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Основные понятия бюджетного процесса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9B83B2-F29D-40F4-B20F-9AAA224096B7}"/>
              </a:ext>
            </a:extLst>
          </p:cNvPr>
          <p:cNvSpPr/>
          <p:nvPr/>
        </p:nvSpPr>
        <p:spPr>
          <a:xfrm>
            <a:off x="2154479" y="826818"/>
            <a:ext cx="980666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1. 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поступающие от населения, организаций, учреждений в бюджет денежные средства в виде: налогов; неналоговых поступлений (доходы от использования и продажи имущества, штрафы и т.п.); безвозмездных поступлений.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превышение расходов бюджета над его доходами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превышение доходов бюджета над его расходами.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algn="just">
              <a:spcBef>
                <a:spcPts val="12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 - (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от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лат. </a:t>
            </a:r>
            <a:r>
              <a:rPr lang="ru-RU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subvenire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 «приходить на помощь») -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межбюджетный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трансферт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, который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  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предоставляется в целях финансового обеспечения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расходных обязательств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по переданным полномочиям. Имеет конкретные цели, в отличие от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дотации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(которая не имеет цели в принципе) подлежат возврату в случае отклонения от цели.</a:t>
            </a:r>
          </a:p>
          <a:p>
            <a:pPr algn="just">
              <a:spcBef>
                <a:spcPts val="12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межбюджетный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трансферт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, предоставляемый в целях со финансирования расходных обязательств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77476D5-EB21-4B78-AF97-C4DD85E97219}"/>
              </a:ext>
            </a:extLst>
          </p:cNvPr>
          <p:cNvSpPr/>
          <p:nvPr/>
        </p:nvSpPr>
        <p:spPr>
          <a:xfrm>
            <a:off x="1086753" y="813370"/>
            <a:ext cx="11273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Бюджет: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D3DF45E-29F9-426B-8CE9-7FF9D94D7A30}"/>
              </a:ext>
            </a:extLst>
          </p:cNvPr>
          <p:cNvSpPr/>
          <p:nvPr/>
        </p:nvSpPr>
        <p:spPr>
          <a:xfrm>
            <a:off x="230859" y="1966077"/>
            <a:ext cx="20767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Доходы бюджета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A705212-2F8E-4932-92F1-CCB743C4686E}"/>
              </a:ext>
            </a:extLst>
          </p:cNvPr>
          <p:cNvSpPr/>
          <p:nvPr/>
        </p:nvSpPr>
        <p:spPr>
          <a:xfrm>
            <a:off x="184116" y="2848444"/>
            <a:ext cx="20767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Расходы бюджета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E624099-3298-49C7-B3CC-4C525CD04844}"/>
              </a:ext>
            </a:extLst>
          </p:cNvPr>
          <p:cNvSpPr/>
          <p:nvPr/>
        </p:nvSpPr>
        <p:spPr>
          <a:xfrm>
            <a:off x="146728" y="3499669"/>
            <a:ext cx="20767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Дефицит бюджета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D14846B-5218-4C8F-81D1-5131C71ACE44}"/>
              </a:ext>
            </a:extLst>
          </p:cNvPr>
          <p:cNvSpPr/>
          <p:nvPr/>
        </p:nvSpPr>
        <p:spPr>
          <a:xfrm>
            <a:off x="-5383" y="3862346"/>
            <a:ext cx="23032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Профицит бюджета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E0B3EDB-DBAA-4981-B887-F7E54E9ADE2B}"/>
              </a:ext>
            </a:extLst>
          </p:cNvPr>
          <p:cNvSpPr/>
          <p:nvPr/>
        </p:nvSpPr>
        <p:spPr>
          <a:xfrm>
            <a:off x="1160630" y="4295839"/>
            <a:ext cx="10856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Дотации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547EC7A-6B1D-4B7F-96DE-FE0687826F27}"/>
              </a:ext>
            </a:extLst>
          </p:cNvPr>
          <p:cNvSpPr/>
          <p:nvPr/>
        </p:nvSpPr>
        <p:spPr>
          <a:xfrm>
            <a:off x="878924" y="4927943"/>
            <a:ext cx="20767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Субвенции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C8A14A6-33C7-419B-8415-ECB3A9F2C523}"/>
              </a:ext>
            </a:extLst>
          </p:cNvPr>
          <p:cNvSpPr/>
          <p:nvPr/>
        </p:nvSpPr>
        <p:spPr>
          <a:xfrm>
            <a:off x="1042828" y="6044630"/>
            <a:ext cx="122945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Субсидия</a:t>
            </a:r>
          </a:p>
        </p:txBody>
      </p:sp>
    </p:spTree>
    <p:extLst>
      <p:ext uri="{BB962C8B-B14F-4D97-AF65-F5344CB8AC3E}">
        <p14:creationId xmlns:p14="http://schemas.microsoft.com/office/powerpoint/2010/main" val="315896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C482F6-0316-410A-A061-5D05CB495588}"/>
              </a:ext>
            </a:extLst>
          </p:cNvPr>
          <p:cNvSpPr/>
          <p:nvPr/>
        </p:nvSpPr>
        <p:spPr>
          <a:xfrm>
            <a:off x="9165988" y="0"/>
            <a:ext cx="302601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1680102" y="3921135"/>
            <a:ext cx="1822407" cy="2989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Open Sans" panose="020B0606030504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DC70618-3651-47F5-9EE0-D76716450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6037" y="1150344"/>
            <a:ext cx="7481697" cy="70745"/>
          </a:xfrm>
          <a:prstGeom prst="rect">
            <a:avLst/>
          </a:prstGeom>
        </p:spPr>
      </p:pic>
      <p:sp>
        <p:nvSpPr>
          <p:cNvPr id="22" name="Нижний колонтитул 1">
            <a:extLst>
              <a:ext uri="{FF2B5EF4-FFF2-40B4-BE49-F238E27FC236}">
                <a16:creationId xmlns:a16="http://schemas.microsoft.com/office/drawing/2014/main" id="{D9FE92C5-ED7B-4905-874F-E68D614F84C9}"/>
              </a:ext>
            </a:extLst>
          </p:cNvPr>
          <p:cNvSpPr txBox="1">
            <a:spLocks/>
          </p:cNvSpPr>
          <p:nvPr/>
        </p:nvSpPr>
        <p:spPr>
          <a:xfrm>
            <a:off x="738315" y="419481"/>
            <a:ext cx="11102315" cy="730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Задачи, поставленные при исполнении бюджета 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Каларского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муниципального округа в 2023 году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E9BE786E-7B78-4492-8874-662D92D56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96972"/>
              </p:ext>
            </p:extLst>
          </p:nvPr>
        </p:nvGraphicFramePr>
        <p:xfrm>
          <a:off x="563384" y="1574174"/>
          <a:ext cx="8474145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4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24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Первоочередное исполнение действующих расходных обязательств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4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Взвешенный подход к принятию новых расходных обязательств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0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Определение приоритетов расходования бюджетных средств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0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Повышение эффективности расходования бюджетных средств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60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Обеспечение сбалансированности бюджета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60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Соблюдение нормативов на содержание органов местного самоуправления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60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Выполнение Указа Президента Российской Федерации «О мероприятиях по реализации государственной социальной политики»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60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Недопущение просроченной кредиторской задолженности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6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46EF264-3D63-448D-9E94-0AA606698E53}"/>
              </a:ext>
            </a:extLst>
          </p:cNvPr>
          <p:cNvSpPr/>
          <p:nvPr/>
        </p:nvSpPr>
        <p:spPr>
          <a:xfrm>
            <a:off x="9179993" y="0"/>
            <a:ext cx="302601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组合 52">
            <a:extLst>
              <a:ext uri="{FF2B5EF4-FFF2-40B4-BE49-F238E27FC236}">
                <a16:creationId xmlns:a16="http://schemas.microsoft.com/office/drawing/2014/main" id="{9F7C5AFB-C6CB-4A52-9FF6-B911E9F16F6A}"/>
              </a:ext>
            </a:extLst>
          </p:cNvPr>
          <p:cNvGrpSpPr/>
          <p:nvPr/>
        </p:nvGrpSpPr>
        <p:grpSpPr>
          <a:xfrm>
            <a:off x="3858597" y="1563301"/>
            <a:ext cx="4804395" cy="4807297"/>
            <a:chOff x="3322638" y="1054101"/>
            <a:chExt cx="5254624" cy="525779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67213CB-A2E3-4C1E-BA94-7A0183689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638" y="1354138"/>
              <a:ext cx="2935287" cy="2938462"/>
            </a:xfrm>
            <a:custGeom>
              <a:avLst/>
              <a:gdLst>
                <a:gd name="T0" fmla="*/ 661 w 781"/>
                <a:gd name="T1" fmla="*/ 335 h 782"/>
                <a:gd name="T2" fmla="*/ 619 w 781"/>
                <a:gd name="T3" fmla="*/ 360 h 782"/>
                <a:gd name="T4" fmla="*/ 600 w 781"/>
                <a:gd name="T5" fmla="*/ 379 h 782"/>
                <a:gd name="T6" fmla="*/ 584 w 781"/>
                <a:gd name="T7" fmla="*/ 372 h 782"/>
                <a:gd name="T8" fmla="*/ 560 w 781"/>
                <a:gd name="T9" fmla="*/ 313 h 782"/>
                <a:gd name="T10" fmla="*/ 538 w 781"/>
                <a:gd name="T11" fmla="*/ 164 h 782"/>
                <a:gd name="T12" fmla="*/ 397 w 781"/>
                <a:gd name="T13" fmla="*/ 185 h 782"/>
                <a:gd name="T14" fmla="*/ 335 w 781"/>
                <a:gd name="T15" fmla="*/ 180 h 782"/>
                <a:gd name="T16" fmla="*/ 323 w 781"/>
                <a:gd name="T17" fmla="*/ 170 h 782"/>
                <a:gd name="T18" fmla="*/ 329 w 781"/>
                <a:gd name="T19" fmla="*/ 149 h 782"/>
                <a:gd name="T20" fmla="*/ 347 w 781"/>
                <a:gd name="T21" fmla="*/ 98 h 782"/>
                <a:gd name="T22" fmla="*/ 178 w 781"/>
                <a:gd name="T23" fmla="*/ 120 h 782"/>
                <a:gd name="T24" fmla="*/ 203 w 781"/>
                <a:gd name="T25" fmla="*/ 162 h 782"/>
                <a:gd name="T26" fmla="*/ 223 w 781"/>
                <a:gd name="T27" fmla="*/ 181 h 782"/>
                <a:gd name="T28" fmla="*/ 216 w 781"/>
                <a:gd name="T29" fmla="*/ 197 h 782"/>
                <a:gd name="T30" fmla="*/ 156 w 781"/>
                <a:gd name="T31" fmla="*/ 221 h 782"/>
                <a:gd name="T32" fmla="*/ 0 w 781"/>
                <a:gd name="T33" fmla="*/ 244 h 782"/>
                <a:gd name="T34" fmla="*/ 22 w 781"/>
                <a:gd name="T35" fmla="*/ 393 h 782"/>
                <a:gd name="T36" fmla="*/ 47 w 781"/>
                <a:gd name="T37" fmla="*/ 452 h 782"/>
                <a:gd name="T38" fmla="*/ 62 w 781"/>
                <a:gd name="T39" fmla="*/ 459 h 782"/>
                <a:gd name="T40" fmla="*/ 82 w 781"/>
                <a:gd name="T41" fmla="*/ 440 h 782"/>
                <a:gd name="T42" fmla="*/ 124 w 781"/>
                <a:gd name="T43" fmla="*/ 414 h 782"/>
                <a:gd name="T44" fmla="*/ 146 w 781"/>
                <a:gd name="T45" fmla="*/ 583 h 782"/>
                <a:gd name="T46" fmla="*/ 95 w 781"/>
                <a:gd name="T47" fmla="*/ 566 h 782"/>
                <a:gd name="T48" fmla="*/ 74 w 781"/>
                <a:gd name="T49" fmla="*/ 560 h 782"/>
                <a:gd name="T50" fmla="*/ 63 w 781"/>
                <a:gd name="T51" fmla="*/ 571 h 782"/>
                <a:gd name="T52" fmla="*/ 58 w 781"/>
                <a:gd name="T53" fmla="*/ 633 h 782"/>
                <a:gd name="T54" fmla="*/ 80 w 781"/>
                <a:gd name="T55" fmla="*/ 782 h 782"/>
                <a:gd name="T56" fmla="*/ 236 w 781"/>
                <a:gd name="T57" fmla="*/ 758 h 782"/>
                <a:gd name="T58" fmla="*/ 296 w 781"/>
                <a:gd name="T59" fmla="*/ 734 h 782"/>
                <a:gd name="T60" fmla="*/ 303 w 781"/>
                <a:gd name="T61" fmla="*/ 718 h 782"/>
                <a:gd name="T62" fmla="*/ 283 w 781"/>
                <a:gd name="T63" fmla="*/ 699 h 782"/>
                <a:gd name="T64" fmla="*/ 258 w 781"/>
                <a:gd name="T65" fmla="*/ 657 h 782"/>
                <a:gd name="T66" fmla="*/ 427 w 781"/>
                <a:gd name="T67" fmla="*/ 635 h 782"/>
                <a:gd name="T68" fmla="*/ 409 w 781"/>
                <a:gd name="T69" fmla="*/ 686 h 782"/>
                <a:gd name="T70" fmla="*/ 403 w 781"/>
                <a:gd name="T71" fmla="*/ 707 h 782"/>
                <a:gd name="T72" fmla="*/ 415 w 781"/>
                <a:gd name="T73" fmla="*/ 718 h 782"/>
                <a:gd name="T74" fmla="*/ 477 w 781"/>
                <a:gd name="T75" fmla="*/ 723 h 782"/>
                <a:gd name="T76" fmla="*/ 618 w 781"/>
                <a:gd name="T77" fmla="*/ 702 h 782"/>
                <a:gd name="T78" fmla="*/ 596 w 781"/>
                <a:gd name="T79" fmla="*/ 553 h 782"/>
                <a:gd name="T80" fmla="*/ 601 w 781"/>
                <a:gd name="T81" fmla="*/ 491 h 782"/>
                <a:gd name="T82" fmla="*/ 611 w 781"/>
                <a:gd name="T83" fmla="*/ 480 h 782"/>
                <a:gd name="T84" fmla="*/ 632 w 781"/>
                <a:gd name="T85" fmla="*/ 486 h 782"/>
                <a:gd name="T86" fmla="*/ 683 w 781"/>
                <a:gd name="T87" fmla="*/ 503 h 782"/>
                <a:gd name="T88" fmla="*/ 661 w 781"/>
                <a:gd name="T89" fmla="*/ 33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1" h="782">
                  <a:moveTo>
                    <a:pt x="661" y="335"/>
                  </a:moveTo>
                  <a:cubicBezTo>
                    <a:pt x="645" y="337"/>
                    <a:pt x="630" y="347"/>
                    <a:pt x="619" y="360"/>
                  </a:cubicBezTo>
                  <a:cubicBezTo>
                    <a:pt x="613" y="368"/>
                    <a:pt x="611" y="379"/>
                    <a:pt x="600" y="379"/>
                  </a:cubicBezTo>
                  <a:cubicBezTo>
                    <a:pt x="594" y="379"/>
                    <a:pt x="588" y="376"/>
                    <a:pt x="584" y="372"/>
                  </a:cubicBezTo>
                  <a:cubicBezTo>
                    <a:pt x="569" y="358"/>
                    <a:pt x="563" y="333"/>
                    <a:pt x="560" y="313"/>
                  </a:cubicBezTo>
                  <a:cubicBezTo>
                    <a:pt x="538" y="164"/>
                    <a:pt x="538" y="164"/>
                    <a:pt x="538" y="164"/>
                  </a:cubicBezTo>
                  <a:cubicBezTo>
                    <a:pt x="397" y="185"/>
                    <a:pt x="397" y="185"/>
                    <a:pt x="397" y="185"/>
                  </a:cubicBezTo>
                  <a:cubicBezTo>
                    <a:pt x="377" y="188"/>
                    <a:pt x="353" y="189"/>
                    <a:pt x="335" y="180"/>
                  </a:cubicBezTo>
                  <a:cubicBezTo>
                    <a:pt x="330" y="178"/>
                    <a:pt x="326" y="175"/>
                    <a:pt x="323" y="170"/>
                  </a:cubicBezTo>
                  <a:cubicBezTo>
                    <a:pt x="317" y="160"/>
                    <a:pt x="323" y="156"/>
                    <a:pt x="329" y="149"/>
                  </a:cubicBezTo>
                  <a:cubicBezTo>
                    <a:pt x="342" y="135"/>
                    <a:pt x="348" y="116"/>
                    <a:pt x="347" y="98"/>
                  </a:cubicBezTo>
                  <a:cubicBezTo>
                    <a:pt x="338" y="0"/>
                    <a:pt x="164" y="23"/>
                    <a:pt x="178" y="120"/>
                  </a:cubicBezTo>
                  <a:cubicBezTo>
                    <a:pt x="181" y="136"/>
                    <a:pt x="190" y="151"/>
                    <a:pt x="203" y="162"/>
                  </a:cubicBezTo>
                  <a:cubicBezTo>
                    <a:pt x="211" y="168"/>
                    <a:pt x="223" y="170"/>
                    <a:pt x="223" y="181"/>
                  </a:cubicBezTo>
                  <a:cubicBezTo>
                    <a:pt x="223" y="187"/>
                    <a:pt x="220" y="192"/>
                    <a:pt x="216" y="197"/>
                  </a:cubicBezTo>
                  <a:cubicBezTo>
                    <a:pt x="201" y="212"/>
                    <a:pt x="176" y="218"/>
                    <a:pt x="156" y="221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413"/>
                    <a:pt x="32" y="438"/>
                    <a:pt x="47" y="452"/>
                  </a:cubicBezTo>
                  <a:cubicBezTo>
                    <a:pt x="51" y="456"/>
                    <a:pt x="56" y="459"/>
                    <a:pt x="62" y="459"/>
                  </a:cubicBezTo>
                  <a:cubicBezTo>
                    <a:pt x="74" y="459"/>
                    <a:pt x="75" y="448"/>
                    <a:pt x="82" y="440"/>
                  </a:cubicBezTo>
                  <a:cubicBezTo>
                    <a:pt x="92" y="427"/>
                    <a:pt x="107" y="417"/>
                    <a:pt x="124" y="414"/>
                  </a:cubicBezTo>
                  <a:cubicBezTo>
                    <a:pt x="221" y="400"/>
                    <a:pt x="244" y="574"/>
                    <a:pt x="146" y="583"/>
                  </a:cubicBezTo>
                  <a:cubicBezTo>
                    <a:pt x="127" y="585"/>
                    <a:pt x="109" y="578"/>
                    <a:pt x="95" y="566"/>
                  </a:cubicBezTo>
                  <a:cubicBezTo>
                    <a:pt x="87" y="559"/>
                    <a:pt x="84" y="554"/>
                    <a:pt x="74" y="560"/>
                  </a:cubicBezTo>
                  <a:cubicBezTo>
                    <a:pt x="69" y="562"/>
                    <a:pt x="66" y="566"/>
                    <a:pt x="63" y="571"/>
                  </a:cubicBezTo>
                  <a:cubicBezTo>
                    <a:pt x="54" y="589"/>
                    <a:pt x="56" y="613"/>
                    <a:pt x="58" y="633"/>
                  </a:cubicBezTo>
                  <a:cubicBezTo>
                    <a:pt x="80" y="782"/>
                    <a:pt x="80" y="782"/>
                    <a:pt x="80" y="782"/>
                  </a:cubicBezTo>
                  <a:cubicBezTo>
                    <a:pt x="236" y="758"/>
                    <a:pt x="236" y="758"/>
                    <a:pt x="236" y="758"/>
                  </a:cubicBezTo>
                  <a:cubicBezTo>
                    <a:pt x="256" y="755"/>
                    <a:pt x="281" y="749"/>
                    <a:pt x="296" y="734"/>
                  </a:cubicBezTo>
                  <a:cubicBezTo>
                    <a:pt x="300" y="730"/>
                    <a:pt x="303" y="724"/>
                    <a:pt x="303" y="718"/>
                  </a:cubicBezTo>
                  <a:cubicBezTo>
                    <a:pt x="303" y="707"/>
                    <a:pt x="291" y="706"/>
                    <a:pt x="283" y="699"/>
                  </a:cubicBezTo>
                  <a:cubicBezTo>
                    <a:pt x="270" y="689"/>
                    <a:pt x="260" y="674"/>
                    <a:pt x="258" y="657"/>
                  </a:cubicBezTo>
                  <a:cubicBezTo>
                    <a:pt x="244" y="560"/>
                    <a:pt x="418" y="537"/>
                    <a:pt x="427" y="635"/>
                  </a:cubicBezTo>
                  <a:cubicBezTo>
                    <a:pt x="428" y="654"/>
                    <a:pt x="422" y="672"/>
                    <a:pt x="409" y="686"/>
                  </a:cubicBezTo>
                  <a:cubicBezTo>
                    <a:pt x="403" y="694"/>
                    <a:pt x="397" y="697"/>
                    <a:pt x="403" y="707"/>
                  </a:cubicBezTo>
                  <a:cubicBezTo>
                    <a:pt x="406" y="712"/>
                    <a:pt x="410" y="715"/>
                    <a:pt x="415" y="718"/>
                  </a:cubicBezTo>
                  <a:cubicBezTo>
                    <a:pt x="433" y="727"/>
                    <a:pt x="457" y="725"/>
                    <a:pt x="477" y="723"/>
                  </a:cubicBezTo>
                  <a:cubicBezTo>
                    <a:pt x="618" y="702"/>
                    <a:pt x="618" y="702"/>
                    <a:pt x="618" y="702"/>
                  </a:cubicBezTo>
                  <a:cubicBezTo>
                    <a:pt x="596" y="553"/>
                    <a:pt x="596" y="553"/>
                    <a:pt x="596" y="553"/>
                  </a:cubicBezTo>
                  <a:cubicBezTo>
                    <a:pt x="593" y="533"/>
                    <a:pt x="592" y="509"/>
                    <a:pt x="601" y="491"/>
                  </a:cubicBezTo>
                  <a:cubicBezTo>
                    <a:pt x="603" y="486"/>
                    <a:pt x="606" y="482"/>
                    <a:pt x="611" y="480"/>
                  </a:cubicBezTo>
                  <a:cubicBezTo>
                    <a:pt x="621" y="474"/>
                    <a:pt x="624" y="479"/>
                    <a:pt x="632" y="486"/>
                  </a:cubicBezTo>
                  <a:cubicBezTo>
                    <a:pt x="646" y="498"/>
                    <a:pt x="665" y="505"/>
                    <a:pt x="683" y="503"/>
                  </a:cubicBezTo>
                  <a:cubicBezTo>
                    <a:pt x="781" y="494"/>
                    <a:pt x="758" y="320"/>
                    <a:pt x="661" y="335"/>
                  </a:cubicBezTo>
                  <a:close/>
                </a:path>
              </a:pathLst>
            </a:custGeom>
            <a:solidFill>
              <a:srgbClr val="E8E3D5"/>
            </a:solidFill>
            <a:ln w="76200" cap="flat">
              <a:solidFill>
                <a:srgbClr val="FAFA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F09DC45-F293-4376-A445-AFE7C449B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13" y="1054101"/>
              <a:ext cx="2930525" cy="2938462"/>
            </a:xfrm>
            <a:custGeom>
              <a:avLst/>
              <a:gdLst>
                <a:gd name="T0" fmla="*/ 661 w 780"/>
                <a:gd name="T1" fmla="*/ 335 h 782"/>
                <a:gd name="T2" fmla="*/ 618 w 780"/>
                <a:gd name="T3" fmla="*/ 360 h 782"/>
                <a:gd name="T4" fmla="*/ 599 w 780"/>
                <a:gd name="T5" fmla="*/ 379 h 782"/>
                <a:gd name="T6" fmla="*/ 584 w 780"/>
                <a:gd name="T7" fmla="*/ 372 h 782"/>
                <a:gd name="T8" fmla="*/ 559 w 780"/>
                <a:gd name="T9" fmla="*/ 313 h 782"/>
                <a:gd name="T10" fmla="*/ 537 w 780"/>
                <a:gd name="T11" fmla="*/ 164 h 782"/>
                <a:gd name="T12" fmla="*/ 396 w 780"/>
                <a:gd name="T13" fmla="*/ 185 h 782"/>
                <a:gd name="T14" fmla="*/ 334 w 780"/>
                <a:gd name="T15" fmla="*/ 180 h 782"/>
                <a:gd name="T16" fmla="*/ 322 w 780"/>
                <a:gd name="T17" fmla="*/ 170 h 782"/>
                <a:gd name="T18" fmla="*/ 329 w 780"/>
                <a:gd name="T19" fmla="*/ 149 h 782"/>
                <a:gd name="T20" fmla="*/ 346 w 780"/>
                <a:gd name="T21" fmla="*/ 98 h 782"/>
                <a:gd name="T22" fmla="*/ 177 w 780"/>
                <a:gd name="T23" fmla="*/ 120 h 782"/>
                <a:gd name="T24" fmla="*/ 203 w 780"/>
                <a:gd name="T25" fmla="*/ 162 h 782"/>
                <a:gd name="T26" fmla="*/ 222 w 780"/>
                <a:gd name="T27" fmla="*/ 181 h 782"/>
                <a:gd name="T28" fmla="*/ 215 w 780"/>
                <a:gd name="T29" fmla="*/ 197 h 782"/>
                <a:gd name="T30" fmla="*/ 156 w 780"/>
                <a:gd name="T31" fmla="*/ 221 h 782"/>
                <a:gd name="T32" fmla="*/ 0 w 780"/>
                <a:gd name="T33" fmla="*/ 244 h 782"/>
                <a:gd name="T34" fmla="*/ 22 w 780"/>
                <a:gd name="T35" fmla="*/ 393 h 782"/>
                <a:gd name="T36" fmla="*/ 46 w 780"/>
                <a:gd name="T37" fmla="*/ 452 h 782"/>
                <a:gd name="T38" fmla="*/ 62 w 780"/>
                <a:gd name="T39" fmla="*/ 459 h 782"/>
                <a:gd name="T40" fmla="*/ 81 w 780"/>
                <a:gd name="T41" fmla="*/ 440 h 782"/>
                <a:gd name="T42" fmla="*/ 123 w 780"/>
                <a:gd name="T43" fmla="*/ 415 h 782"/>
                <a:gd name="T44" fmla="*/ 145 w 780"/>
                <a:gd name="T45" fmla="*/ 583 h 782"/>
                <a:gd name="T46" fmla="*/ 94 w 780"/>
                <a:gd name="T47" fmla="*/ 566 h 782"/>
                <a:gd name="T48" fmla="*/ 73 w 780"/>
                <a:gd name="T49" fmla="*/ 560 h 782"/>
                <a:gd name="T50" fmla="*/ 63 w 780"/>
                <a:gd name="T51" fmla="*/ 571 h 782"/>
                <a:gd name="T52" fmla="*/ 58 w 780"/>
                <a:gd name="T53" fmla="*/ 633 h 782"/>
                <a:gd name="T54" fmla="*/ 80 w 780"/>
                <a:gd name="T55" fmla="*/ 782 h 782"/>
                <a:gd name="T56" fmla="*/ 236 w 780"/>
                <a:gd name="T57" fmla="*/ 758 h 782"/>
                <a:gd name="T58" fmla="*/ 295 w 780"/>
                <a:gd name="T59" fmla="*/ 734 h 782"/>
                <a:gd name="T60" fmla="*/ 302 w 780"/>
                <a:gd name="T61" fmla="*/ 718 h 782"/>
                <a:gd name="T62" fmla="*/ 283 w 780"/>
                <a:gd name="T63" fmla="*/ 699 h 782"/>
                <a:gd name="T64" fmla="*/ 257 w 780"/>
                <a:gd name="T65" fmla="*/ 657 h 782"/>
                <a:gd name="T66" fmla="*/ 426 w 780"/>
                <a:gd name="T67" fmla="*/ 635 h 782"/>
                <a:gd name="T68" fmla="*/ 409 w 780"/>
                <a:gd name="T69" fmla="*/ 686 h 782"/>
                <a:gd name="T70" fmla="*/ 402 w 780"/>
                <a:gd name="T71" fmla="*/ 707 h 782"/>
                <a:gd name="T72" fmla="*/ 414 w 780"/>
                <a:gd name="T73" fmla="*/ 718 h 782"/>
                <a:gd name="T74" fmla="*/ 476 w 780"/>
                <a:gd name="T75" fmla="*/ 723 h 782"/>
                <a:gd name="T76" fmla="*/ 617 w 780"/>
                <a:gd name="T77" fmla="*/ 702 h 782"/>
                <a:gd name="T78" fmla="*/ 595 w 780"/>
                <a:gd name="T79" fmla="*/ 553 h 782"/>
                <a:gd name="T80" fmla="*/ 600 w 780"/>
                <a:gd name="T81" fmla="*/ 491 h 782"/>
                <a:gd name="T82" fmla="*/ 610 w 780"/>
                <a:gd name="T83" fmla="*/ 480 h 782"/>
                <a:gd name="T84" fmla="*/ 631 w 780"/>
                <a:gd name="T85" fmla="*/ 486 h 782"/>
                <a:gd name="T86" fmla="*/ 683 w 780"/>
                <a:gd name="T87" fmla="*/ 503 h 782"/>
                <a:gd name="T88" fmla="*/ 661 w 780"/>
                <a:gd name="T89" fmla="*/ 33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0" h="782">
                  <a:moveTo>
                    <a:pt x="661" y="335"/>
                  </a:moveTo>
                  <a:cubicBezTo>
                    <a:pt x="644" y="337"/>
                    <a:pt x="629" y="347"/>
                    <a:pt x="618" y="360"/>
                  </a:cubicBezTo>
                  <a:cubicBezTo>
                    <a:pt x="612" y="368"/>
                    <a:pt x="611" y="379"/>
                    <a:pt x="599" y="379"/>
                  </a:cubicBezTo>
                  <a:cubicBezTo>
                    <a:pt x="593" y="379"/>
                    <a:pt x="588" y="376"/>
                    <a:pt x="584" y="372"/>
                  </a:cubicBezTo>
                  <a:cubicBezTo>
                    <a:pt x="568" y="358"/>
                    <a:pt x="562" y="333"/>
                    <a:pt x="559" y="313"/>
                  </a:cubicBezTo>
                  <a:cubicBezTo>
                    <a:pt x="537" y="164"/>
                    <a:pt x="537" y="164"/>
                    <a:pt x="537" y="164"/>
                  </a:cubicBezTo>
                  <a:cubicBezTo>
                    <a:pt x="396" y="185"/>
                    <a:pt x="396" y="185"/>
                    <a:pt x="396" y="185"/>
                  </a:cubicBezTo>
                  <a:cubicBezTo>
                    <a:pt x="376" y="188"/>
                    <a:pt x="352" y="189"/>
                    <a:pt x="334" y="180"/>
                  </a:cubicBezTo>
                  <a:cubicBezTo>
                    <a:pt x="329" y="178"/>
                    <a:pt x="325" y="175"/>
                    <a:pt x="322" y="170"/>
                  </a:cubicBezTo>
                  <a:cubicBezTo>
                    <a:pt x="317" y="160"/>
                    <a:pt x="322" y="156"/>
                    <a:pt x="329" y="149"/>
                  </a:cubicBezTo>
                  <a:cubicBezTo>
                    <a:pt x="341" y="135"/>
                    <a:pt x="348" y="116"/>
                    <a:pt x="346" y="98"/>
                  </a:cubicBezTo>
                  <a:cubicBezTo>
                    <a:pt x="337" y="0"/>
                    <a:pt x="163" y="23"/>
                    <a:pt x="177" y="120"/>
                  </a:cubicBezTo>
                  <a:cubicBezTo>
                    <a:pt x="180" y="136"/>
                    <a:pt x="189" y="151"/>
                    <a:pt x="203" y="162"/>
                  </a:cubicBezTo>
                  <a:cubicBezTo>
                    <a:pt x="211" y="168"/>
                    <a:pt x="222" y="170"/>
                    <a:pt x="222" y="181"/>
                  </a:cubicBezTo>
                  <a:cubicBezTo>
                    <a:pt x="222" y="187"/>
                    <a:pt x="219" y="193"/>
                    <a:pt x="215" y="197"/>
                  </a:cubicBezTo>
                  <a:cubicBezTo>
                    <a:pt x="201" y="212"/>
                    <a:pt x="176" y="218"/>
                    <a:pt x="156" y="221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413"/>
                    <a:pt x="31" y="438"/>
                    <a:pt x="46" y="452"/>
                  </a:cubicBezTo>
                  <a:cubicBezTo>
                    <a:pt x="50" y="456"/>
                    <a:pt x="56" y="459"/>
                    <a:pt x="62" y="459"/>
                  </a:cubicBezTo>
                  <a:cubicBezTo>
                    <a:pt x="73" y="459"/>
                    <a:pt x="75" y="448"/>
                    <a:pt x="81" y="440"/>
                  </a:cubicBezTo>
                  <a:cubicBezTo>
                    <a:pt x="92" y="427"/>
                    <a:pt x="107" y="417"/>
                    <a:pt x="123" y="415"/>
                  </a:cubicBezTo>
                  <a:cubicBezTo>
                    <a:pt x="220" y="400"/>
                    <a:pt x="243" y="574"/>
                    <a:pt x="145" y="583"/>
                  </a:cubicBezTo>
                  <a:cubicBezTo>
                    <a:pt x="127" y="585"/>
                    <a:pt x="108" y="578"/>
                    <a:pt x="94" y="566"/>
                  </a:cubicBezTo>
                  <a:cubicBezTo>
                    <a:pt x="86" y="559"/>
                    <a:pt x="83" y="554"/>
                    <a:pt x="73" y="560"/>
                  </a:cubicBezTo>
                  <a:cubicBezTo>
                    <a:pt x="68" y="562"/>
                    <a:pt x="65" y="566"/>
                    <a:pt x="63" y="571"/>
                  </a:cubicBezTo>
                  <a:cubicBezTo>
                    <a:pt x="54" y="589"/>
                    <a:pt x="55" y="613"/>
                    <a:pt x="58" y="633"/>
                  </a:cubicBezTo>
                  <a:cubicBezTo>
                    <a:pt x="80" y="782"/>
                    <a:pt x="80" y="782"/>
                    <a:pt x="80" y="782"/>
                  </a:cubicBezTo>
                  <a:cubicBezTo>
                    <a:pt x="236" y="758"/>
                    <a:pt x="236" y="758"/>
                    <a:pt x="236" y="758"/>
                  </a:cubicBezTo>
                  <a:cubicBezTo>
                    <a:pt x="256" y="755"/>
                    <a:pt x="281" y="749"/>
                    <a:pt x="295" y="734"/>
                  </a:cubicBezTo>
                  <a:cubicBezTo>
                    <a:pt x="299" y="730"/>
                    <a:pt x="302" y="725"/>
                    <a:pt x="302" y="718"/>
                  </a:cubicBezTo>
                  <a:cubicBezTo>
                    <a:pt x="302" y="707"/>
                    <a:pt x="291" y="706"/>
                    <a:pt x="283" y="699"/>
                  </a:cubicBezTo>
                  <a:cubicBezTo>
                    <a:pt x="269" y="689"/>
                    <a:pt x="260" y="674"/>
                    <a:pt x="257" y="657"/>
                  </a:cubicBezTo>
                  <a:cubicBezTo>
                    <a:pt x="243" y="560"/>
                    <a:pt x="417" y="537"/>
                    <a:pt x="426" y="635"/>
                  </a:cubicBezTo>
                  <a:cubicBezTo>
                    <a:pt x="428" y="654"/>
                    <a:pt x="421" y="672"/>
                    <a:pt x="409" y="686"/>
                  </a:cubicBezTo>
                  <a:cubicBezTo>
                    <a:pt x="402" y="694"/>
                    <a:pt x="397" y="697"/>
                    <a:pt x="402" y="707"/>
                  </a:cubicBezTo>
                  <a:cubicBezTo>
                    <a:pt x="405" y="712"/>
                    <a:pt x="409" y="715"/>
                    <a:pt x="414" y="718"/>
                  </a:cubicBezTo>
                  <a:cubicBezTo>
                    <a:pt x="432" y="727"/>
                    <a:pt x="456" y="725"/>
                    <a:pt x="476" y="723"/>
                  </a:cubicBezTo>
                  <a:cubicBezTo>
                    <a:pt x="617" y="702"/>
                    <a:pt x="617" y="702"/>
                    <a:pt x="617" y="702"/>
                  </a:cubicBezTo>
                  <a:cubicBezTo>
                    <a:pt x="595" y="553"/>
                    <a:pt x="595" y="553"/>
                    <a:pt x="595" y="553"/>
                  </a:cubicBezTo>
                  <a:cubicBezTo>
                    <a:pt x="592" y="534"/>
                    <a:pt x="591" y="509"/>
                    <a:pt x="600" y="491"/>
                  </a:cubicBezTo>
                  <a:cubicBezTo>
                    <a:pt x="602" y="486"/>
                    <a:pt x="606" y="482"/>
                    <a:pt x="610" y="480"/>
                  </a:cubicBezTo>
                  <a:cubicBezTo>
                    <a:pt x="620" y="474"/>
                    <a:pt x="624" y="479"/>
                    <a:pt x="631" y="486"/>
                  </a:cubicBezTo>
                  <a:cubicBezTo>
                    <a:pt x="646" y="498"/>
                    <a:pt x="664" y="505"/>
                    <a:pt x="683" y="503"/>
                  </a:cubicBezTo>
                  <a:cubicBezTo>
                    <a:pt x="780" y="495"/>
                    <a:pt x="757" y="320"/>
                    <a:pt x="661" y="335"/>
                  </a:cubicBezTo>
                  <a:close/>
                </a:path>
              </a:pathLst>
            </a:custGeom>
            <a:solidFill>
              <a:srgbClr val="FAB100"/>
            </a:solidFill>
            <a:ln w="76200" cap="flat">
              <a:solidFill>
                <a:srgbClr val="FAFA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94BE80D-0FEE-4EC2-A07C-A45BD5481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371850"/>
              <a:ext cx="2935287" cy="2940050"/>
            </a:xfrm>
            <a:custGeom>
              <a:avLst/>
              <a:gdLst>
                <a:gd name="T0" fmla="*/ 661 w 781"/>
                <a:gd name="T1" fmla="*/ 335 h 782"/>
                <a:gd name="T2" fmla="*/ 619 w 781"/>
                <a:gd name="T3" fmla="*/ 360 h 782"/>
                <a:gd name="T4" fmla="*/ 600 w 781"/>
                <a:gd name="T5" fmla="*/ 380 h 782"/>
                <a:gd name="T6" fmla="*/ 584 w 781"/>
                <a:gd name="T7" fmla="*/ 373 h 782"/>
                <a:gd name="T8" fmla="*/ 560 w 781"/>
                <a:gd name="T9" fmla="*/ 313 h 782"/>
                <a:gd name="T10" fmla="*/ 538 w 781"/>
                <a:gd name="T11" fmla="*/ 165 h 782"/>
                <a:gd name="T12" fmla="*/ 397 w 781"/>
                <a:gd name="T13" fmla="*/ 186 h 782"/>
                <a:gd name="T14" fmla="*/ 335 w 781"/>
                <a:gd name="T15" fmla="*/ 181 h 782"/>
                <a:gd name="T16" fmla="*/ 323 w 781"/>
                <a:gd name="T17" fmla="*/ 170 h 782"/>
                <a:gd name="T18" fmla="*/ 329 w 781"/>
                <a:gd name="T19" fmla="*/ 149 h 782"/>
                <a:gd name="T20" fmla="*/ 347 w 781"/>
                <a:gd name="T21" fmla="*/ 98 h 782"/>
                <a:gd name="T22" fmla="*/ 178 w 781"/>
                <a:gd name="T23" fmla="*/ 120 h 782"/>
                <a:gd name="T24" fmla="*/ 203 w 781"/>
                <a:gd name="T25" fmla="*/ 162 h 782"/>
                <a:gd name="T26" fmla="*/ 223 w 781"/>
                <a:gd name="T27" fmla="*/ 181 h 782"/>
                <a:gd name="T28" fmla="*/ 216 w 781"/>
                <a:gd name="T29" fmla="*/ 197 h 782"/>
                <a:gd name="T30" fmla="*/ 156 w 781"/>
                <a:gd name="T31" fmla="*/ 221 h 782"/>
                <a:gd name="T32" fmla="*/ 0 w 781"/>
                <a:gd name="T33" fmla="*/ 245 h 782"/>
                <a:gd name="T34" fmla="*/ 22 w 781"/>
                <a:gd name="T35" fmla="*/ 393 h 782"/>
                <a:gd name="T36" fmla="*/ 47 w 781"/>
                <a:gd name="T37" fmla="*/ 452 h 782"/>
                <a:gd name="T38" fmla="*/ 62 w 781"/>
                <a:gd name="T39" fmla="*/ 460 h 782"/>
                <a:gd name="T40" fmla="*/ 82 w 781"/>
                <a:gd name="T41" fmla="*/ 440 h 782"/>
                <a:gd name="T42" fmla="*/ 124 w 781"/>
                <a:gd name="T43" fmla="*/ 415 h 782"/>
                <a:gd name="T44" fmla="*/ 146 w 781"/>
                <a:gd name="T45" fmla="*/ 584 h 782"/>
                <a:gd name="T46" fmla="*/ 95 w 781"/>
                <a:gd name="T47" fmla="*/ 566 h 782"/>
                <a:gd name="T48" fmla="*/ 74 w 781"/>
                <a:gd name="T49" fmla="*/ 560 h 782"/>
                <a:gd name="T50" fmla="*/ 63 w 781"/>
                <a:gd name="T51" fmla="*/ 571 h 782"/>
                <a:gd name="T52" fmla="*/ 58 w 781"/>
                <a:gd name="T53" fmla="*/ 634 h 782"/>
                <a:gd name="T54" fmla="*/ 80 w 781"/>
                <a:gd name="T55" fmla="*/ 782 h 782"/>
                <a:gd name="T56" fmla="*/ 236 w 781"/>
                <a:gd name="T57" fmla="*/ 759 h 782"/>
                <a:gd name="T58" fmla="*/ 296 w 781"/>
                <a:gd name="T59" fmla="*/ 735 h 782"/>
                <a:gd name="T60" fmla="*/ 303 w 781"/>
                <a:gd name="T61" fmla="*/ 719 h 782"/>
                <a:gd name="T62" fmla="*/ 283 w 781"/>
                <a:gd name="T63" fmla="*/ 700 h 782"/>
                <a:gd name="T64" fmla="*/ 258 w 781"/>
                <a:gd name="T65" fmla="*/ 657 h 782"/>
                <a:gd name="T66" fmla="*/ 427 w 781"/>
                <a:gd name="T67" fmla="*/ 635 h 782"/>
                <a:gd name="T68" fmla="*/ 409 w 781"/>
                <a:gd name="T69" fmla="*/ 687 h 782"/>
                <a:gd name="T70" fmla="*/ 403 w 781"/>
                <a:gd name="T71" fmla="*/ 708 h 782"/>
                <a:gd name="T72" fmla="*/ 415 w 781"/>
                <a:gd name="T73" fmla="*/ 718 h 782"/>
                <a:gd name="T74" fmla="*/ 477 w 781"/>
                <a:gd name="T75" fmla="*/ 723 h 782"/>
                <a:gd name="T76" fmla="*/ 618 w 781"/>
                <a:gd name="T77" fmla="*/ 702 h 782"/>
                <a:gd name="T78" fmla="*/ 596 w 781"/>
                <a:gd name="T79" fmla="*/ 554 h 782"/>
                <a:gd name="T80" fmla="*/ 601 w 781"/>
                <a:gd name="T81" fmla="*/ 492 h 782"/>
                <a:gd name="T82" fmla="*/ 611 w 781"/>
                <a:gd name="T83" fmla="*/ 480 h 782"/>
                <a:gd name="T84" fmla="*/ 632 w 781"/>
                <a:gd name="T85" fmla="*/ 486 h 782"/>
                <a:gd name="T86" fmla="*/ 683 w 781"/>
                <a:gd name="T87" fmla="*/ 504 h 782"/>
                <a:gd name="T88" fmla="*/ 661 w 781"/>
                <a:gd name="T89" fmla="*/ 33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1" h="782">
                  <a:moveTo>
                    <a:pt x="661" y="335"/>
                  </a:moveTo>
                  <a:cubicBezTo>
                    <a:pt x="645" y="337"/>
                    <a:pt x="629" y="347"/>
                    <a:pt x="619" y="360"/>
                  </a:cubicBezTo>
                  <a:cubicBezTo>
                    <a:pt x="613" y="368"/>
                    <a:pt x="611" y="380"/>
                    <a:pt x="600" y="380"/>
                  </a:cubicBezTo>
                  <a:cubicBezTo>
                    <a:pt x="594" y="379"/>
                    <a:pt x="588" y="377"/>
                    <a:pt x="584" y="373"/>
                  </a:cubicBezTo>
                  <a:cubicBezTo>
                    <a:pt x="569" y="358"/>
                    <a:pt x="563" y="333"/>
                    <a:pt x="560" y="313"/>
                  </a:cubicBezTo>
                  <a:cubicBezTo>
                    <a:pt x="538" y="165"/>
                    <a:pt x="538" y="165"/>
                    <a:pt x="538" y="165"/>
                  </a:cubicBezTo>
                  <a:cubicBezTo>
                    <a:pt x="397" y="186"/>
                    <a:pt x="397" y="186"/>
                    <a:pt x="397" y="186"/>
                  </a:cubicBezTo>
                  <a:cubicBezTo>
                    <a:pt x="377" y="188"/>
                    <a:pt x="353" y="190"/>
                    <a:pt x="335" y="181"/>
                  </a:cubicBezTo>
                  <a:cubicBezTo>
                    <a:pt x="330" y="178"/>
                    <a:pt x="326" y="175"/>
                    <a:pt x="323" y="170"/>
                  </a:cubicBezTo>
                  <a:cubicBezTo>
                    <a:pt x="317" y="160"/>
                    <a:pt x="323" y="157"/>
                    <a:pt x="329" y="149"/>
                  </a:cubicBezTo>
                  <a:cubicBezTo>
                    <a:pt x="342" y="135"/>
                    <a:pt x="348" y="117"/>
                    <a:pt x="347" y="98"/>
                  </a:cubicBezTo>
                  <a:cubicBezTo>
                    <a:pt x="338" y="0"/>
                    <a:pt x="164" y="23"/>
                    <a:pt x="178" y="120"/>
                  </a:cubicBezTo>
                  <a:cubicBezTo>
                    <a:pt x="180" y="137"/>
                    <a:pt x="190" y="152"/>
                    <a:pt x="203" y="162"/>
                  </a:cubicBezTo>
                  <a:cubicBezTo>
                    <a:pt x="211" y="169"/>
                    <a:pt x="223" y="170"/>
                    <a:pt x="223" y="181"/>
                  </a:cubicBezTo>
                  <a:cubicBezTo>
                    <a:pt x="223" y="187"/>
                    <a:pt x="220" y="193"/>
                    <a:pt x="216" y="197"/>
                  </a:cubicBezTo>
                  <a:cubicBezTo>
                    <a:pt x="201" y="212"/>
                    <a:pt x="176" y="218"/>
                    <a:pt x="156" y="22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413"/>
                    <a:pt x="32" y="438"/>
                    <a:pt x="47" y="452"/>
                  </a:cubicBezTo>
                  <a:cubicBezTo>
                    <a:pt x="51" y="457"/>
                    <a:pt x="56" y="459"/>
                    <a:pt x="62" y="460"/>
                  </a:cubicBezTo>
                  <a:cubicBezTo>
                    <a:pt x="74" y="460"/>
                    <a:pt x="75" y="448"/>
                    <a:pt x="82" y="440"/>
                  </a:cubicBezTo>
                  <a:cubicBezTo>
                    <a:pt x="92" y="427"/>
                    <a:pt x="107" y="417"/>
                    <a:pt x="124" y="415"/>
                  </a:cubicBezTo>
                  <a:cubicBezTo>
                    <a:pt x="221" y="400"/>
                    <a:pt x="243" y="575"/>
                    <a:pt x="146" y="584"/>
                  </a:cubicBezTo>
                  <a:cubicBezTo>
                    <a:pt x="127" y="585"/>
                    <a:pt x="109" y="578"/>
                    <a:pt x="95" y="566"/>
                  </a:cubicBezTo>
                  <a:cubicBezTo>
                    <a:pt x="87" y="560"/>
                    <a:pt x="84" y="554"/>
                    <a:pt x="74" y="560"/>
                  </a:cubicBezTo>
                  <a:cubicBezTo>
                    <a:pt x="69" y="562"/>
                    <a:pt x="65" y="567"/>
                    <a:pt x="63" y="571"/>
                  </a:cubicBezTo>
                  <a:cubicBezTo>
                    <a:pt x="54" y="590"/>
                    <a:pt x="55" y="614"/>
                    <a:pt x="58" y="634"/>
                  </a:cubicBezTo>
                  <a:cubicBezTo>
                    <a:pt x="80" y="782"/>
                    <a:pt x="80" y="782"/>
                    <a:pt x="80" y="782"/>
                  </a:cubicBezTo>
                  <a:cubicBezTo>
                    <a:pt x="236" y="759"/>
                    <a:pt x="236" y="759"/>
                    <a:pt x="236" y="759"/>
                  </a:cubicBezTo>
                  <a:cubicBezTo>
                    <a:pt x="256" y="756"/>
                    <a:pt x="281" y="750"/>
                    <a:pt x="296" y="735"/>
                  </a:cubicBezTo>
                  <a:cubicBezTo>
                    <a:pt x="300" y="730"/>
                    <a:pt x="302" y="725"/>
                    <a:pt x="303" y="719"/>
                  </a:cubicBezTo>
                  <a:cubicBezTo>
                    <a:pt x="303" y="707"/>
                    <a:pt x="291" y="706"/>
                    <a:pt x="283" y="700"/>
                  </a:cubicBezTo>
                  <a:cubicBezTo>
                    <a:pt x="270" y="689"/>
                    <a:pt x="260" y="674"/>
                    <a:pt x="258" y="657"/>
                  </a:cubicBezTo>
                  <a:cubicBezTo>
                    <a:pt x="244" y="561"/>
                    <a:pt x="418" y="538"/>
                    <a:pt x="427" y="635"/>
                  </a:cubicBezTo>
                  <a:cubicBezTo>
                    <a:pt x="428" y="654"/>
                    <a:pt x="421" y="672"/>
                    <a:pt x="409" y="687"/>
                  </a:cubicBezTo>
                  <a:cubicBezTo>
                    <a:pt x="403" y="694"/>
                    <a:pt x="397" y="698"/>
                    <a:pt x="403" y="708"/>
                  </a:cubicBezTo>
                  <a:cubicBezTo>
                    <a:pt x="405" y="712"/>
                    <a:pt x="410" y="716"/>
                    <a:pt x="415" y="718"/>
                  </a:cubicBezTo>
                  <a:cubicBezTo>
                    <a:pt x="433" y="727"/>
                    <a:pt x="457" y="726"/>
                    <a:pt x="477" y="723"/>
                  </a:cubicBezTo>
                  <a:cubicBezTo>
                    <a:pt x="618" y="702"/>
                    <a:pt x="618" y="702"/>
                    <a:pt x="618" y="702"/>
                  </a:cubicBezTo>
                  <a:cubicBezTo>
                    <a:pt x="596" y="554"/>
                    <a:pt x="596" y="554"/>
                    <a:pt x="596" y="554"/>
                  </a:cubicBezTo>
                  <a:cubicBezTo>
                    <a:pt x="593" y="534"/>
                    <a:pt x="592" y="510"/>
                    <a:pt x="601" y="492"/>
                  </a:cubicBezTo>
                  <a:cubicBezTo>
                    <a:pt x="603" y="487"/>
                    <a:pt x="606" y="482"/>
                    <a:pt x="611" y="480"/>
                  </a:cubicBezTo>
                  <a:cubicBezTo>
                    <a:pt x="621" y="474"/>
                    <a:pt x="624" y="480"/>
                    <a:pt x="632" y="486"/>
                  </a:cubicBezTo>
                  <a:cubicBezTo>
                    <a:pt x="646" y="499"/>
                    <a:pt x="665" y="505"/>
                    <a:pt x="683" y="504"/>
                  </a:cubicBezTo>
                  <a:cubicBezTo>
                    <a:pt x="781" y="495"/>
                    <a:pt x="758" y="321"/>
                    <a:pt x="661" y="335"/>
                  </a:cubicBezTo>
                  <a:close/>
                </a:path>
              </a:pathLst>
            </a:custGeom>
            <a:solidFill>
              <a:srgbClr val="07C0D5"/>
            </a:solidFill>
            <a:ln w="76200" cap="flat">
              <a:solidFill>
                <a:srgbClr val="FAFA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4D2EF71-C573-451F-B090-003F2BD3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0" y="3071813"/>
              <a:ext cx="2932112" cy="2938462"/>
            </a:xfrm>
            <a:custGeom>
              <a:avLst/>
              <a:gdLst>
                <a:gd name="T0" fmla="*/ 661 w 780"/>
                <a:gd name="T1" fmla="*/ 335 h 782"/>
                <a:gd name="T2" fmla="*/ 618 w 780"/>
                <a:gd name="T3" fmla="*/ 360 h 782"/>
                <a:gd name="T4" fmla="*/ 599 w 780"/>
                <a:gd name="T5" fmla="*/ 380 h 782"/>
                <a:gd name="T6" fmla="*/ 583 w 780"/>
                <a:gd name="T7" fmla="*/ 373 h 782"/>
                <a:gd name="T8" fmla="*/ 559 w 780"/>
                <a:gd name="T9" fmla="*/ 313 h 782"/>
                <a:gd name="T10" fmla="*/ 537 w 780"/>
                <a:gd name="T11" fmla="*/ 165 h 782"/>
                <a:gd name="T12" fmla="*/ 396 w 780"/>
                <a:gd name="T13" fmla="*/ 186 h 782"/>
                <a:gd name="T14" fmla="*/ 334 w 780"/>
                <a:gd name="T15" fmla="*/ 181 h 782"/>
                <a:gd name="T16" fmla="*/ 322 w 780"/>
                <a:gd name="T17" fmla="*/ 170 h 782"/>
                <a:gd name="T18" fmla="*/ 329 w 780"/>
                <a:gd name="T19" fmla="*/ 149 h 782"/>
                <a:gd name="T20" fmla="*/ 346 w 780"/>
                <a:gd name="T21" fmla="*/ 98 h 782"/>
                <a:gd name="T22" fmla="*/ 177 w 780"/>
                <a:gd name="T23" fmla="*/ 120 h 782"/>
                <a:gd name="T24" fmla="*/ 203 w 780"/>
                <a:gd name="T25" fmla="*/ 162 h 782"/>
                <a:gd name="T26" fmla="*/ 222 w 780"/>
                <a:gd name="T27" fmla="*/ 181 h 782"/>
                <a:gd name="T28" fmla="*/ 215 w 780"/>
                <a:gd name="T29" fmla="*/ 197 h 782"/>
                <a:gd name="T30" fmla="*/ 156 w 780"/>
                <a:gd name="T31" fmla="*/ 221 h 782"/>
                <a:gd name="T32" fmla="*/ 0 w 780"/>
                <a:gd name="T33" fmla="*/ 245 h 782"/>
                <a:gd name="T34" fmla="*/ 22 w 780"/>
                <a:gd name="T35" fmla="*/ 393 h 782"/>
                <a:gd name="T36" fmla="*/ 46 w 780"/>
                <a:gd name="T37" fmla="*/ 453 h 782"/>
                <a:gd name="T38" fmla="*/ 62 w 780"/>
                <a:gd name="T39" fmla="*/ 460 h 782"/>
                <a:gd name="T40" fmla="*/ 81 w 780"/>
                <a:gd name="T41" fmla="*/ 440 h 782"/>
                <a:gd name="T42" fmla="*/ 123 w 780"/>
                <a:gd name="T43" fmla="*/ 415 h 782"/>
                <a:gd name="T44" fmla="*/ 145 w 780"/>
                <a:gd name="T45" fmla="*/ 584 h 782"/>
                <a:gd name="T46" fmla="*/ 94 w 780"/>
                <a:gd name="T47" fmla="*/ 566 h 782"/>
                <a:gd name="T48" fmla="*/ 73 w 780"/>
                <a:gd name="T49" fmla="*/ 560 h 782"/>
                <a:gd name="T50" fmla="*/ 63 w 780"/>
                <a:gd name="T51" fmla="*/ 572 h 782"/>
                <a:gd name="T52" fmla="*/ 58 w 780"/>
                <a:gd name="T53" fmla="*/ 634 h 782"/>
                <a:gd name="T54" fmla="*/ 80 w 780"/>
                <a:gd name="T55" fmla="*/ 782 h 782"/>
                <a:gd name="T56" fmla="*/ 236 w 780"/>
                <a:gd name="T57" fmla="*/ 759 h 782"/>
                <a:gd name="T58" fmla="*/ 295 w 780"/>
                <a:gd name="T59" fmla="*/ 735 h 782"/>
                <a:gd name="T60" fmla="*/ 302 w 780"/>
                <a:gd name="T61" fmla="*/ 719 h 782"/>
                <a:gd name="T62" fmla="*/ 283 w 780"/>
                <a:gd name="T63" fmla="*/ 700 h 782"/>
                <a:gd name="T64" fmla="*/ 257 w 780"/>
                <a:gd name="T65" fmla="*/ 657 h 782"/>
                <a:gd name="T66" fmla="*/ 426 w 780"/>
                <a:gd name="T67" fmla="*/ 635 h 782"/>
                <a:gd name="T68" fmla="*/ 409 w 780"/>
                <a:gd name="T69" fmla="*/ 687 h 782"/>
                <a:gd name="T70" fmla="*/ 402 w 780"/>
                <a:gd name="T71" fmla="*/ 708 h 782"/>
                <a:gd name="T72" fmla="*/ 414 w 780"/>
                <a:gd name="T73" fmla="*/ 718 h 782"/>
                <a:gd name="T74" fmla="*/ 476 w 780"/>
                <a:gd name="T75" fmla="*/ 723 h 782"/>
                <a:gd name="T76" fmla="*/ 617 w 780"/>
                <a:gd name="T77" fmla="*/ 702 h 782"/>
                <a:gd name="T78" fmla="*/ 595 w 780"/>
                <a:gd name="T79" fmla="*/ 554 h 782"/>
                <a:gd name="T80" fmla="*/ 600 w 780"/>
                <a:gd name="T81" fmla="*/ 492 h 782"/>
                <a:gd name="T82" fmla="*/ 610 w 780"/>
                <a:gd name="T83" fmla="*/ 480 h 782"/>
                <a:gd name="T84" fmla="*/ 631 w 780"/>
                <a:gd name="T85" fmla="*/ 486 h 782"/>
                <a:gd name="T86" fmla="*/ 683 w 780"/>
                <a:gd name="T87" fmla="*/ 504 h 782"/>
                <a:gd name="T88" fmla="*/ 661 w 780"/>
                <a:gd name="T89" fmla="*/ 33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0" h="782">
                  <a:moveTo>
                    <a:pt x="661" y="335"/>
                  </a:moveTo>
                  <a:cubicBezTo>
                    <a:pt x="644" y="337"/>
                    <a:pt x="629" y="347"/>
                    <a:pt x="618" y="360"/>
                  </a:cubicBezTo>
                  <a:cubicBezTo>
                    <a:pt x="612" y="368"/>
                    <a:pt x="611" y="380"/>
                    <a:pt x="599" y="380"/>
                  </a:cubicBezTo>
                  <a:cubicBezTo>
                    <a:pt x="593" y="380"/>
                    <a:pt x="588" y="377"/>
                    <a:pt x="583" y="373"/>
                  </a:cubicBezTo>
                  <a:cubicBezTo>
                    <a:pt x="568" y="358"/>
                    <a:pt x="562" y="333"/>
                    <a:pt x="559" y="313"/>
                  </a:cubicBezTo>
                  <a:cubicBezTo>
                    <a:pt x="537" y="165"/>
                    <a:pt x="537" y="165"/>
                    <a:pt x="537" y="165"/>
                  </a:cubicBezTo>
                  <a:cubicBezTo>
                    <a:pt x="396" y="186"/>
                    <a:pt x="396" y="186"/>
                    <a:pt x="396" y="186"/>
                  </a:cubicBezTo>
                  <a:cubicBezTo>
                    <a:pt x="376" y="188"/>
                    <a:pt x="352" y="190"/>
                    <a:pt x="334" y="181"/>
                  </a:cubicBezTo>
                  <a:cubicBezTo>
                    <a:pt x="329" y="178"/>
                    <a:pt x="325" y="175"/>
                    <a:pt x="322" y="170"/>
                  </a:cubicBezTo>
                  <a:cubicBezTo>
                    <a:pt x="317" y="160"/>
                    <a:pt x="322" y="157"/>
                    <a:pt x="329" y="149"/>
                  </a:cubicBezTo>
                  <a:cubicBezTo>
                    <a:pt x="341" y="135"/>
                    <a:pt x="348" y="117"/>
                    <a:pt x="346" y="98"/>
                  </a:cubicBezTo>
                  <a:cubicBezTo>
                    <a:pt x="337" y="0"/>
                    <a:pt x="163" y="23"/>
                    <a:pt x="177" y="120"/>
                  </a:cubicBezTo>
                  <a:cubicBezTo>
                    <a:pt x="180" y="137"/>
                    <a:pt x="189" y="152"/>
                    <a:pt x="203" y="162"/>
                  </a:cubicBezTo>
                  <a:cubicBezTo>
                    <a:pt x="211" y="169"/>
                    <a:pt x="222" y="170"/>
                    <a:pt x="222" y="181"/>
                  </a:cubicBezTo>
                  <a:cubicBezTo>
                    <a:pt x="222" y="188"/>
                    <a:pt x="219" y="193"/>
                    <a:pt x="215" y="197"/>
                  </a:cubicBezTo>
                  <a:cubicBezTo>
                    <a:pt x="201" y="212"/>
                    <a:pt x="176" y="218"/>
                    <a:pt x="156" y="22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413"/>
                    <a:pt x="31" y="438"/>
                    <a:pt x="46" y="453"/>
                  </a:cubicBezTo>
                  <a:cubicBezTo>
                    <a:pt x="50" y="457"/>
                    <a:pt x="56" y="459"/>
                    <a:pt x="62" y="460"/>
                  </a:cubicBezTo>
                  <a:cubicBezTo>
                    <a:pt x="73" y="460"/>
                    <a:pt x="75" y="448"/>
                    <a:pt x="81" y="440"/>
                  </a:cubicBezTo>
                  <a:cubicBezTo>
                    <a:pt x="91" y="427"/>
                    <a:pt x="107" y="417"/>
                    <a:pt x="123" y="415"/>
                  </a:cubicBezTo>
                  <a:cubicBezTo>
                    <a:pt x="220" y="401"/>
                    <a:pt x="243" y="575"/>
                    <a:pt x="145" y="584"/>
                  </a:cubicBezTo>
                  <a:cubicBezTo>
                    <a:pt x="127" y="585"/>
                    <a:pt x="108" y="579"/>
                    <a:pt x="94" y="566"/>
                  </a:cubicBezTo>
                  <a:cubicBezTo>
                    <a:pt x="86" y="560"/>
                    <a:pt x="83" y="554"/>
                    <a:pt x="73" y="560"/>
                  </a:cubicBezTo>
                  <a:cubicBezTo>
                    <a:pt x="68" y="562"/>
                    <a:pt x="65" y="567"/>
                    <a:pt x="63" y="572"/>
                  </a:cubicBezTo>
                  <a:cubicBezTo>
                    <a:pt x="54" y="590"/>
                    <a:pt x="55" y="614"/>
                    <a:pt x="58" y="634"/>
                  </a:cubicBezTo>
                  <a:cubicBezTo>
                    <a:pt x="80" y="782"/>
                    <a:pt x="80" y="782"/>
                    <a:pt x="80" y="782"/>
                  </a:cubicBezTo>
                  <a:cubicBezTo>
                    <a:pt x="236" y="759"/>
                    <a:pt x="236" y="759"/>
                    <a:pt x="236" y="759"/>
                  </a:cubicBezTo>
                  <a:cubicBezTo>
                    <a:pt x="256" y="756"/>
                    <a:pt x="280" y="750"/>
                    <a:pt x="295" y="735"/>
                  </a:cubicBezTo>
                  <a:cubicBezTo>
                    <a:pt x="299" y="730"/>
                    <a:pt x="302" y="725"/>
                    <a:pt x="302" y="719"/>
                  </a:cubicBezTo>
                  <a:cubicBezTo>
                    <a:pt x="302" y="707"/>
                    <a:pt x="290" y="706"/>
                    <a:pt x="283" y="700"/>
                  </a:cubicBezTo>
                  <a:cubicBezTo>
                    <a:pt x="269" y="689"/>
                    <a:pt x="260" y="674"/>
                    <a:pt x="257" y="657"/>
                  </a:cubicBezTo>
                  <a:cubicBezTo>
                    <a:pt x="243" y="561"/>
                    <a:pt x="417" y="538"/>
                    <a:pt x="426" y="635"/>
                  </a:cubicBezTo>
                  <a:cubicBezTo>
                    <a:pt x="428" y="654"/>
                    <a:pt x="421" y="672"/>
                    <a:pt x="409" y="687"/>
                  </a:cubicBezTo>
                  <a:cubicBezTo>
                    <a:pt x="402" y="694"/>
                    <a:pt x="397" y="698"/>
                    <a:pt x="402" y="708"/>
                  </a:cubicBezTo>
                  <a:cubicBezTo>
                    <a:pt x="405" y="712"/>
                    <a:pt x="409" y="716"/>
                    <a:pt x="414" y="718"/>
                  </a:cubicBezTo>
                  <a:cubicBezTo>
                    <a:pt x="432" y="727"/>
                    <a:pt x="456" y="726"/>
                    <a:pt x="476" y="723"/>
                  </a:cubicBezTo>
                  <a:cubicBezTo>
                    <a:pt x="617" y="702"/>
                    <a:pt x="617" y="702"/>
                    <a:pt x="617" y="702"/>
                  </a:cubicBezTo>
                  <a:cubicBezTo>
                    <a:pt x="595" y="554"/>
                    <a:pt x="595" y="554"/>
                    <a:pt x="595" y="554"/>
                  </a:cubicBezTo>
                  <a:cubicBezTo>
                    <a:pt x="592" y="534"/>
                    <a:pt x="591" y="510"/>
                    <a:pt x="600" y="492"/>
                  </a:cubicBezTo>
                  <a:cubicBezTo>
                    <a:pt x="602" y="487"/>
                    <a:pt x="606" y="483"/>
                    <a:pt x="610" y="480"/>
                  </a:cubicBezTo>
                  <a:cubicBezTo>
                    <a:pt x="620" y="474"/>
                    <a:pt x="624" y="480"/>
                    <a:pt x="631" y="486"/>
                  </a:cubicBezTo>
                  <a:cubicBezTo>
                    <a:pt x="646" y="499"/>
                    <a:pt x="664" y="505"/>
                    <a:pt x="683" y="504"/>
                  </a:cubicBezTo>
                  <a:cubicBezTo>
                    <a:pt x="780" y="495"/>
                    <a:pt x="757" y="321"/>
                    <a:pt x="661" y="335"/>
                  </a:cubicBezTo>
                  <a:close/>
                </a:path>
              </a:pathLst>
            </a:custGeom>
            <a:solidFill>
              <a:srgbClr val="72827F"/>
            </a:solidFill>
            <a:ln w="76200" cap="flat">
              <a:solidFill>
                <a:srgbClr val="FAFAF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文本框 36">
            <a:extLst>
              <a:ext uri="{FF2B5EF4-FFF2-40B4-BE49-F238E27FC236}">
                <a16:creationId xmlns:a16="http://schemas.microsoft.com/office/drawing/2014/main" id="{6DD55A14-F265-4850-87BD-91440E443624}"/>
              </a:ext>
            </a:extLst>
          </p:cNvPr>
          <p:cNvSpPr txBox="1"/>
          <p:nvPr/>
        </p:nvSpPr>
        <p:spPr>
          <a:xfrm>
            <a:off x="6575739" y="2734897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6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37">
            <a:extLst>
              <a:ext uri="{FF2B5EF4-FFF2-40B4-BE49-F238E27FC236}">
                <a16:creationId xmlns:a16="http://schemas.microsoft.com/office/drawing/2014/main" id="{E3AB7FBA-C2A3-49C3-829E-08385CD72AEB}"/>
              </a:ext>
            </a:extLst>
          </p:cNvPr>
          <p:cNvSpPr txBox="1"/>
          <p:nvPr/>
        </p:nvSpPr>
        <p:spPr>
          <a:xfrm>
            <a:off x="6931412" y="4524317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2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38">
            <a:extLst>
              <a:ext uri="{FF2B5EF4-FFF2-40B4-BE49-F238E27FC236}">
                <a16:creationId xmlns:a16="http://schemas.microsoft.com/office/drawing/2014/main" id="{63ECB5BB-904B-413F-98DD-033FE5F7ED55}"/>
              </a:ext>
            </a:extLst>
          </p:cNvPr>
          <p:cNvSpPr txBox="1"/>
          <p:nvPr/>
        </p:nvSpPr>
        <p:spPr>
          <a:xfrm>
            <a:off x="5048771" y="4800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2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39">
            <a:extLst>
              <a:ext uri="{FF2B5EF4-FFF2-40B4-BE49-F238E27FC236}">
                <a16:creationId xmlns:a16="http://schemas.microsoft.com/office/drawing/2014/main" id="{CC0A2415-A985-4EF2-A023-57EA8724227A}"/>
              </a:ext>
            </a:extLst>
          </p:cNvPr>
          <p:cNvSpPr txBox="1"/>
          <p:nvPr/>
        </p:nvSpPr>
        <p:spPr>
          <a:xfrm>
            <a:off x="4692061" y="3027284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ru-RU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3" name="组合 95">
            <a:extLst>
              <a:ext uri="{FF2B5EF4-FFF2-40B4-BE49-F238E27FC236}">
                <a16:creationId xmlns:a16="http://schemas.microsoft.com/office/drawing/2014/main" id="{2DB185AE-B2F9-458A-9298-921F6BFB7E6B}"/>
              </a:ext>
            </a:extLst>
          </p:cNvPr>
          <p:cNvGrpSpPr/>
          <p:nvPr/>
        </p:nvGrpSpPr>
        <p:grpSpPr>
          <a:xfrm>
            <a:off x="632996" y="3170137"/>
            <a:ext cx="4620437" cy="646331"/>
            <a:chOff x="1195382" y="1222846"/>
            <a:chExt cx="4059064" cy="646331"/>
          </a:xfrm>
        </p:grpSpPr>
        <p:sp>
          <p:nvSpPr>
            <p:cNvPr id="14" name="文本框 2">
              <a:extLst>
                <a:ext uri="{FF2B5EF4-FFF2-40B4-BE49-F238E27FC236}">
                  <a16:creationId xmlns:a16="http://schemas.microsoft.com/office/drawing/2014/main" id="{8B533876-7E19-4437-B501-3A10082EA83B}"/>
                </a:ext>
              </a:extLst>
            </p:cNvPr>
            <p:cNvSpPr txBox="1"/>
            <p:nvPr/>
          </p:nvSpPr>
          <p:spPr>
            <a:xfrm>
              <a:off x="1195382" y="1222846"/>
              <a:ext cx="33562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b="1" dirty="0">
                  <a:solidFill>
                    <a:srgbClr val="C00000"/>
                  </a:solidFill>
                </a:rPr>
                <a:t>Образовательные учреждения</a:t>
              </a:r>
              <a:endParaRPr lang="en-US" altLang="zh-CN" b="1" dirty="0">
                <a:solidFill>
                  <a:srgbClr val="C00000"/>
                </a:solidFill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6" name="直接连接符 5">
              <a:extLst>
                <a:ext uri="{FF2B5EF4-FFF2-40B4-BE49-F238E27FC236}">
                  <a16:creationId xmlns:a16="http://schemas.microsoft.com/office/drawing/2014/main" id="{CFDE8813-0631-444E-88A1-1362CFAF27C2}"/>
                </a:ext>
              </a:extLst>
            </p:cNvPr>
            <p:cNvCxnSpPr>
              <a:cxnSpLocks/>
            </p:cNvCxnSpPr>
            <p:nvPr/>
          </p:nvCxnSpPr>
          <p:spPr>
            <a:xfrm>
              <a:off x="1213979" y="1595515"/>
              <a:ext cx="40404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54">
              <a:extLst>
                <a:ext uri="{FF2B5EF4-FFF2-40B4-BE49-F238E27FC236}">
                  <a16:creationId xmlns:a16="http://schemas.microsoft.com/office/drawing/2014/main" id="{F5294841-C9FC-49A8-BEA7-94B9AD486722}"/>
                </a:ext>
              </a:extLst>
            </p:cNvPr>
            <p:cNvCxnSpPr/>
            <p:nvPr/>
          </p:nvCxnSpPr>
          <p:spPr>
            <a:xfrm>
              <a:off x="1213979" y="1644435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95">
            <a:extLst>
              <a:ext uri="{FF2B5EF4-FFF2-40B4-BE49-F238E27FC236}">
                <a16:creationId xmlns:a16="http://schemas.microsoft.com/office/drawing/2014/main" id="{BFC14708-6DA7-4626-9B94-B856C6945609}"/>
              </a:ext>
            </a:extLst>
          </p:cNvPr>
          <p:cNvGrpSpPr/>
          <p:nvPr/>
        </p:nvGrpSpPr>
        <p:grpSpPr>
          <a:xfrm>
            <a:off x="1282505" y="4669459"/>
            <a:ext cx="4102859" cy="923330"/>
            <a:chOff x="1147304" y="1194144"/>
            <a:chExt cx="4102859" cy="923330"/>
          </a:xfrm>
        </p:grpSpPr>
        <p:sp>
          <p:nvSpPr>
            <p:cNvPr id="22" name="文本框 2">
              <a:extLst>
                <a:ext uri="{FF2B5EF4-FFF2-40B4-BE49-F238E27FC236}">
                  <a16:creationId xmlns:a16="http://schemas.microsoft.com/office/drawing/2014/main" id="{6F070579-B420-4C77-BFFB-2CBE781AE889}"/>
                </a:ext>
              </a:extLst>
            </p:cNvPr>
            <p:cNvSpPr txBox="1"/>
            <p:nvPr/>
          </p:nvSpPr>
          <p:spPr>
            <a:xfrm>
              <a:off x="1147304" y="1194144"/>
              <a:ext cx="3356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b="1" dirty="0">
                  <a:solidFill>
                    <a:srgbClr val="C00000"/>
                  </a:solidFill>
                </a:rPr>
                <a:t>Органы муниципального самоуправления</a:t>
              </a:r>
              <a:endParaRPr lang="en-US" altLang="zh-CN" b="1" dirty="0">
                <a:solidFill>
                  <a:srgbClr val="C00000"/>
                </a:solidFill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4" name="直接连接符 5">
              <a:extLst>
                <a:ext uri="{FF2B5EF4-FFF2-40B4-BE49-F238E27FC236}">
                  <a16:creationId xmlns:a16="http://schemas.microsoft.com/office/drawing/2014/main" id="{368052A5-6595-4860-A223-C282D4570795}"/>
                </a:ext>
              </a:extLst>
            </p:cNvPr>
            <p:cNvCxnSpPr>
              <a:cxnSpLocks/>
            </p:cNvCxnSpPr>
            <p:nvPr/>
          </p:nvCxnSpPr>
          <p:spPr>
            <a:xfrm>
              <a:off x="1213979" y="1863370"/>
              <a:ext cx="40361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54">
              <a:extLst>
                <a:ext uri="{FF2B5EF4-FFF2-40B4-BE49-F238E27FC236}">
                  <a16:creationId xmlns:a16="http://schemas.microsoft.com/office/drawing/2014/main" id="{2B2557DF-5028-474C-AB50-5720D3C7DCF4}"/>
                </a:ext>
              </a:extLst>
            </p:cNvPr>
            <p:cNvCxnSpPr/>
            <p:nvPr/>
          </p:nvCxnSpPr>
          <p:spPr>
            <a:xfrm>
              <a:off x="1213979" y="1939998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95">
            <a:extLst>
              <a:ext uri="{FF2B5EF4-FFF2-40B4-BE49-F238E27FC236}">
                <a16:creationId xmlns:a16="http://schemas.microsoft.com/office/drawing/2014/main" id="{12E04F76-9364-4E69-A500-1C064D73AD14}"/>
              </a:ext>
            </a:extLst>
          </p:cNvPr>
          <p:cNvGrpSpPr/>
          <p:nvPr/>
        </p:nvGrpSpPr>
        <p:grpSpPr>
          <a:xfrm>
            <a:off x="6676495" y="2914410"/>
            <a:ext cx="5339871" cy="646331"/>
            <a:chOff x="-730883" y="1261582"/>
            <a:chExt cx="5339871" cy="646331"/>
          </a:xfrm>
        </p:grpSpPr>
        <p:sp>
          <p:nvSpPr>
            <p:cNvPr id="29" name="文本框 2">
              <a:extLst>
                <a:ext uri="{FF2B5EF4-FFF2-40B4-BE49-F238E27FC236}">
                  <a16:creationId xmlns:a16="http://schemas.microsoft.com/office/drawing/2014/main" id="{4A17CE6B-159C-4204-B0CA-BB71019A9549}"/>
                </a:ext>
              </a:extLst>
            </p:cNvPr>
            <p:cNvSpPr txBox="1"/>
            <p:nvPr/>
          </p:nvSpPr>
          <p:spPr>
            <a:xfrm>
              <a:off x="1344663" y="1261582"/>
              <a:ext cx="3264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b="1" dirty="0">
                  <a:solidFill>
                    <a:srgbClr val="C00000"/>
                  </a:solidFill>
                </a:rPr>
                <a:t>Культура</a:t>
              </a:r>
              <a:endParaRPr lang="en-US" altLang="zh-CN" b="1" dirty="0">
                <a:solidFill>
                  <a:srgbClr val="C00000"/>
                </a:solidFill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1" name="直接连接符 5">
              <a:extLst>
                <a:ext uri="{FF2B5EF4-FFF2-40B4-BE49-F238E27FC236}">
                  <a16:creationId xmlns:a16="http://schemas.microsoft.com/office/drawing/2014/main" id="{3EA511DA-8A23-4AD0-B612-E23C4F3E0DCC}"/>
                </a:ext>
              </a:extLst>
            </p:cNvPr>
            <p:cNvCxnSpPr>
              <a:cxnSpLocks/>
            </p:cNvCxnSpPr>
            <p:nvPr/>
          </p:nvCxnSpPr>
          <p:spPr>
            <a:xfrm>
              <a:off x="-730883" y="1595515"/>
              <a:ext cx="32490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54">
              <a:extLst>
                <a:ext uri="{FF2B5EF4-FFF2-40B4-BE49-F238E27FC236}">
                  <a16:creationId xmlns:a16="http://schemas.microsoft.com/office/drawing/2014/main" id="{C7D5A13A-170A-44B4-8A80-307D10837E2E}"/>
                </a:ext>
              </a:extLst>
            </p:cNvPr>
            <p:cNvCxnSpPr/>
            <p:nvPr/>
          </p:nvCxnSpPr>
          <p:spPr>
            <a:xfrm>
              <a:off x="1213979" y="1644435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95">
            <a:extLst>
              <a:ext uri="{FF2B5EF4-FFF2-40B4-BE49-F238E27FC236}">
                <a16:creationId xmlns:a16="http://schemas.microsoft.com/office/drawing/2014/main" id="{8C44677A-79F4-4505-93D7-FA16A908C05B}"/>
              </a:ext>
            </a:extLst>
          </p:cNvPr>
          <p:cNvGrpSpPr/>
          <p:nvPr/>
        </p:nvGrpSpPr>
        <p:grpSpPr>
          <a:xfrm>
            <a:off x="6979939" y="4637394"/>
            <a:ext cx="4980636" cy="646331"/>
            <a:chOff x="-477033" y="1194144"/>
            <a:chExt cx="4980636" cy="646331"/>
          </a:xfrm>
        </p:grpSpPr>
        <p:sp>
          <p:nvSpPr>
            <p:cNvPr id="36" name="文本框 2">
              <a:extLst>
                <a:ext uri="{FF2B5EF4-FFF2-40B4-BE49-F238E27FC236}">
                  <a16:creationId xmlns:a16="http://schemas.microsoft.com/office/drawing/2014/main" id="{A2B02D98-2836-410B-A673-09BFF16B6F01}"/>
                </a:ext>
              </a:extLst>
            </p:cNvPr>
            <p:cNvSpPr txBox="1"/>
            <p:nvPr/>
          </p:nvSpPr>
          <p:spPr>
            <a:xfrm>
              <a:off x="1147304" y="1194144"/>
              <a:ext cx="33562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b="1" dirty="0">
                  <a:solidFill>
                    <a:srgbClr val="C00000"/>
                  </a:solidFill>
                </a:rPr>
                <a:t>Прочие</a:t>
              </a:r>
              <a:endParaRPr lang="en-US" altLang="zh-CN" b="1" dirty="0">
                <a:solidFill>
                  <a:srgbClr val="C00000"/>
                </a:solidFill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8" name="直接连接符 5">
              <a:extLst>
                <a:ext uri="{FF2B5EF4-FFF2-40B4-BE49-F238E27FC236}">
                  <a16:creationId xmlns:a16="http://schemas.microsoft.com/office/drawing/2014/main" id="{1FA7A12A-B726-4C41-9563-E2A0B9A8BA08}"/>
                </a:ext>
              </a:extLst>
            </p:cNvPr>
            <p:cNvCxnSpPr>
              <a:cxnSpLocks/>
            </p:cNvCxnSpPr>
            <p:nvPr/>
          </p:nvCxnSpPr>
          <p:spPr>
            <a:xfrm>
              <a:off x="-477033" y="1595515"/>
              <a:ext cx="28525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54">
              <a:extLst>
                <a:ext uri="{FF2B5EF4-FFF2-40B4-BE49-F238E27FC236}">
                  <a16:creationId xmlns:a16="http://schemas.microsoft.com/office/drawing/2014/main" id="{729460D6-418E-43CE-86C2-3516F9783092}"/>
                </a:ext>
              </a:extLst>
            </p:cNvPr>
            <p:cNvCxnSpPr/>
            <p:nvPr/>
          </p:nvCxnSpPr>
          <p:spPr>
            <a:xfrm>
              <a:off x="1213979" y="1644435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46C7990F-DCB1-46A8-BA5B-63C5FD8C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12" y="112770"/>
            <a:ext cx="9710330" cy="101226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Муниципальные учреждения </a:t>
            </a:r>
            <a:b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Каларского муниципального округа 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D8567B61-6956-4909-ABBB-14BA4C0DD68B}"/>
              </a:ext>
            </a:extLst>
          </p:cNvPr>
          <p:cNvSpPr/>
          <p:nvPr/>
        </p:nvSpPr>
        <p:spPr>
          <a:xfrm rot="21010985">
            <a:off x="5592882" y="3947220"/>
            <a:ext cx="792319" cy="669226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23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0681A54-EECE-44EF-9101-FB9B3ED32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9138" y="1041100"/>
            <a:ext cx="9184985" cy="8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40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00C281F-1D0A-4D96-B264-F489B78CAD6D}"/>
              </a:ext>
            </a:extLst>
          </p:cNvPr>
          <p:cNvSpPr/>
          <p:nvPr/>
        </p:nvSpPr>
        <p:spPr>
          <a:xfrm>
            <a:off x="9179993" y="0"/>
            <a:ext cx="302601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矩形 10">
            <a:extLst>
              <a:ext uri="{FF2B5EF4-FFF2-40B4-BE49-F238E27FC236}">
                <a16:creationId xmlns:a16="http://schemas.microsoft.com/office/drawing/2014/main" id="{E6F028D5-E65F-413E-8968-32A1C557FDCB}"/>
              </a:ext>
            </a:extLst>
          </p:cNvPr>
          <p:cNvSpPr>
            <a:spLocks noChangeAspect="1"/>
          </p:cNvSpPr>
          <p:nvPr/>
        </p:nvSpPr>
        <p:spPr>
          <a:xfrm>
            <a:off x="9649753" y="1769107"/>
            <a:ext cx="1434195" cy="1424715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lang="zh-CN" altLang="en-US" sz="32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4" name="组合 48"/>
          <p:cNvGrpSpPr/>
          <p:nvPr/>
        </p:nvGrpSpPr>
        <p:grpSpPr>
          <a:xfrm>
            <a:off x="10353778" y="1439341"/>
            <a:ext cx="1030823" cy="2079727"/>
            <a:chOff x="10222464" y="1622116"/>
            <a:chExt cx="1030823" cy="2079727"/>
          </a:xfrm>
        </p:grpSpPr>
        <p:sp>
          <p:nvSpPr>
            <p:cNvPr id="5" name="Freeform 18"/>
            <p:cNvSpPr/>
            <p:nvPr/>
          </p:nvSpPr>
          <p:spPr bwMode="auto">
            <a:xfrm>
              <a:off x="10306106" y="1710279"/>
              <a:ext cx="94718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>
              <a:off x="10222464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Oval 20"/>
            <p:cNvSpPr>
              <a:spLocks noChangeArrowheads="1"/>
            </p:cNvSpPr>
            <p:nvPr/>
          </p:nvSpPr>
          <p:spPr bwMode="auto">
            <a:xfrm>
              <a:off x="10222464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906521" y="1870977"/>
            <a:ext cx="1408339" cy="1415119"/>
          </a:xfrm>
          <a:prstGeom prst="ellipse">
            <a:avLst/>
          </a:prstGeom>
          <a:solidFill>
            <a:schemeClr val="tx2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11" name="组合 51"/>
          <p:cNvGrpSpPr/>
          <p:nvPr/>
        </p:nvGrpSpPr>
        <p:grpSpPr>
          <a:xfrm>
            <a:off x="1535261" y="1539802"/>
            <a:ext cx="3775204" cy="2079727"/>
            <a:chOff x="1611943" y="1622116"/>
            <a:chExt cx="3775204" cy="2079727"/>
          </a:xfrm>
        </p:grpSpPr>
        <p:sp>
          <p:nvSpPr>
            <p:cNvPr id="12" name="Freeform 6"/>
            <p:cNvSpPr/>
            <p:nvPr/>
          </p:nvSpPr>
          <p:spPr bwMode="auto">
            <a:xfrm>
              <a:off x="1695584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611943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611943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3897382" y="1954421"/>
              <a:ext cx="1408338" cy="1415119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2645024" y="2664241"/>
              <a:ext cx="125235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3969771" y="2284850"/>
              <a:ext cx="14173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20</a:t>
              </a:r>
              <a:r>
                <a:rPr lang="ru-RU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22</a:t>
              </a:r>
            </a:p>
            <a:p>
              <a:pPr>
                <a:defRPr/>
              </a:pPr>
              <a:r>
                <a:rPr lang="ru-RU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      ФАКТ</a:t>
              </a:r>
              <a:endParaRPr lang="zh-CN" altLang="en-US" sz="25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50"/>
          <p:cNvGrpSpPr/>
          <p:nvPr/>
        </p:nvGrpSpPr>
        <p:grpSpPr>
          <a:xfrm>
            <a:off x="4439404" y="1529408"/>
            <a:ext cx="3700559" cy="2079727"/>
            <a:chOff x="4478349" y="1622116"/>
            <a:chExt cx="3700559" cy="2079727"/>
          </a:xfrm>
        </p:grpSpPr>
        <p:sp>
          <p:nvSpPr>
            <p:cNvPr id="19" name="Freeform 10"/>
            <p:cNvSpPr/>
            <p:nvPr/>
          </p:nvSpPr>
          <p:spPr bwMode="auto">
            <a:xfrm>
              <a:off x="4566511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4478349" y="1622116"/>
              <a:ext cx="171804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4478349" y="3534561"/>
              <a:ext cx="171804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6766049" y="1954421"/>
              <a:ext cx="1412859" cy="1415119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5515952" y="2664241"/>
              <a:ext cx="125009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文本框 29"/>
            <p:cNvSpPr txBox="1"/>
            <p:nvPr/>
          </p:nvSpPr>
          <p:spPr>
            <a:xfrm>
              <a:off x="6950453" y="2271974"/>
              <a:ext cx="105990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20</a:t>
              </a:r>
              <a:r>
                <a:rPr lang="ru-RU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23</a:t>
              </a:r>
            </a:p>
            <a:p>
              <a:pPr>
                <a:defRPr/>
              </a:pPr>
              <a:r>
                <a:rPr lang="ru-RU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   ПЛАН</a:t>
              </a:r>
              <a:endParaRPr lang="zh-CN" altLang="en-US" sz="25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49"/>
          <p:cNvGrpSpPr/>
          <p:nvPr/>
        </p:nvGrpSpPr>
        <p:grpSpPr>
          <a:xfrm>
            <a:off x="7341111" y="1518326"/>
            <a:ext cx="3613953" cy="2079727"/>
            <a:chOff x="7349277" y="1622116"/>
            <a:chExt cx="3613952" cy="2079727"/>
          </a:xfrm>
        </p:grpSpPr>
        <p:sp>
          <p:nvSpPr>
            <p:cNvPr id="26" name="Freeform 14"/>
            <p:cNvSpPr/>
            <p:nvPr/>
          </p:nvSpPr>
          <p:spPr bwMode="auto">
            <a:xfrm>
              <a:off x="7432917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6" y="0"/>
                    <a:pt x="227" y="101"/>
                    <a:pt x="227" y="227"/>
                  </a:cubicBezTo>
                  <a:cubicBezTo>
                    <a:pt x="227" y="352"/>
                    <a:pt x="126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7349277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7349277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8386879" y="2650677"/>
              <a:ext cx="1254619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760656" y="2263261"/>
              <a:ext cx="120257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20</a:t>
              </a:r>
              <a:r>
                <a:rPr lang="ru-RU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23</a:t>
              </a:r>
            </a:p>
            <a:p>
              <a:r>
                <a:rPr lang="ru-RU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     ФАКТ</a:t>
              </a:r>
              <a:endParaRPr lang="zh-CN" altLang="en-US" sz="25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3" name="Таблица 47">
            <a:extLst>
              <a:ext uri="{FF2B5EF4-FFF2-40B4-BE49-F238E27FC236}">
                <a16:creationId xmlns:a16="http://schemas.microsoft.com/office/drawing/2014/main" id="{64A112B9-DC7F-4FC0-BEF1-95C1AAD2A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51762"/>
              </p:ext>
            </p:extLst>
          </p:nvPr>
        </p:nvGraphicFramePr>
        <p:xfrm>
          <a:off x="547058" y="3765968"/>
          <a:ext cx="11220074" cy="2380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8543">
                  <a:extLst>
                    <a:ext uri="{9D8B030D-6E8A-4147-A177-3AD203B41FA5}">
                      <a16:colId xmlns:a16="http://schemas.microsoft.com/office/drawing/2014/main" val="3962165166"/>
                    </a:ext>
                  </a:extLst>
                </a:gridCol>
                <a:gridCol w="3021493">
                  <a:extLst>
                    <a:ext uri="{9D8B030D-6E8A-4147-A177-3AD203B41FA5}">
                      <a16:colId xmlns:a16="http://schemas.microsoft.com/office/drawing/2014/main" val="2996775518"/>
                    </a:ext>
                  </a:extLst>
                </a:gridCol>
                <a:gridCol w="2805019">
                  <a:extLst>
                    <a:ext uri="{9D8B030D-6E8A-4147-A177-3AD203B41FA5}">
                      <a16:colId xmlns:a16="http://schemas.microsoft.com/office/drawing/2014/main" val="1802750976"/>
                    </a:ext>
                  </a:extLst>
                </a:gridCol>
                <a:gridCol w="2805019">
                  <a:extLst>
                    <a:ext uri="{9D8B030D-6E8A-4147-A177-3AD203B41FA5}">
                      <a16:colId xmlns:a16="http://schemas.microsoft.com/office/drawing/2014/main" val="201525326"/>
                    </a:ext>
                  </a:extLst>
                </a:gridCol>
              </a:tblGrid>
              <a:tr h="778556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Доходы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1 224 285, 8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1 363 007,6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 1434262,0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0537566"/>
                  </a:ext>
                </a:extLst>
              </a:tr>
              <a:tr h="778556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Расходы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1 056 555, 7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992 376,6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 980055,1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2736653"/>
                  </a:ext>
                </a:extLst>
              </a:tr>
              <a:tr h="778556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Дефицит/</a:t>
                      </a:r>
                    </a:p>
                    <a:p>
                      <a:pPr algn="l"/>
                      <a:r>
                        <a:rPr lang="ru-RU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профицит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+167 730, 1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-370</a:t>
                      </a:r>
                      <a:r>
                        <a:rPr lang="ru-RU" sz="2200" b="1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631,0</a:t>
                      </a:r>
                      <a:endParaRPr lang="ru-RU" sz="2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+454206,9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4573058"/>
                  </a:ext>
                </a:extLst>
              </a:tr>
            </a:tbl>
          </a:graphicData>
        </a:graphic>
      </p:graphicFrame>
      <p:sp>
        <p:nvSpPr>
          <p:cNvPr id="49" name="矩形 32">
            <a:extLst>
              <a:ext uri="{FF2B5EF4-FFF2-40B4-BE49-F238E27FC236}">
                <a16:creationId xmlns:a16="http://schemas.microsoft.com/office/drawing/2014/main" id="{57589EF5-8BA3-4881-B63D-20FE0B863B8E}"/>
              </a:ext>
            </a:extLst>
          </p:cNvPr>
          <p:cNvSpPr/>
          <p:nvPr/>
        </p:nvSpPr>
        <p:spPr>
          <a:xfrm>
            <a:off x="10662659" y="3429000"/>
            <a:ext cx="110446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800" b="1" i="1" dirty="0" err="1">
                <a:solidFill>
                  <a:schemeClr val="bg2">
                    <a:lumMod val="50000"/>
                  </a:schemeClr>
                </a:solidFill>
                <a:ea typeface="文泉驿微米黑" panose="020B0606030804020204" pitchFamily="34" charset="-122"/>
                <a:cs typeface="Arial" panose="020B0604020202020204" pitchFamily="34" charset="0"/>
              </a:rPr>
              <a:t>тыс.руб</a:t>
            </a:r>
            <a:r>
              <a:rPr lang="ru-RU" altLang="zh-CN" sz="1800" b="1" i="1" dirty="0">
                <a:solidFill>
                  <a:schemeClr val="bg2">
                    <a:lumMod val="50000"/>
                  </a:schemeClr>
                </a:solidFill>
                <a:ea typeface="文泉驿微米黑" panose="020B0606030804020204" pitchFamily="34" charset="-122"/>
                <a:cs typeface="Arial" panose="020B0604020202020204" pitchFamily="34" charset="0"/>
              </a:rPr>
              <a:t>.</a:t>
            </a:r>
            <a:endParaRPr lang="zh-CN" altLang="en-US" sz="1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EC64727-E3B3-4A57-B97B-9E44939A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195" y="345561"/>
            <a:ext cx="7140504" cy="4441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Основные параметры бюджета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AD2F70C-7B2A-429E-BBFF-C7456CB47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7891" y="816765"/>
            <a:ext cx="483503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3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4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9" grpId="0" animBg="1"/>
          <p:bldP spid="49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9" grpId="0" animBg="1"/>
          <p:bldP spid="49" grpId="0"/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0B3D1D4-7BED-40BE-9D91-F4DA491E0959}"/>
              </a:ext>
            </a:extLst>
          </p:cNvPr>
          <p:cNvSpPr/>
          <p:nvPr/>
        </p:nvSpPr>
        <p:spPr>
          <a:xfrm>
            <a:off x="9179993" y="0"/>
            <a:ext cx="302601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组合 48"/>
          <p:cNvGrpSpPr/>
          <p:nvPr/>
        </p:nvGrpSpPr>
        <p:grpSpPr>
          <a:xfrm>
            <a:off x="10312722" y="1422073"/>
            <a:ext cx="1030823" cy="2079727"/>
            <a:chOff x="10222464" y="1622116"/>
            <a:chExt cx="1030823" cy="2079727"/>
          </a:xfrm>
        </p:grpSpPr>
        <p:sp>
          <p:nvSpPr>
            <p:cNvPr id="5" name="Freeform 18"/>
            <p:cNvSpPr/>
            <p:nvPr/>
          </p:nvSpPr>
          <p:spPr bwMode="auto">
            <a:xfrm>
              <a:off x="10306106" y="1710279"/>
              <a:ext cx="94718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>
              <a:off x="10222464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Oval 20"/>
            <p:cNvSpPr>
              <a:spLocks noChangeArrowheads="1"/>
            </p:cNvSpPr>
            <p:nvPr/>
          </p:nvSpPr>
          <p:spPr bwMode="auto">
            <a:xfrm>
              <a:off x="10222464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832945" y="1835758"/>
            <a:ext cx="1408339" cy="1415119"/>
          </a:xfrm>
          <a:prstGeom prst="ellipse">
            <a:avLst/>
          </a:prstGeom>
          <a:solidFill>
            <a:schemeClr val="tx2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11" name="组合 51"/>
          <p:cNvGrpSpPr/>
          <p:nvPr/>
        </p:nvGrpSpPr>
        <p:grpSpPr>
          <a:xfrm>
            <a:off x="1479259" y="1475339"/>
            <a:ext cx="3693778" cy="2079727"/>
            <a:chOff x="1611943" y="1622116"/>
            <a:chExt cx="3693777" cy="2079727"/>
          </a:xfrm>
        </p:grpSpPr>
        <p:sp>
          <p:nvSpPr>
            <p:cNvPr id="12" name="Freeform 6"/>
            <p:cNvSpPr/>
            <p:nvPr/>
          </p:nvSpPr>
          <p:spPr bwMode="auto">
            <a:xfrm>
              <a:off x="1695584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611943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611943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3897382" y="1954421"/>
              <a:ext cx="1408338" cy="1415119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2645024" y="2664241"/>
              <a:ext cx="125235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4089743" y="2324066"/>
              <a:ext cx="120257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20</a:t>
              </a:r>
              <a:r>
                <a:rPr lang="ru-RU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22</a:t>
              </a:r>
            </a:p>
            <a:p>
              <a:r>
                <a:rPr lang="ru-RU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    ФАКТ </a:t>
              </a:r>
              <a:endParaRPr lang="zh-CN" altLang="en-US" sz="25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50"/>
          <p:cNvGrpSpPr/>
          <p:nvPr/>
        </p:nvGrpSpPr>
        <p:grpSpPr>
          <a:xfrm>
            <a:off x="4407241" y="1422073"/>
            <a:ext cx="3700559" cy="2079727"/>
            <a:chOff x="4478349" y="1622116"/>
            <a:chExt cx="3700559" cy="2079727"/>
          </a:xfrm>
        </p:grpSpPr>
        <p:sp>
          <p:nvSpPr>
            <p:cNvPr id="19" name="Freeform 10"/>
            <p:cNvSpPr/>
            <p:nvPr/>
          </p:nvSpPr>
          <p:spPr bwMode="auto">
            <a:xfrm>
              <a:off x="4566511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4478349" y="1622116"/>
              <a:ext cx="171804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4478349" y="3534561"/>
              <a:ext cx="171804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6766049" y="1954421"/>
              <a:ext cx="1412859" cy="1415119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5515952" y="2664241"/>
              <a:ext cx="125009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文本框 29"/>
            <p:cNvSpPr txBox="1"/>
            <p:nvPr/>
          </p:nvSpPr>
          <p:spPr>
            <a:xfrm>
              <a:off x="6956149" y="2312763"/>
              <a:ext cx="105990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20</a:t>
              </a:r>
              <a:r>
                <a:rPr lang="ru-RU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23</a:t>
              </a:r>
            </a:p>
            <a:p>
              <a:r>
                <a:rPr lang="ru-RU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   ПЛАН</a:t>
              </a:r>
              <a:endParaRPr lang="zh-CN" altLang="en-US" sz="25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49"/>
          <p:cNvGrpSpPr/>
          <p:nvPr/>
        </p:nvGrpSpPr>
        <p:grpSpPr>
          <a:xfrm>
            <a:off x="7345017" y="1422073"/>
            <a:ext cx="3696039" cy="2079727"/>
            <a:chOff x="7349277" y="1622116"/>
            <a:chExt cx="3696038" cy="2079727"/>
          </a:xfrm>
        </p:grpSpPr>
        <p:sp>
          <p:nvSpPr>
            <p:cNvPr id="26" name="Freeform 14"/>
            <p:cNvSpPr/>
            <p:nvPr/>
          </p:nvSpPr>
          <p:spPr bwMode="auto">
            <a:xfrm>
              <a:off x="7432917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6" y="0"/>
                    <a:pt x="227" y="101"/>
                    <a:pt x="227" y="227"/>
                  </a:cubicBezTo>
                  <a:cubicBezTo>
                    <a:pt x="227" y="352"/>
                    <a:pt x="126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7349277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7349277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9636977" y="1954421"/>
              <a:ext cx="1408338" cy="14151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8386879" y="2650677"/>
              <a:ext cx="1254619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780737" y="2321334"/>
              <a:ext cx="114646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20</a:t>
              </a:r>
              <a:r>
                <a:rPr lang="ru-RU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23</a:t>
              </a:r>
            </a:p>
            <a:p>
              <a:r>
                <a:rPr lang="ru-RU" altLang="zh-CN" sz="25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    ФАКТ</a:t>
              </a:r>
              <a:endParaRPr lang="zh-CN" altLang="en-US" sz="25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3" name="Таблица 47">
            <a:extLst>
              <a:ext uri="{FF2B5EF4-FFF2-40B4-BE49-F238E27FC236}">
                <a16:creationId xmlns:a16="http://schemas.microsoft.com/office/drawing/2014/main" id="{64A112B9-DC7F-4FC0-BEF1-95C1AAD2A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03555"/>
              </p:ext>
            </p:extLst>
          </p:nvPr>
        </p:nvGraphicFramePr>
        <p:xfrm>
          <a:off x="590266" y="3743681"/>
          <a:ext cx="11220072" cy="294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5721">
                  <a:extLst>
                    <a:ext uri="{9D8B030D-6E8A-4147-A177-3AD203B41FA5}">
                      <a16:colId xmlns:a16="http://schemas.microsoft.com/office/drawing/2014/main" val="3962165166"/>
                    </a:ext>
                  </a:extLst>
                </a:gridCol>
                <a:gridCol w="2879259">
                  <a:extLst>
                    <a:ext uri="{9D8B030D-6E8A-4147-A177-3AD203B41FA5}">
                      <a16:colId xmlns:a16="http://schemas.microsoft.com/office/drawing/2014/main" val="2996775518"/>
                    </a:ext>
                  </a:extLst>
                </a:gridCol>
                <a:gridCol w="2889708">
                  <a:extLst>
                    <a:ext uri="{9D8B030D-6E8A-4147-A177-3AD203B41FA5}">
                      <a16:colId xmlns:a16="http://schemas.microsoft.com/office/drawing/2014/main" val="1802750976"/>
                    </a:ext>
                  </a:extLst>
                </a:gridCol>
                <a:gridCol w="2975384">
                  <a:extLst>
                    <a:ext uri="{9D8B030D-6E8A-4147-A177-3AD203B41FA5}">
                      <a16:colId xmlns:a16="http://schemas.microsoft.com/office/drawing/2014/main" val="201525326"/>
                    </a:ext>
                  </a:extLst>
                </a:gridCol>
              </a:tblGrid>
              <a:tr h="1390788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682</a:t>
                      </a:r>
                      <a:r>
                        <a:rPr lang="ru-RU" sz="22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706,4</a:t>
                      </a:r>
                      <a:endParaRPr lang="ru-RU" sz="22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945</a:t>
                      </a:r>
                      <a:r>
                        <a:rPr lang="ru-RU" sz="22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306,6</a:t>
                      </a:r>
                      <a:endParaRPr lang="ru-RU" sz="22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    1 017 151,4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0537566"/>
                  </a:ext>
                </a:extLst>
              </a:tr>
              <a:tr h="778556">
                <a:tc>
                  <a:txBody>
                    <a:bodyPr/>
                    <a:lstStyle/>
                    <a:p>
                      <a:pPr algn="l"/>
                      <a:r>
                        <a:rPr lang="ru-RU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в т.ч. налоговые доходы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656</a:t>
                      </a:r>
                      <a:r>
                        <a:rPr lang="ru-RU" sz="18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389,3</a:t>
                      </a:r>
                      <a:endParaRPr lang="ru-RU" sz="18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898 920,8</a:t>
                      </a:r>
                      <a:endParaRPr lang="ru-RU" sz="18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   971 521,1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2736653"/>
                  </a:ext>
                </a:extLst>
              </a:tr>
              <a:tr h="778556">
                <a:tc>
                  <a:txBody>
                    <a:bodyPr/>
                    <a:lstStyle/>
                    <a:p>
                      <a:pPr algn="l"/>
                      <a:r>
                        <a:rPr lang="ru-RU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cs"/>
                        </a:rPr>
                        <a:t>неналоговые доходы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1800" b="1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317,1</a:t>
                      </a:r>
                      <a:endParaRPr lang="ru-RU" sz="18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 46 385,8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     45 630,3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" name="矩形 32">
            <a:extLst>
              <a:ext uri="{FF2B5EF4-FFF2-40B4-BE49-F238E27FC236}">
                <a16:creationId xmlns:a16="http://schemas.microsoft.com/office/drawing/2014/main" id="{57589EF5-8BA3-4881-B63D-20FE0B863B8E}"/>
              </a:ext>
            </a:extLst>
          </p:cNvPr>
          <p:cNvSpPr/>
          <p:nvPr/>
        </p:nvSpPr>
        <p:spPr>
          <a:xfrm>
            <a:off x="10578600" y="3421480"/>
            <a:ext cx="110446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800" b="1" i="1" dirty="0" err="1">
                <a:solidFill>
                  <a:schemeClr val="bg2">
                    <a:lumMod val="50000"/>
                  </a:schemeClr>
                </a:solidFill>
                <a:ea typeface="文泉驿微米黑" panose="020B0606030804020204" pitchFamily="34" charset="-122"/>
                <a:cs typeface="Arial" panose="020B0604020202020204" pitchFamily="34" charset="0"/>
              </a:rPr>
              <a:t>тыс.руб</a:t>
            </a:r>
            <a:r>
              <a:rPr lang="ru-RU" altLang="zh-CN" sz="1800" b="1" i="1" dirty="0">
                <a:solidFill>
                  <a:schemeClr val="bg2">
                    <a:lumMod val="50000"/>
                  </a:schemeClr>
                </a:solidFill>
                <a:ea typeface="文泉驿微米黑" panose="020B0606030804020204" pitchFamily="34" charset="-122"/>
                <a:cs typeface="Arial" panose="020B0604020202020204" pitchFamily="34" charset="0"/>
              </a:rPr>
              <a:t>.</a:t>
            </a:r>
            <a:endParaRPr lang="zh-CN" altLang="en-US" sz="1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1" name="矩形 32">
            <a:extLst>
              <a:ext uri="{FF2B5EF4-FFF2-40B4-BE49-F238E27FC236}">
                <a16:creationId xmlns:a16="http://schemas.microsoft.com/office/drawing/2014/main" id="{3A9335B4-9CB6-4189-B9C6-E064F8B90FDF}"/>
              </a:ext>
            </a:extLst>
          </p:cNvPr>
          <p:cNvSpPr/>
          <p:nvPr/>
        </p:nvSpPr>
        <p:spPr>
          <a:xfrm>
            <a:off x="5356239" y="4381168"/>
            <a:ext cx="118119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zh-CN" sz="1800" b="1" i="1" dirty="0">
              <a:solidFill>
                <a:schemeClr val="bg2">
                  <a:lumMod val="50000"/>
                </a:schemeClr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Нижний колонтитул 1">
            <a:extLst>
              <a:ext uri="{FF2B5EF4-FFF2-40B4-BE49-F238E27FC236}">
                <a16:creationId xmlns:a16="http://schemas.microsoft.com/office/drawing/2014/main" id="{9BA42E5E-A76F-4C15-B691-ADA621DF79CE}"/>
              </a:ext>
            </a:extLst>
          </p:cNvPr>
          <p:cNvSpPr txBox="1">
            <a:spLocks/>
          </p:cNvSpPr>
          <p:nvPr/>
        </p:nvSpPr>
        <p:spPr>
          <a:xfrm>
            <a:off x="823807" y="327316"/>
            <a:ext cx="7140504" cy="44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Налоговые и неналоговые доходы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19F90ED-7B6A-40A2-BEFD-2EBD52CBB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7891" y="816765"/>
            <a:ext cx="483503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2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2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4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5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6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9" presetID="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49" grpId="0"/>
          <p:bldP spid="61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9" presetID="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49" grpId="0"/>
          <p:bldP spid="61" grpId="0"/>
          <p:bldP spid="3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299505"/>
              </p:ext>
            </p:extLst>
          </p:nvPr>
        </p:nvGraphicFramePr>
        <p:xfrm>
          <a:off x="580823" y="1204562"/>
          <a:ext cx="11173088" cy="508635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72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4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5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Факт  2022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План 2023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Факт 2023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% к плану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Темп роста,%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Отклонение к 2022г.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НДФЛ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549 031,8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569 490,5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589 194,7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103,5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107,3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+40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162,9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АКЦИЗЫ на ГСМ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37 607,1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36 848,2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37 802,2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102,6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100,5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+195,1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УСН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6 207,6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674,6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749,9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100,6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189,3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+5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542,3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ЕНВД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33,6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-112,5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-100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-146,1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Налог с применением патентной системы налогообложения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2 265,5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586,6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514,6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87,7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22,7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750,9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Налог на имущество физ. Лиц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1 748,0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149,3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338,0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106,0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191,0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590,0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Земельный налог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2 477,7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656,1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070,8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125,0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83,6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- 406,9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НДПИ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55 530,8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273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714,5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325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110,4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118,8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 5,9раза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269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579,6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Госпошлина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1 487,2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801,0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853,0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102,9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124,6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 365,8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656 389,3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898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920,8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971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521,1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108,1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108,1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+ 315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131,8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48247" y="6107723"/>
            <a:ext cx="81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9539" y="6107723"/>
            <a:ext cx="101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023232" y="6107723"/>
            <a:ext cx="12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endParaRPr lang="ru-RU" dirty="0"/>
          </a:p>
        </p:txBody>
      </p:sp>
      <p:sp>
        <p:nvSpPr>
          <p:cNvPr id="9" name="Нижний колонтитул 1">
            <a:extLst>
              <a:ext uri="{FF2B5EF4-FFF2-40B4-BE49-F238E27FC236}">
                <a16:creationId xmlns:a16="http://schemas.microsoft.com/office/drawing/2014/main" id="{67847CFE-DCA3-4ED7-80C7-3C16CD02653A}"/>
              </a:ext>
            </a:extLst>
          </p:cNvPr>
          <p:cNvSpPr txBox="1">
            <a:spLocks/>
          </p:cNvSpPr>
          <p:nvPr/>
        </p:nvSpPr>
        <p:spPr>
          <a:xfrm>
            <a:off x="807743" y="350175"/>
            <a:ext cx="7140504" cy="44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Налоговые доходы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C6DFF8-2E73-4DE0-BBBB-5606FE203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995" y="748647"/>
            <a:ext cx="483503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434932"/>
              </p:ext>
            </p:extLst>
          </p:nvPr>
        </p:nvGraphicFramePr>
        <p:xfrm>
          <a:off x="544882" y="1067470"/>
          <a:ext cx="11073008" cy="46270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91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98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Факт  2022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План 2023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Факт 2023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% к плану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Темп роста,%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Отклонение к 2022г.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4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Доходы от использования имущества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7 586,3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7 838,5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049,3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89,9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92,9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-537,0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6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1 131,1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739,4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741,3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100,3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65,5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-389,8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Доходы от платных услуг и </a:t>
                      </a:r>
                      <a:r>
                        <a:rPr lang="ru-RU" sz="1600" b="1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компен-сации</a:t>
                      </a: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затрат местных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3 361,5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129,4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176,4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100,8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183,7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+2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814,9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Доходы от продажи земельных участков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1 058,5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500,0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493,3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99,8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 3,3 раза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+ 2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434,8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Штрафы, санкции, возмещение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1 357,9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386,7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383,8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99,3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28,3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- 974,1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11 821,8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27 791,8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27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786,2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 2,4 раза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+15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964,4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600" b="1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. спонсорские средства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12 810,2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27 791,8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27 791,8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2,2 раза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+14 981,6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39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127,3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74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177,6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73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422,1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98,9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187,6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+34</a:t>
                      </a:r>
                      <a:r>
                        <a:rPr lang="ru-RU" sz="1600" b="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294,8</a:t>
                      </a:r>
                      <a:endParaRPr lang="ru-RU" sz="16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221" y="5945451"/>
            <a:ext cx="352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Кроме того, собственные доходы учреждений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970" y="6120936"/>
            <a:ext cx="1031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22 993,6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9488" y="6120936"/>
            <a:ext cx="107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28 165,5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1352" y="6120936"/>
            <a:ext cx="105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27 256,8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9770" y="6120936"/>
            <a:ext cx="81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96,7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43750" y="6120936"/>
            <a:ext cx="1019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18,5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35968" y="6116494"/>
            <a:ext cx="135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4 263,2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5968" y="641254"/>
            <a:ext cx="1481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Тыс. рублей</a:t>
            </a:r>
          </a:p>
        </p:txBody>
      </p:sp>
      <p:sp>
        <p:nvSpPr>
          <p:cNvPr id="15" name="Нижний колонтитул 1">
            <a:extLst>
              <a:ext uri="{FF2B5EF4-FFF2-40B4-BE49-F238E27FC236}">
                <a16:creationId xmlns:a16="http://schemas.microsoft.com/office/drawing/2014/main" id="{D6B135F1-6E71-4027-9CF9-CAE997FA1450}"/>
              </a:ext>
            </a:extLst>
          </p:cNvPr>
          <p:cNvSpPr txBox="1">
            <a:spLocks/>
          </p:cNvSpPr>
          <p:nvPr/>
        </p:nvSpPr>
        <p:spPr>
          <a:xfrm>
            <a:off x="807743" y="350175"/>
            <a:ext cx="7140504" cy="44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Неналоговые доходы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4F9B6B5-FFD4-42C0-9B20-94AEDB6FA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995" y="748647"/>
            <a:ext cx="483503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8539</TotalTime>
  <Words>1365</Words>
  <Application>Microsoft Office PowerPoint</Application>
  <PresentationFormat>Широкоэкранный</PresentationFormat>
  <Paragraphs>457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맑은 고딕</vt:lpstr>
      <vt:lpstr>微软雅黑</vt:lpstr>
      <vt:lpstr>微软雅黑</vt:lpstr>
      <vt:lpstr>宋体</vt:lpstr>
      <vt:lpstr>华文楷体</vt:lpstr>
      <vt:lpstr>华文新魏</vt:lpstr>
      <vt:lpstr>Arial</vt:lpstr>
      <vt:lpstr>Calibri</vt:lpstr>
      <vt:lpstr>Candara</vt:lpstr>
      <vt:lpstr>Impact</vt:lpstr>
      <vt:lpstr>Open Sans</vt:lpstr>
      <vt:lpstr>Symbol</vt:lpstr>
      <vt:lpstr>Wingdings</vt:lpstr>
      <vt:lpstr>文泉驿微米黑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учреждения  Каларского муниципального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МП «Развитие жилищно-коммунального и дорожного хозяйства»</vt:lpstr>
      <vt:lpstr>МП «Развитие культуры в Каларском МО»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Гришечкина</dc:creator>
  <cp:lastModifiedBy>Фин2</cp:lastModifiedBy>
  <cp:revision>259</cp:revision>
  <cp:lastPrinted>2024-09-03T05:19:35Z</cp:lastPrinted>
  <dcterms:created xsi:type="dcterms:W3CDTF">2021-05-07T17:00:30Z</dcterms:created>
  <dcterms:modified xsi:type="dcterms:W3CDTF">2025-01-21T05:14:23Z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