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 2025 году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207931807169486E-2"/>
          <c:y val="0.18114725634374995"/>
          <c:w val="0.9389073823671924"/>
          <c:h val="0.61334045693314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46-47CD-B063-DCCB6848CD5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46-47CD-B063-DCCB6848CD5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46-47CD-B063-DCCB6848CD5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21126238251587892"/>
                  <c:y val="-0.21274372974623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46-47CD-B063-DCCB6848CD59}"/>
                </c:ext>
              </c:extLst>
            </c:dLbl>
            <c:dLbl>
              <c:idx val="1"/>
              <c:layout>
                <c:manualLayout>
                  <c:x val="1.69198562814756E-2"/>
                  <c:y val="-0.140309644688161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46-47CD-B063-DCCB6848CD59}"/>
                </c:ext>
              </c:extLst>
            </c:dLbl>
            <c:dLbl>
              <c:idx val="2"/>
              <c:layout>
                <c:manualLayout>
                  <c:x val="0.19191766399062071"/>
                  <c:y val="0.10603553588059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654858634219211"/>
                      <c:h val="0.15221576347198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A46-47CD-B063-DCCB6848C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1529520.1</c:v>
                </c:pt>
                <c:pt idx="1">
                  <c:v>54598</c:v>
                </c:pt>
                <c:pt idx="2">
                  <c:v>456924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46-47CD-B063-DCCB6848CD5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 2026 году</a:t>
            </a:r>
          </a:p>
        </c:rich>
      </c:tx>
      <c:layout>
        <c:manualLayout>
          <c:xMode val="edge"/>
          <c:yMode val="edge"/>
          <c:x val="0.40610000000000007"/>
          <c:y val="5.6925987699504299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E0-42EB-9EB9-E6CC7170E8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E0-42EB-9EB9-E6CC7170E8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EE0-42EB-9EB9-E6CC7170E852}"/>
              </c:ext>
            </c:extLst>
          </c:dPt>
          <c:dLbls>
            <c:dLbl>
              <c:idx val="0"/>
              <c:layout>
                <c:manualLayout>
                  <c:x val="-0.19643556182304875"/>
                  <c:y val="-0.300894770937512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051453915572177"/>
                      <c:h val="0.19359244062186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EE0-42EB-9EB9-E6CC7170E852}"/>
                </c:ext>
              </c:extLst>
            </c:dLbl>
            <c:dLbl>
              <c:idx val="1"/>
              <c:layout>
                <c:manualLayout>
                  <c:x val="6.2559055118110224E-3"/>
                  <c:y val="-0.119453806353926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E0-42EB-9EB9-E6CC7170E852}"/>
                </c:ext>
              </c:extLst>
            </c:dLbl>
            <c:dLbl>
              <c:idx val="2"/>
              <c:layout>
                <c:manualLayout>
                  <c:x val="0.19142355306733022"/>
                  <c:y val="9.5081848293882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49316314347174"/>
                      <c:h val="0.17448244202878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EE0-42EB-9EB9-E6CC7170E8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1677607</c:v>
                </c:pt>
                <c:pt idx="1">
                  <c:v>67290.100000000006</c:v>
                </c:pt>
                <c:pt idx="2">
                  <c:v>372224.9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E0-42EB-9EB9-E6CC7170E85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2027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F7-40D9-81CA-C154495C176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F7-40D9-81CA-C154495C17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2F7-40D9-81CA-C154495C176A}"/>
              </c:ext>
            </c:extLst>
          </c:dPt>
          <c:dLbls>
            <c:dLbl>
              <c:idx val="1"/>
              <c:layout>
                <c:manualLayout>
                  <c:x val="0"/>
                  <c:y val="-0.140673661279492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F7-40D9-81CA-C154495C176A}"/>
                </c:ext>
              </c:extLst>
            </c:dLbl>
            <c:dLbl>
              <c:idx val="2"/>
              <c:layout>
                <c:manualLayout>
                  <c:x val="0.21730669535873226"/>
                  <c:y val="0.1316682678417490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98136645962734"/>
                      <c:h val="0.20881828581092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2F7-40D9-81CA-C154495C1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1812017.7</c:v>
                </c:pt>
                <c:pt idx="1">
                  <c:v>67474</c:v>
                </c:pt>
                <c:pt idx="2">
                  <c:v>390237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F7-40D9-81CA-C154495C176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77705578064878E-2"/>
          <c:y val="5.5030183727034124E-2"/>
          <c:w val="0.93168983759842516"/>
          <c:h val="0.817486876640420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94019</c:v>
                </c:pt>
                <c:pt idx="1">
                  <c:v>98332.2</c:v>
                </c:pt>
                <c:pt idx="2">
                  <c:v>51189</c:v>
                </c:pt>
                <c:pt idx="3">
                  <c:v>27912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65-4F79-B9DF-E71CEA0B19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82869.2</c:v>
                </c:pt>
                <c:pt idx="1">
                  <c:v>59604.3</c:v>
                </c:pt>
                <c:pt idx="2">
                  <c:v>64915.6</c:v>
                </c:pt>
                <c:pt idx="3">
                  <c:v>13345.4</c:v>
                </c:pt>
                <c:pt idx="4">
                  <c:v>52105.8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65-4F79-B9DF-E71CEA0B19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231386.6</c:v>
                </c:pt>
                <c:pt idx="1">
                  <c:v>318396.90000000002</c:v>
                </c:pt>
                <c:pt idx="2">
                  <c:v>318882.90000000002</c:v>
                </c:pt>
                <c:pt idx="3">
                  <c:v>311711.8</c:v>
                </c:pt>
                <c:pt idx="4">
                  <c:v>318826.3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065-4F79-B9DF-E71CEA0B19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13226.8</c:v>
                </c:pt>
                <c:pt idx="1">
                  <c:v>22940.1</c:v>
                </c:pt>
                <c:pt idx="2">
                  <c:v>21936.5</c:v>
                </c:pt>
                <c:pt idx="3">
                  <c:v>19255.7</c:v>
                </c:pt>
                <c:pt idx="4">
                  <c:v>19304.900000000001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065-4F79-B9DF-E71CEA0B1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556800"/>
        <c:axId val="228558336"/>
        <c:axId val="0"/>
      </c:bar3DChart>
      <c:catAx>
        <c:axId val="2285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558336"/>
        <c:crosses val="autoZero"/>
        <c:auto val="1"/>
        <c:lblAlgn val="ctr"/>
        <c:lblOffset val="100"/>
        <c:noMultiLvlLbl val="0"/>
      </c:catAx>
      <c:valAx>
        <c:axId val="22855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55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rot="-5400000" vert="horz" anchor="t" anchorCtr="0"/>
    <a:lstStyle/>
    <a:p>
      <a:pPr>
        <a:defRPr>
          <a:ln>
            <a:noFill/>
          </a:ln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3664">
              <a:lnSpc>
                <a:spcPts val="12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3664">
              <a:lnSpc>
                <a:spcPts val="12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3664">
              <a:lnSpc>
                <a:spcPts val="12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3664">
              <a:lnSpc>
                <a:spcPts val="12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3664">
              <a:lnSpc>
                <a:spcPts val="12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5634" y="1771015"/>
            <a:ext cx="7597140" cy="97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5634" y="3287648"/>
            <a:ext cx="7778115" cy="280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77802" y="6465954"/>
            <a:ext cx="249173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pPr marL="113664">
              <a:lnSpc>
                <a:spcPts val="123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2735" y="758951"/>
            <a:ext cx="3509645" cy="5331460"/>
            <a:chOff x="8682735" y="758951"/>
            <a:chExt cx="3509645" cy="5331460"/>
          </a:xfrm>
          <a:solidFill>
            <a:schemeClr val="accent4">
              <a:lumMod val="75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11815825" y="758951"/>
              <a:ext cx="376555" cy="5331460"/>
            </a:xfrm>
            <a:custGeom>
              <a:avLst/>
              <a:gdLst/>
              <a:ahLst/>
              <a:cxnLst/>
              <a:rect l="l" t="t" r="r" b="b"/>
              <a:pathLst>
                <a:path w="376554" h="5331460">
                  <a:moveTo>
                    <a:pt x="376174" y="0"/>
                  </a:moveTo>
                  <a:lnTo>
                    <a:pt x="0" y="0"/>
                  </a:lnTo>
                  <a:lnTo>
                    <a:pt x="0" y="5330952"/>
                  </a:lnTo>
                  <a:lnTo>
                    <a:pt x="376174" y="5330952"/>
                  </a:lnTo>
                  <a:lnTo>
                    <a:pt x="37617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82735" y="3757548"/>
              <a:ext cx="3104515" cy="0"/>
            </a:xfrm>
            <a:custGeom>
              <a:avLst/>
              <a:gdLst/>
              <a:ahLst/>
              <a:cxnLst/>
              <a:rect l="l" t="t" r="r" b="b"/>
              <a:pathLst>
                <a:path w="3104515">
                  <a:moveTo>
                    <a:pt x="0" y="0"/>
                  </a:moveTo>
                  <a:lnTo>
                    <a:pt x="3104134" y="0"/>
                  </a:lnTo>
                </a:path>
              </a:pathLst>
            </a:custGeom>
            <a:grpFill/>
            <a:ln w="952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758951"/>
            <a:ext cx="3443604" cy="53314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4259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КАЛАРСКИЙ</a:t>
            </a:r>
            <a:endParaRPr sz="2000" dirty="0">
              <a:latin typeface="Microsoft Sans Serif"/>
              <a:cs typeface="Microsoft Sans Serif"/>
            </a:endParaRPr>
          </a:p>
          <a:p>
            <a:pPr marL="44259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МУНИЦИПАЛЬНЫЙ</a:t>
            </a:r>
            <a:endParaRPr sz="2000" dirty="0">
              <a:latin typeface="Microsoft Sans Serif"/>
              <a:cs typeface="Microsoft Sans Serif"/>
            </a:endParaRPr>
          </a:p>
          <a:p>
            <a:pPr marL="442595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ОКРУГ</a:t>
            </a:r>
            <a:endParaRPr sz="2000" dirty="0">
              <a:latin typeface="Microsoft Sans Serif"/>
              <a:cs typeface="Microsoft Sans Serif"/>
            </a:endParaRPr>
          </a:p>
          <a:p>
            <a:pPr marL="442595" marR="655320">
              <a:lnSpc>
                <a:spcPts val="2340"/>
              </a:lnSpc>
              <a:spcBef>
                <a:spcPts val="130"/>
              </a:spcBef>
            </a:pP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ЗАБАЙКАЛЬСКОГО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КРАЯ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2126" y="3374212"/>
            <a:ext cx="4831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>
                <a:solidFill>
                  <a:srgbClr val="0D0D0D"/>
                </a:solidFill>
                <a:latin typeface="Microsoft Sans Serif"/>
                <a:cs typeface="Microsoft Sans Serif"/>
              </a:rPr>
              <a:t>Бюджет</a:t>
            </a:r>
            <a:r>
              <a:rPr sz="4000" spc="-150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4000" dirty="0">
                <a:solidFill>
                  <a:srgbClr val="0D0D0D"/>
                </a:solidFill>
                <a:latin typeface="Microsoft Sans Serif"/>
                <a:cs typeface="Microsoft Sans Serif"/>
              </a:rPr>
              <a:t>для</a:t>
            </a:r>
            <a:r>
              <a:rPr sz="4000" spc="-175" dirty="0">
                <a:solidFill>
                  <a:srgbClr val="0D0D0D"/>
                </a:solidFill>
                <a:latin typeface="Microsoft Sans Serif"/>
                <a:cs typeface="Microsoft Sans Serif"/>
              </a:rPr>
              <a:t> </a:t>
            </a:r>
            <a:r>
              <a:rPr sz="4000" spc="-70" dirty="0">
                <a:solidFill>
                  <a:srgbClr val="0D0D0D"/>
                </a:solidFill>
                <a:latin typeface="Microsoft Sans Serif"/>
                <a:cs typeface="Microsoft Sans Serif"/>
              </a:rPr>
              <a:t>граждан</a:t>
            </a:r>
            <a:endParaRPr sz="4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2126" y="5839764"/>
            <a:ext cx="7170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858585"/>
                </a:solidFill>
                <a:latin typeface="Microsoft Sans Serif"/>
                <a:cs typeface="Microsoft Sans Serif"/>
              </a:rPr>
              <a:t>ПОДГОТОВЛЕН</a:t>
            </a:r>
            <a:r>
              <a:rPr sz="1600" spc="1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НА</a:t>
            </a:r>
            <a:r>
              <a:rPr sz="16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ОСНОВЕ</a:t>
            </a:r>
            <a:r>
              <a:rPr sz="1600" spc="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858585"/>
                </a:solidFill>
                <a:latin typeface="Microsoft Sans Serif"/>
                <a:cs typeface="Microsoft Sans Serif"/>
              </a:rPr>
              <a:t>ПРОЕКТА</a:t>
            </a:r>
            <a:r>
              <a:rPr sz="1600" spc="-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РЕШЕНИЯ</a:t>
            </a:r>
            <a:r>
              <a:rPr sz="1600" spc="-4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СОВЕТА</a:t>
            </a:r>
            <a:r>
              <a:rPr sz="16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 КАЛАРСКОГО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2126" y="6059220"/>
            <a:ext cx="759968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МУНИЦИПАЛЬНОГО</a:t>
            </a:r>
            <a:r>
              <a:rPr sz="16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858585"/>
                </a:solidFill>
                <a:latin typeface="Microsoft Sans Serif"/>
                <a:cs typeface="Microsoft Sans Serif"/>
              </a:rPr>
              <a:t>ОКРУГА</a:t>
            </a:r>
            <a:r>
              <a:rPr sz="1600" spc="-3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858585"/>
                </a:solidFill>
                <a:latin typeface="Microsoft Sans Serif"/>
                <a:cs typeface="Microsoft Sans Serif"/>
              </a:rPr>
              <a:t>ЗАБАЙКАЛЬСКОГО</a:t>
            </a:r>
            <a:r>
              <a:rPr sz="16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КРАЯ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080">
              <a:lnSpc>
                <a:spcPts val="1730"/>
              </a:lnSpc>
              <a:spcBef>
                <a:spcPts val="120"/>
              </a:spcBef>
            </a:pP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«О</a:t>
            </a:r>
            <a:r>
              <a:rPr sz="1600" spc="-3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БЮДЖЕТЕ</a:t>
            </a:r>
            <a:r>
              <a:rPr sz="1600" spc="-3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858585"/>
                </a:solidFill>
                <a:latin typeface="Microsoft Sans Serif"/>
                <a:cs typeface="Microsoft Sans Serif"/>
              </a:rPr>
              <a:t>КАЛАРСКОГО</a:t>
            </a:r>
            <a:r>
              <a:rPr sz="16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 МУНИЦИПАЛЬНОГО</a:t>
            </a:r>
            <a:r>
              <a:rPr sz="16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858585"/>
                </a:solidFill>
                <a:latin typeface="Microsoft Sans Serif"/>
                <a:cs typeface="Microsoft Sans Serif"/>
              </a:rPr>
              <a:t>ОКРУГА</a:t>
            </a:r>
            <a:r>
              <a:rPr sz="1600" spc="-1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858585"/>
                </a:solidFill>
                <a:latin typeface="Microsoft Sans Serif"/>
                <a:cs typeface="Microsoft Sans Serif"/>
              </a:rPr>
              <a:t>ЗАБАЙКАЛЬСКОГО </a:t>
            </a:r>
            <a:r>
              <a:rPr sz="1600" spc="-50" dirty="0">
                <a:solidFill>
                  <a:srgbClr val="858585"/>
                </a:solidFill>
                <a:latin typeface="Microsoft Sans Serif"/>
                <a:cs typeface="Microsoft Sans Serif"/>
              </a:rPr>
              <a:t>КРАЯ</a:t>
            </a:r>
            <a:r>
              <a:rPr sz="1600" spc="-3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НА</a:t>
            </a:r>
            <a:r>
              <a:rPr sz="1600" spc="-4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5</a:t>
            </a:r>
            <a:r>
              <a:rPr sz="16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ГОД</a:t>
            </a:r>
            <a:r>
              <a:rPr sz="1600" spc="36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И</a:t>
            </a:r>
            <a:r>
              <a:rPr sz="1600" spc="-3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ПЛАНОВЫЙ</a:t>
            </a:r>
            <a:r>
              <a:rPr sz="16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858585"/>
                </a:solidFill>
                <a:latin typeface="Microsoft Sans Serif"/>
                <a:cs typeface="Microsoft Sans Serif"/>
              </a:rPr>
              <a:t>ПЕРИОД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6</a:t>
            </a:r>
            <a:r>
              <a:rPr sz="1600" spc="-4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И</a:t>
            </a:r>
            <a:r>
              <a:rPr sz="16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dirty="0">
                <a:solidFill>
                  <a:srgbClr val="858585"/>
                </a:solidFill>
                <a:latin typeface="Microsoft Sans Serif"/>
                <a:cs typeface="Microsoft Sans Serif"/>
              </a:rPr>
              <a:t>7</a:t>
            </a:r>
            <a:r>
              <a:rPr sz="1600" spc="-4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ГОДОВ»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88545" y="6426809"/>
            <a:ext cx="1009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Corbel"/>
                <a:cs typeface="Corbel"/>
              </a:rPr>
              <a:t>1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1363" y="1193190"/>
            <a:ext cx="2469515" cy="471805"/>
          </a:xfrm>
          <a:prstGeom prst="rect">
            <a:avLst/>
          </a:prstGeom>
          <a:solidFill>
            <a:srgbClr val="9BD1C8"/>
          </a:solidFill>
          <a:ln w="3175">
            <a:solidFill>
              <a:srgbClr val="9BD1C8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710"/>
              </a:spcBef>
            </a:pPr>
            <a:r>
              <a:rPr sz="1600" spc="-30" dirty="0">
                <a:solidFill>
                  <a:srgbClr val="181818"/>
                </a:solidFill>
                <a:latin typeface="Corbel"/>
                <a:cs typeface="Corbel"/>
              </a:rPr>
              <a:t>ДОХОДЫ</a:t>
            </a:r>
            <a:r>
              <a:rPr sz="1600" spc="-4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orbel"/>
                <a:cs typeface="Corbel"/>
              </a:rPr>
              <a:t>БЮДЖЕТА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14640" y="1763839"/>
            <a:ext cx="2950210" cy="2207260"/>
            <a:chOff x="1314640" y="1763839"/>
            <a:chExt cx="2950210" cy="2207260"/>
          </a:xfrm>
        </p:grpSpPr>
        <p:sp>
          <p:nvSpPr>
            <p:cNvPr id="4" name="object 4"/>
            <p:cNvSpPr/>
            <p:nvPr/>
          </p:nvSpPr>
          <p:spPr>
            <a:xfrm>
              <a:off x="1320037" y="1769236"/>
              <a:ext cx="2939415" cy="2196465"/>
            </a:xfrm>
            <a:custGeom>
              <a:avLst/>
              <a:gdLst/>
              <a:ahLst/>
              <a:cxnLst/>
              <a:rect l="l" t="t" r="r" b="b"/>
              <a:pathLst>
                <a:path w="2939415" h="2196465">
                  <a:moveTo>
                    <a:pt x="2939288" y="0"/>
                  </a:moveTo>
                  <a:lnTo>
                    <a:pt x="0" y="0"/>
                  </a:lnTo>
                  <a:lnTo>
                    <a:pt x="0" y="2195957"/>
                  </a:lnTo>
                  <a:lnTo>
                    <a:pt x="2939288" y="2195957"/>
                  </a:lnTo>
                  <a:lnTo>
                    <a:pt x="2939288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0037" y="1769236"/>
              <a:ext cx="2939415" cy="2196465"/>
            </a:xfrm>
            <a:custGeom>
              <a:avLst/>
              <a:gdLst/>
              <a:ahLst/>
              <a:cxnLst/>
              <a:rect l="l" t="t" r="r" b="b"/>
              <a:pathLst>
                <a:path w="2939415" h="2196465">
                  <a:moveTo>
                    <a:pt x="0" y="2195957"/>
                  </a:moveTo>
                  <a:lnTo>
                    <a:pt x="2939288" y="2195957"/>
                  </a:lnTo>
                  <a:lnTo>
                    <a:pt x="2939288" y="0"/>
                  </a:lnTo>
                  <a:lnTo>
                    <a:pt x="0" y="0"/>
                  </a:lnTo>
                  <a:lnTo>
                    <a:pt x="0" y="2195957"/>
                  </a:lnTo>
                  <a:close/>
                </a:path>
              </a:pathLst>
            </a:custGeom>
            <a:ln w="1079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82013" y="1799589"/>
            <a:ext cx="2665730" cy="454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3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1</a:t>
            </a:r>
            <a:r>
              <a:rPr lang="ru-RU" sz="1400" spc="-10" dirty="0">
                <a:latin typeface="Microsoft Sans Serif"/>
                <a:cs typeface="Microsoft Sans Serif"/>
              </a:rPr>
              <a:t>434262,0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4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2129628,0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2013" y="2229357"/>
            <a:ext cx="993775" cy="669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5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315" dirty="0">
                <a:latin typeface="Microsoft Sans Serif"/>
                <a:cs typeface="Microsoft Sans Serif"/>
              </a:rPr>
              <a:t>–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6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315" dirty="0">
                <a:latin typeface="Microsoft Sans Serif"/>
                <a:cs typeface="Microsoft Sans Serif"/>
              </a:rPr>
              <a:t>–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7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315" dirty="0">
                <a:latin typeface="Microsoft Sans Serif"/>
                <a:cs typeface="Microsoft Sans Serif"/>
              </a:rPr>
              <a:t>–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75788" y="2254247"/>
            <a:ext cx="167538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2041042,1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z="1400" spc="-20" dirty="0">
                <a:latin typeface="Microsoft Sans Serif"/>
                <a:cs typeface="Microsoft Sans Serif"/>
              </a:rPr>
              <a:t>2117122,0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z="1400" dirty="0">
                <a:latin typeface="Microsoft Sans Serif"/>
                <a:cs typeface="Microsoft Sans Serif"/>
              </a:rPr>
              <a:t>2269728,7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</a:t>
            </a:r>
            <a:r>
              <a:rPr sz="1400" b="1" spc="-20" dirty="0">
                <a:latin typeface="Corbel"/>
                <a:cs typeface="Corbel"/>
              </a:rPr>
              <a:t>.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3261" y="1198587"/>
            <a:ext cx="2458720" cy="461009"/>
          </a:xfrm>
          <a:prstGeom prst="rect">
            <a:avLst/>
          </a:prstGeom>
          <a:solidFill>
            <a:srgbClr val="9BD1C8"/>
          </a:solidFill>
          <a:ln w="10794">
            <a:solidFill>
              <a:srgbClr val="DDDDDD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670"/>
              </a:spcBef>
            </a:pPr>
            <a:r>
              <a:rPr sz="1600" spc="-10" dirty="0">
                <a:solidFill>
                  <a:srgbClr val="181818"/>
                </a:solidFill>
                <a:latin typeface="Corbel"/>
                <a:cs typeface="Corbel"/>
              </a:rPr>
              <a:t>ДЕФИЦИТ/ПРОФИЦИТ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54283" y="1653984"/>
            <a:ext cx="2876550" cy="2207260"/>
            <a:chOff x="4554283" y="1653984"/>
            <a:chExt cx="2876550" cy="2207260"/>
          </a:xfrm>
        </p:grpSpPr>
        <p:sp>
          <p:nvSpPr>
            <p:cNvPr id="11" name="object 11"/>
            <p:cNvSpPr/>
            <p:nvPr/>
          </p:nvSpPr>
          <p:spPr>
            <a:xfrm>
              <a:off x="4559681" y="1659382"/>
              <a:ext cx="2865755" cy="2196465"/>
            </a:xfrm>
            <a:custGeom>
              <a:avLst/>
              <a:gdLst/>
              <a:ahLst/>
              <a:cxnLst/>
              <a:rect l="l" t="t" r="r" b="b"/>
              <a:pathLst>
                <a:path w="2865754" h="2196465">
                  <a:moveTo>
                    <a:pt x="2865374" y="0"/>
                  </a:moveTo>
                  <a:lnTo>
                    <a:pt x="0" y="0"/>
                  </a:lnTo>
                  <a:lnTo>
                    <a:pt x="0" y="2195957"/>
                  </a:lnTo>
                  <a:lnTo>
                    <a:pt x="2865374" y="2195957"/>
                  </a:lnTo>
                  <a:lnTo>
                    <a:pt x="2865374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59681" y="1659382"/>
              <a:ext cx="2865755" cy="2196465"/>
            </a:xfrm>
            <a:custGeom>
              <a:avLst/>
              <a:gdLst/>
              <a:ahLst/>
              <a:cxnLst/>
              <a:rect l="l" t="t" r="r" b="b"/>
              <a:pathLst>
                <a:path w="2865754" h="2196465">
                  <a:moveTo>
                    <a:pt x="0" y="2195957"/>
                  </a:moveTo>
                  <a:lnTo>
                    <a:pt x="2865374" y="2195957"/>
                  </a:lnTo>
                  <a:lnTo>
                    <a:pt x="2865374" y="0"/>
                  </a:lnTo>
                  <a:lnTo>
                    <a:pt x="0" y="0"/>
                  </a:lnTo>
                  <a:lnTo>
                    <a:pt x="0" y="2195957"/>
                  </a:lnTo>
                  <a:close/>
                </a:path>
              </a:pathLst>
            </a:custGeom>
            <a:ln w="1079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651375" y="1799589"/>
            <a:ext cx="2683764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3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+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454206,9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4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+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710058,3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 err="1">
                <a:latin typeface="Microsoft Sans Serif"/>
                <a:cs typeface="Microsoft Sans Serif"/>
              </a:rPr>
              <a:t>тыс</a:t>
            </a:r>
            <a:r>
              <a:rPr sz="1400" dirty="0">
                <a:latin typeface="Microsoft Sans Serif"/>
                <a:cs typeface="Microsoft Sans Serif"/>
              </a:rPr>
              <a:t>.</a:t>
            </a:r>
            <a:r>
              <a:rPr lang="ru-RU" sz="1400" dirty="0"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latin typeface="Microsoft Sans Serif"/>
                <a:cs typeface="Microsoft Sans Serif"/>
              </a:rPr>
              <a:t>руб</a:t>
            </a:r>
            <a:r>
              <a:rPr sz="1400" spc="-10" dirty="0">
                <a:latin typeface="Microsoft Sans Serif"/>
                <a:cs typeface="Microsoft Sans Serif"/>
              </a:rPr>
              <a:t>.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5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lang="ru-RU" sz="1400" spc="-10" dirty="0">
                <a:latin typeface="Microsoft Sans Serif"/>
                <a:cs typeface="Microsoft Sans Serif"/>
              </a:rPr>
              <a:t>0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руб.,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6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0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20" dirty="0">
                <a:latin typeface="Microsoft Sans Serif"/>
                <a:cs typeface="Microsoft Sans Serif"/>
              </a:rPr>
              <a:t> руб.,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7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0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20" dirty="0">
                <a:latin typeface="Microsoft Sans Serif"/>
                <a:cs typeface="Microsoft Sans Serif"/>
              </a:rPr>
              <a:t> руб.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13268" y="1198587"/>
            <a:ext cx="2458720" cy="461009"/>
          </a:xfrm>
          <a:prstGeom prst="rect">
            <a:avLst/>
          </a:prstGeom>
          <a:solidFill>
            <a:srgbClr val="9BD1C8"/>
          </a:solidFill>
          <a:ln w="10794">
            <a:solidFill>
              <a:srgbClr val="DDDDDD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670"/>
              </a:spcBef>
            </a:pPr>
            <a:r>
              <a:rPr sz="1600" spc="-35" dirty="0">
                <a:solidFill>
                  <a:srgbClr val="181818"/>
                </a:solidFill>
                <a:latin typeface="Corbel"/>
                <a:cs typeface="Corbel"/>
              </a:rPr>
              <a:t>РАСХОДЫ</a:t>
            </a:r>
            <a:r>
              <a:rPr sz="1600" spc="-2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orbel"/>
                <a:cs typeface="Corbel"/>
              </a:rPr>
              <a:t>БЮДЖЕТА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63827" y="1653984"/>
            <a:ext cx="3157855" cy="2207260"/>
            <a:chOff x="7763827" y="1653984"/>
            <a:chExt cx="3157855" cy="2207260"/>
          </a:xfrm>
        </p:grpSpPr>
        <p:sp>
          <p:nvSpPr>
            <p:cNvPr id="16" name="object 16"/>
            <p:cNvSpPr/>
            <p:nvPr/>
          </p:nvSpPr>
          <p:spPr>
            <a:xfrm>
              <a:off x="7769225" y="1659382"/>
              <a:ext cx="3147060" cy="2196465"/>
            </a:xfrm>
            <a:custGeom>
              <a:avLst/>
              <a:gdLst/>
              <a:ahLst/>
              <a:cxnLst/>
              <a:rect l="l" t="t" r="r" b="b"/>
              <a:pathLst>
                <a:path w="3147059" h="2196465">
                  <a:moveTo>
                    <a:pt x="3146552" y="0"/>
                  </a:moveTo>
                  <a:lnTo>
                    <a:pt x="0" y="0"/>
                  </a:lnTo>
                  <a:lnTo>
                    <a:pt x="0" y="2195957"/>
                  </a:lnTo>
                  <a:lnTo>
                    <a:pt x="3146552" y="2195957"/>
                  </a:lnTo>
                  <a:lnTo>
                    <a:pt x="3146552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69225" y="1659382"/>
              <a:ext cx="3147060" cy="2196465"/>
            </a:xfrm>
            <a:custGeom>
              <a:avLst/>
              <a:gdLst/>
              <a:ahLst/>
              <a:cxnLst/>
              <a:rect l="l" t="t" r="r" b="b"/>
              <a:pathLst>
                <a:path w="3147059" h="2196465">
                  <a:moveTo>
                    <a:pt x="0" y="2195957"/>
                  </a:moveTo>
                  <a:lnTo>
                    <a:pt x="3146552" y="2195957"/>
                  </a:lnTo>
                  <a:lnTo>
                    <a:pt x="3146552" y="0"/>
                  </a:lnTo>
                  <a:lnTo>
                    <a:pt x="0" y="0"/>
                  </a:lnTo>
                  <a:lnTo>
                    <a:pt x="0" y="2195957"/>
                  </a:lnTo>
                  <a:close/>
                </a:path>
              </a:pathLst>
            </a:custGeom>
            <a:ln w="1079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832217" y="1689607"/>
            <a:ext cx="2665095" cy="454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3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lang="ru-RU" sz="1400" spc="-20" dirty="0">
                <a:latin typeface="Microsoft Sans Serif"/>
                <a:cs typeface="Microsoft Sans Serif"/>
              </a:rPr>
              <a:t>980055,1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4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365" dirty="0">
                <a:latin typeface="Microsoft Sans Serif"/>
                <a:cs typeface="Microsoft Sans Serif"/>
              </a:rPr>
              <a:t>–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1</a:t>
            </a:r>
            <a:r>
              <a:rPr lang="ru-RU" sz="1400" dirty="0">
                <a:latin typeface="Microsoft Sans Serif"/>
                <a:cs typeface="Microsoft Sans Serif"/>
              </a:rPr>
              <a:t>419569,7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32217" y="2119630"/>
            <a:ext cx="993775" cy="669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5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315" dirty="0">
                <a:latin typeface="Microsoft Sans Serif"/>
                <a:cs typeface="Microsoft Sans Serif"/>
              </a:rPr>
              <a:t>–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6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315" dirty="0">
                <a:latin typeface="Microsoft Sans Serif"/>
                <a:cs typeface="Microsoft Sans Serif"/>
              </a:rPr>
              <a:t>–</a:t>
            </a:r>
            <a:endParaRPr sz="140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Microsoft Sans Serif"/>
                <a:cs typeface="Microsoft Sans Serif"/>
              </a:rPr>
              <a:t>202</a:t>
            </a:r>
            <a:r>
              <a:rPr lang="ru-RU" sz="1400" dirty="0">
                <a:latin typeface="Microsoft Sans Serif"/>
                <a:cs typeface="Microsoft Sans Serif"/>
              </a:rPr>
              <a:t>7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год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315" dirty="0">
                <a:latin typeface="Microsoft Sans Serif"/>
                <a:cs typeface="Microsoft Sans Serif"/>
              </a:rPr>
              <a:t>–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51900" y="2144266"/>
            <a:ext cx="1649094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spc="-20" dirty="0">
                <a:latin typeface="Microsoft Sans Serif"/>
                <a:cs typeface="Microsoft Sans Serif"/>
              </a:rPr>
              <a:t>2041042,1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z="1400" spc="-20" dirty="0">
                <a:latin typeface="Microsoft Sans Serif"/>
                <a:cs typeface="Microsoft Sans Serif"/>
              </a:rPr>
              <a:t>2117122,0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руб.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z="1400" spc="-20" dirty="0">
                <a:latin typeface="Microsoft Sans Serif"/>
                <a:cs typeface="Microsoft Sans Serif"/>
              </a:rPr>
              <a:t>2269728,7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тыс.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руб</a:t>
            </a:r>
            <a:r>
              <a:rPr sz="1400" b="1" spc="-20" dirty="0">
                <a:latin typeface="Corbel"/>
                <a:cs typeface="Corbel"/>
              </a:rPr>
              <a:t>.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36233" y="3152393"/>
            <a:ext cx="37960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81818"/>
                </a:solidFill>
                <a:latin typeface="Corbel"/>
                <a:cs typeface="Corbel"/>
              </a:rPr>
              <a:t>Динамика</a:t>
            </a:r>
            <a:r>
              <a:rPr sz="1600" b="1" spc="-4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181818"/>
                </a:solidFill>
                <a:latin typeface="Corbel"/>
                <a:cs typeface="Corbel"/>
              </a:rPr>
              <a:t>расходов</a:t>
            </a:r>
            <a:r>
              <a:rPr sz="1600" b="1" spc="-5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orbel"/>
                <a:cs typeface="Corbel"/>
              </a:rPr>
              <a:t>бюджета</a:t>
            </a:r>
            <a:r>
              <a:rPr sz="1600" b="1" spc="-5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orbel"/>
                <a:cs typeface="Corbel"/>
              </a:rPr>
              <a:t>Каларского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14575" y="4195826"/>
            <a:ext cx="360680" cy="244475"/>
          </a:xfrm>
          <a:custGeom>
            <a:avLst/>
            <a:gdLst/>
            <a:ahLst/>
            <a:cxnLst/>
            <a:rect l="l" t="t" r="r" b="b"/>
            <a:pathLst>
              <a:path w="360680" h="244475">
                <a:moveTo>
                  <a:pt x="180212" y="0"/>
                </a:moveTo>
                <a:lnTo>
                  <a:pt x="0" y="122174"/>
                </a:lnTo>
                <a:lnTo>
                  <a:pt x="0" y="244475"/>
                </a:lnTo>
                <a:lnTo>
                  <a:pt x="180212" y="122174"/>
                </a:lnTo>
                <a:lnTo>
                  <a:pt x="360425" y="244475"/>
                </a:lnTo>
                <a:lnTo>
                  <a:pt x="360425" y="122174"/>
                </a:lnTo>
                <a:lnTo>
                  <a:pt x="180212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171825" y="4124325"/>
            <a:ext cx="358775" cy="234950"/>
          </a:xfrm>
          <a:custGeom>
            <a:avLst/>
            <a:gdLst/>
            <a:ahLst/>
            <a:cxnLst/>
            <a:rect l="l" t="t" r="r" b="b"/>
            <a:pathLst>
              <a:path w="358775" h="234950">
                <a:moveTo>
                  <a:pt x="358775" y="0"/>
                </a:moveTo>
                <a:lnTo>
                  <a:pt x="179450" y="117475"/>
                </a:lnTo>
                <a:lnTo>
                  <a:pt x="0" y="0"/>
                </a:lnTo>
                <a:lnTo>
                  <a:pt x="0" y="117475"/>
                </a:lnTo>
                <a:lnTo>
                  <a:pt x="179450" y="234950"/>
                </a:lnTo>
                <a:lnTo>
                  <a:pt x="358775" y="117475"/>
                </a:lnTo>
                <a:lnTo>
                  <a:pt x="3587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20820" y="4279505"/>
            <a:ext cx="360426" cy="238125"/>
          </a:xfrm>
          <a:custGeom>
            <a:avLst/>
            <a:gdLst>
              <a:gd name="connsiteX0" fmla="*/ 360425 w 360425"/>
              <a:gd name="connsiteY0" fmla="*/ 50800 h 273050"/>
              <a:gd name="connsiteX1" fmla="*/ 170689 w 360425"/>
              <a:gd name="connsiteY1" fmla="*/ 0 h 273050"/>
              <a:gd name="connsiteX2" fmla="*/ 0 w 360425"/>
              <a:gd name="connsiteY2" fmla="*/ 50800 h 273050"/>
              <a:gd name="connsiteX3" fmla="*/ 0 w 360425"/>
              <a:gd name="connsiteY3" fmla="*/ 161925 h 273050"/>
              <a:gd name="connsiteX4" fmla="*/ 180213 w 360425"/>
              <a:gd name="connsiteY4" fmla="*/ 273050 h 273050"/>
              <a:gd name="connsiteX5" fmla="*/ 360425 w 360425"/>
              <a:gd name="connsiteY5" fmla="*/ 161925 h 273050"/>
              <a:gd name="connsiteX6" fmla="*/ 360425 w 360425"/>
              <a:gd name="connsiteY6" fmla="*/ 50800 h 273050"/>
              <a:gd name="connsiteX0" fmla="*/ 360425 w 360425"/>
              <a:gd name="connsiteY0" fmla="*/ 184150 h 406400"/>
              <a:gd name="connsiteX1" fmla="*/ 189738 w 360425"/>
              <a:gd name="connsiteY1" fmla="*/ 0 h 406400"/>
              <a:gd name="connsiteX2" fmla="*/ 0 w 360425"/>
              <a:gd name="connsiteY2" fmla="*/ 184150 h 406400"/>
              <a:gd name="connsiteX3" fmla="*/ 0 w 360425"/>
              <a:gd name="connsiteY3" fmla="*/ 295275 h 406400"/>
              <a:gd name="connsiteX4" fmla="*/ 180213 w 360425"/>
              <a:gd name="connsiteY4" fmla="*/ 406400 h 406400"/>
              <a:gd name="connsiteX5" fmla="*/ 360425 w 360425"/>
              <a:gd name="connsiteY5" fmla="*/ 295275 h 406400"/>
              <a:gd name="connsiteX6" fmla="*/ 360425 w 360425"/>
              <a:gd name="connsiteY6" fmla="*/ 184150 h 406400"/>
              <a:gd name="connsiteX0" fmla="*/ 360425 w 360425"/>
              <a:gd name="connsiteY0" fmla="*/ 184150 h 295275"/>
              <a:gd name="connsiteX1" fmla="*/ 189738 w 360425"/>
              <a:gd name="connsiteY1" fmla="*/ 0 h 295275"/>
              <a:gd name="connsiteX2" fmla="*/ 0 w 360425"/>
              <a:gd name="connsiteY2" fmla="*/ 184150 h 295275"/>
              <a:gd name="connsiteX3" fmla="*/ 0 w 360425"/>
              <a:gd name="connsiteY3" fmla="*/ 295275 h 295275"/>
              <a:gd name="connsiteX4" fmla="*/ 180213 w 360425"/>
              <a:gd name="connsiteY4" fmla="*/ 225425 h 295275"/>
              <a:gd name="connsiteX5" fmla="*/ 360425 w 360425"/>
              <a:gd name="connsiteY5" fmla="*/ 295275 h 295275"/>
              <a:gd name="connsiteX6" fmla="*/ 360425 w 360425"/>
              <a:gd name="connsiteY6" fmla="*/ 184150 h 295275"/>
              <a:gd name="connsiteX0" fmla="*/ 360425 w 360425"/>
              <a:gd name="connsiteY0" fmla="*/ 184150 h 295275"/>
              <a:gd name="connsiteX1" fmla="*/ 189738 w 360425"/>
              <a:gd name="connsiteY1" fmla="*/ 0 h 295275"/>
              <a:gd name="connsiteX2" fmla="*/ 0 w 360425"/>
              <a:gd name="connsiteY2" fmla="*/ 184150 h 295275"/>
              <a:gd name="connsiteX3" fmla="*/ 0 w 360425"/>
              <a:gd name="connsiteY3" fmla="*/ 295275 h 295275"/>
              <a:gd name="connsiteX4" fmla="*/ 189738 w 360425"/>
              <a:gd name="connsiteY4" fmla="*/ 187325 h 295275"/>
              <a:gd name="connsiteX5" fmla="*/ 360425 w 360425"/>
              <a:gd name="connsiteY5" fmla="*/ 295275 h 295275"/>
              <a:gd name="connsiteX6" fmla="*/ 360425 w 360425"/>
              <a:gd name="connsiteY6" fmla="*/ 184150 h 295275"/>
              <a:gd name="connsiteX0" fmla="*/ 360425 w 360425"/>
              <a:gd name="connsiteY0" fmla="*/ 127000 h 238125"/>
              <a:gd name="connsiteX1" fmla="*/ 180213 w 360425"/>
              <a:gd name="connsiteY1" fmla="*/ 0 h 238125"/>
              <a:gd name="connsiteX2" fmla="*/ 0 w 360425"/>
              <a:gd name="connsiteY2" fmla="*/ 127000 h 238125"/>
              <a:gd name="connsiteX3" fmla="*/ 0 w 360425"/>
              <a:gd name="connsiteY3" fmla="*/ 238125 h 238125"/>
              <a:gd name="connsiteX4" fmla="*/ 189738 w 360425"/>
              <a:gd name="connsiteY4" fmla="*/ 130175 h 238125"/>
              <a:gd name="connsiteX5" fmla="*/ 360425 w 360425"/>
              <a:gd name="connsiteY5" fmla="*/ 238125 h 238125"/>
              <a:gd name="connsiteX6" fmla="*/ 360425 w 360425"/>
              <a:gd name="connsiteY6" fmla="*/ 127000 h 238125"/>
              <a:gd name="connsiteX0" fmla="*/ 360425 w 360425"/>
              <a:gd name="connsiteY0" fmla="*/ 127000 h 238125"/>
              <a:gd name="connsiteX1" fmla="*/ 180213 w 360425"/>
              <a:gd name="connsiteY1" fmla="*/ 0 h 238125"/>
              <a:gd name="connsiteX2" fmla="*/ 0 w 360425"/>
              <a:gd name="connsiteY2" fmla="*/ 127000 h 238125"/>
              <a:gd name="connsiteX3" fmla="*/ 0 w 360425"/>
              <a:gd name="connsiteY3" fmla="*/ 238125 h 238125"/>
              <a:gd name="connsiteX4" fmla="*/ 180213 w 360425"/>
              <a:gd name="connsiteY4" fmla="*/ 139700 h 238125"/>
              <a:gd name="connsiteX5" fmla="*/ 360425 w 360425"/>
              <a:gd name="connsiteY5" fmla="*/ 238125 h 238125"/>
              <a:gd name="connsiteX6" fmla="*/ 360425 w 360425"/>
              <a:gd name="connsiteY6" fmla="*/ 127000 h 238125"/>
              <a:gd name="connsiteX0" fmla="*/ 360425 w 360425"/>
              <a:gd name="connsiteY0" fmla="*/ 127000 h 238125"/>
              <a:gd name="connsiteX1" fmla="*/ 180213 w 360425"/>
              <a:gd name="connsiteY1" fmla="*/ 0 h 238125"/>
              <a:gd name="connsiteX2" fmla="*/ 0 w 360425"/>
              <a:gd name="connsiteY2" fmla="*/ 127000 h 238125"/>
              <a:gd name="connsiteX3" fmla="*/ 0 w 360425"/>
              <a:gd name="connsiteY3" fmla="*/ 238125 h 238125"/>
              <a:gd name="connsiteX4" fmla="*/ 180213 w 360425"/>
              <a:gd name="connsiteY4" fmla="*/ 120650 h 238125"/>
              <a:gd name="connsiteX5" fmla="*/ 360425 w 360425"/>
              <a:gd name="connsiteY5" fmla="*/ 238125 h 238125"/>
              <a:gd name="connsiteX6" fmla="*/ 360425 w 360425"/>
              <a:gd name="connsiteY6" fmla="*/ 12700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425" h="238125">
                <a:moveTo>
                  <a:pt x="360425" y="127000"/>
                </a:moveTo>
                <a:lnTo>
                  <a:pt x="180213" y="0"/>
                </a:lnTo>
                <a:lnTo>
                  <a:pt x="0" y="127000"/>
                </a:lnTo>
                <a:lnTo>
                  <a:pt x="0" y="238125"/>
                </a:lnTo>
                <a:lnTo>
                  <a:pt x="180213" y="120650"/>
                </a:lnTo>
                <a:lnTo>
                  <a:pt x="360425" y="238125"/>
                </a:lnTo>
                <a:lnTo>
                  <a:pt x="360425" y="127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9984" y="5013491"/>
            <a:ext cx="702516" cy="1208335"/>
          </a:xfrm>
          <a:custGeom>
            <a:avLst/>
            <a:gdLst/>
            <a:ahLst/>
            <a:cxnLst/>
            <a:rect l="l" t="t" r="r" b="b"/>
            <a:pathLst>
              <a:path w="795655" h="1625600">
                <a:moveTo>
                  <a:pt x="795337" y="0"/>
                </a:moveTo>
                <a:lnTo>
                  <a:pt x="0" y="0"/>
                </a:lnTo>
                <a:lnTo>
                  <a:pt x="0" y="1625600"/>
                </a:lnTo>
                <a:lnTo>
                  <a:pt x="795337" y="1625600"/>
                </a:lnTo>
                <a:lnTo>
                  <a:pt x="795337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82926" y="4669654"/>
            <a:ext cx="748030" cy="1567633"/>
          </a:xfrm>
          <a:custGeom>
            <a:avLst/>
            <a:gdLst/>
            <a:ahLst/>
            <a:cxnLst/>
            <a:rect l="l" t="t" r="r" b="b"/>
            <a:pathLst>
              <a:path w="748029" h="1751329">
                <a:moveTo>
                  <a:pt x="747712" y="0"/>
                </a:moveTo>
                <a:lnTo>
                  <a:pt x="0" y="0"/>
                </a:lnTo>
                <a:lnTo>
                  <a:pt x="0" y="1751076"/>
                </a:lnTo>
                <a:lnTo>
                  <a:pt x="747712" y="1751076"/>
                </a:lnTo>
                <a:lnTo>
                  <a:pt x="747712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438778" y="4839343"/>
            <a:ext cx="741680" cy="1398262"/>
          </a:xfrm>
          <a:custGeom>
            <a:avLst/>
            <a:gdLst/>
            <a:ahLst/>
            <a:cxnLst/>
            <a:rect l="l" t="t" r="r" b="b"/>
            <a:pathLst>
              <a:path w="741679" h="1224279">
                <a:moveTo>
                  <a:pt x="741362" y="0"/>
                </a:moveTo>
                <a:lnTo>
                  <a:pt x="0" y="0"/>
                </a:lnTo>
                <a:lnTo>
                  <a:pt x="0" y="1223962"/>
                </a:lnTo>
                <a:lnTo>
                  <a:pt x="741362" y="1223962"/>
                </a:lnTo>
                <a:lnTo>
                  <a:pt x="741362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6250" y="4679059"/>
            <a:ext cx="730250" cy="1558227"/>
          </a:xfrm>
          <a:custGeom>
            <a:avLst/>
            <a:gdLst/>
            <a:ahLst/>
            <a:cxnLst/>
            <a:rect l="l" t="t" r="r" b="b"/>
            <a:pathLst>
              <a:path w="730250" h="1295400">
                <a:moveTo>
                  <a:pt x="730250" y="0"/>
                </a:moveTo>
                <a:lnTo>
                  <a:pt x="0" y="0"/>
                </a:lnTo>
                <a:lnTo>
                  <a:pt x="0" y="1295400"/>
                </a:lnTo>
                <a:lnTo>
                  <a:pt x="730250" y="1295400"/>
                </a:lnTo>
                <a:lnTo>
                  <a:pt x="730250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27878" y="4581525"/>
            <a:ext cx="666750" cy="1656016"/>
          </a:xfrm>
          <a:custGeom>
            <a:avLst/>
            <a:gdLst/>
            <a:ahLst/>
            <a:cxnLst/>
            <a:rect l="l" t="t" r="r" b="b"/>
            <a:pathLst>
              <a:path w="666750" h="1344929">
                <a:moveTo>
                  <a:pt x="666750" y="0"/>
                </a:moveTo>
                <a:lnTo>
                  <a:pt x="0" y="0"/>
                </a:lnTo>
                <a:lnTo>
                  <a:pt x="0" y="1344676"/>
                </a:lnTo>
                <a:lnTo>
                  <a:pt x="666750" y="1344676"/>
                </a:lnTo>
                <a:lnTo>
                  <a:pt x="666750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32549" y="5198617"/>
            <a:ext cx="694055" cy="1039175"/>
          </a:xfrm>
          <a:custGeom>
            <a:avLst/>
            <a:gdLst/>
            <a:ahLst/>
            <a:cxnLst/>
            <a:rect l="l" t="t" r="r" b="b"/>
            <a:pathLst>
              <a:path w="694054" h="1440179">
                <a:moveTo>
                  <a:pt x="693737" y="0"/>
                </a:moveTo>
                <a:lnTo>
                  <a:pt x="0" y="0"/>
                </a:lnTo>
                <a:lnTo>
                  <a:pt x="0" y="1439926"/>
                </a:lnTo>
                <a:lnTo>
                  <a:pt x="693737" y="1439926"/>
                </a:lnTo>
                <a:lnTo>
                  <a:pt x="69373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7231123" y="4980223"/>
            <a:ext cx="688975" cy="1257063"/>
          </a:xfrm>
          <a:custGeom>
            <a:avLst/>
            <a:gdLst/>
            <a:ahLst/>
            <a:cxnLst/>
            <a:rect l="l" t="t" r="r" b="b"/>
            <a:pathLst>
              <a:path w="688975" h="1797050">
                <a:moveTo>
                  <a:pt x="688975" y="0"/>
                </a:moveTo>
                <a:lnTo>
                  <a:pt x="0" y="0"/>
                </a:lnTo>
                <a:lnTo>
                  <a:pt x="0" y="1797050"/>
                </a:lnTo>
                <a:lnTo>
                  <a:pt x="688975" y="1797050"/>
                </a:lnTo>
                <a:lnTo>
                  <a:pt x="68897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8024794" y="4839343"/>
            <a:ext cx="730250" cy="1409556"/>
          </a:xfrm>
          <a:custGeom>
            <a:avLst/>
            <a:gdLst/>
            <a:ahLst/>
            <a:cxnLst/>
            <a:rect l="l" t="t" r="r" b="b"/>
            <a:pathLst>
              <a:path w="730250" h="1490979">
                <a:moveTo>
                  <a:pt x="730250" y="0"/>
                </a:moveTo>
                <a:lnTo>
                  <a:pt x="0" y="0"/>
                </a:lnTo>
                <a:lnTo>
                  <a:pt x="0" y="1490726"/>
                </a:lnTo>
                <a:lnTo>
                  <a:pt x="730250" y="1490726"/>
                </a:lnTo>
                <a:lnTo>
                  <a:pt x="7302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8851900" y="4678532"/>
            <a:ext cx="717550" cy="1558756"/>
          </a:xfrm>
          <a:custGeom>
            <a:avLst/>
            <a:gdLst/>
            <a:ahLst/>
            <a:cxnLst/>
            <a:rect l="l" t="t" r="r" b="b"/>
            <a:pathLst>
              <a:path w="717550" h="1295400">
                <a:moveTo>
                  <a:pt x="717550" y="0"/>
                </a:moveTo>
                <a:lnTo>
                  <a:pt x="0" y="0"/>
                </a:lnTo>
                <a:lnTo>
                  <a:pt x="0" y="1295400"/>
                </a:lnTo>
                <a:lnTo>
                  <a:pt x="717550" y="1295400"/>
                </a:lnTo>
                <a:lnTo>
                  <a:pt x="7175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9647314" y="4607781"/>
            <a:ext cx="704850" cy="1647485"/>
          </a:xfrm>
          <a:custGeom>
            <a:avLst/>
            <a:gdLst/>
            <a:ahLst/>
            <a:cxnLst/>
            <a:rect l="l" t="t" r="r" b="b"/>
            <a:pathLst>
              <a:path w="704850" h="1344929">
                <a:moveTo>
                  <a:pt x="704850" y="0"/>
                </a:moveTo>
                <a:lnTo>
                  <a:pt x="0" y="0"/>
                </a:lnTo>
                <a:lnTo>
                  <a:pt x="0" y="1344676"/>
                </a:lnTo>
                <a:lnTo>
                  <a:pt x="704850" y="1344676"/>
                </a:lnTo>
                <a:lnTo>
                  <a:pt x="70485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6911270" y="4508053"/>
            <a:ext cx="360680" cy="260350"/>
          </a:xfrm>
          <a:custGeom>
            <a:avLst/>
            <a:gdLst/>
            <a:ahLst/>
            <a:cxnLst/>
            <a:rect l="l" t="t" r="r" b="b"/>
            <a:pathLst>
              <a:path w="360679" h="260350">
                <a:moveTo>
                  <a:pt x="360299" y="122174"/>
                </a:moveTo>
                <a:lnTo>
                  <a:pt x="180086" y="0"/>
                </a:lnTo>
                <a:lnTo>
                  <a:pt x="0" y="122174"/>
                </a:lnTo>
                <a:lnTo>
                  <a:pt x="0" y="138049"/>
                </a:lnTo>
                <a:lnTo>
                  <a:pt x="0" y="244475"/>
                </a:lnTo>
                <a:lnTo>
                  <a:pt x="0" y="260350"/>
                </a:lnTo>
                <a:lnTo>
                  <a:pt x="180086" y="138049"/>
                </a:lnTo>
                <a:lnTo>
                  <a:pt x="360299" y="260350"/>
                </a:lnTo>
                <a:lnTo>
                  <a:pt x="360299" y="244475"/>
                </a:lnTo>
                <a:lnTo>
                  <a:pt x="360299" y="138049"/>
                </a:lnTo>
                <a:lnTo>
                  <a:pt x="360299" y="12217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822195" y="3657091"/>
            <a:ext cx="960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Corbel"/>
                <a:cs typeface="Corbel"/>
              </a:rPr>
              <a:t>тыс.</a:t>
            </a:r>
            <a:r>
              <a:rPr sz="1400" i="1" spc="-30" dirty="0">
                <a:latin typeface="Corbel"/>
                <a:cs typeface="Corbel"/>
              </a:rPr>
              <a:t> </a:t>
            </a:r>
            <a:r>
              <a:rPr sz="1400" i="1" spc="-10" dirty="0">
                <a:latin typeface="Corbel"/>
                <a:cs typeface="Corbel"/>
              </a:rPr>
              <a:t>рублей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90203" y="3958590"/>
            <a:ext cx="3891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20" dirty="0">
                <a:latin typeface="Corbel"/>
                <a:cs typeface="Corbel"/>
              </a:rPr>
              <a:t>32</a:t>
            </a:r>
            <a:r>
              <a:rPr sz="1200" spc="-20" dirty="0">
                <a:latin typeface="Corbel"/>
                <a:cs typeface="Corbel"/>
              </a:rPr>
              <a:t>,</a:t>
            </a:r>
            <a:r>
              <a:rPr lang="ru-RU" sz="1200" spc="-20" dirty="0">
                <a:latin typeface="Corbel"/>
                <a:cs typeface="Corbel"/>
              </a:rPr>
              <a:t>7</a:t>
            </a:r>
            <a:r>
              <a:rPr sz="1200" spc="-20" dirty="0">
                <a:latin typeface="Corbel"/>
                <a:cs typeface="Corbel"/>
              </a:rPr>
              <a:t>%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09976" y="3885438"/>
            <a:ext cx="1294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1550" algn="l"/>
              </a:tabLst>
            </a:pPr>
            <a:r>
              <a:rPr sz="1200" dirty="0">
                <a:latin typeface="Corbel"/>
                <a:cs typeface="Corbel"/>
              </a:rPr>
              <a:t>-</a:t>
            </a:r>
            <a:r>
              <a:rPr sz="1200" spc="-10" dirty="0">
                <a:latin typeface="Corbel"/>
                <a:cs typeface="Corbel"/>
              </a:rPr>
              <a:t> </a:t>
            </a:r>
            <a:r>
              <a:rPr lang="ru-RU" sz="1200" spc="-10" dirty="0">
                <a:latin typeface="Corbel"/>
                <a:cs typeface="Corbel"/>
              </a:rPr>
              <a:t>4</a:t>
            </a:r>
            <a:r>
              <a:rPr sz="1200" spc="-10" dirty="0">
                <a:latin typeface="Corbel"/>
                <a:cs typeface="Corbel"/>
              </a:rPr>
              <a:t>,</a:t>
            </a:r>
            <a:r>
              <a:rPr lang="ru-RU" sz="1200" spc="-10" dirty="0">
                <a:latin typeface="Corbel"/>
                <a:cs typeface="Corbel"/>
              </a:rPr>
              <a:t>2</a:t>
            </a:r>
            <a:r>
              <a:rPr sz="1200" spc="-10" dirty="0">
                <a:latin typeface="Corbel"/>
                <a:cs typeface="Corbel"/>
              </a:rPr>
              <a:t>%</a:t>
            </a:r>
            <a:r>
              <a:rPr sz="1200" dirty="0">
                <a:latin typeface="Corbel"/>
                <a:cs typeface="Corbel"/>
              </a:rPr>
              <a:t>	</a:t>
            </a:r>
            <a:r>
              <a:rPr lang="ru-RU" sz="1200" spc="-20" dirty="0">
                <a:latin typeface="Corbel"/>
                <a:cs typeface="Corbel"/>
              </a:rPr>
              <a:t>3</a:t>
            </a:r>
            <a:r>
              <a:rPr sz="1200" spc="-20" dirty="0">
                <a:latin typeface="Corbel"/>
                <a:cs typeface="Corbel"/>
              </a:rPr>
              <a:t>,</a:t>
            </a:r>
            <a:r>
              <a:rPr lang="ru-RU" sz="1200" spc="-20" dirty="0">
                <a:latin typeface="Corbel"/>
                <a:cs typeface="Corbel"/>
              </a:rPr>
              <a:t>6</a:t>
            </a:r>
            <a:r>
              <a:rPr sz="1200" spc="-20" dirty="0">
                <a:latin typeface="Corbel"/>
                <a:cs typeface="Corbel"/>
              </a:rPr>
              <a:t>%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10113" y="3906954"/>
            <a:ext cx="334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20" dirty="0">
                <a:latin typeface="Corbel"/>
                <a:cs typeface="Corbel"/>
              </a:rPr>
              <a:t>6</a:t>
            </a:r>
            <a:r>
              <a:rPr sz="1200" spc="-20" dirty="0">
                <a:latin typeface="Corbel"/>
                <a:cs typeface="Corbel"/>
              </a:rPr>
              <a:t>,</a:t>
            </a:r>
            <a:r>
              <a:rPr lang="ru-RU" sz="1200" spc="-20" dirty="0">
                <a:latin typeface="Corbel"/>
                <a:cs typeface="Corbel"/>
              </a:rPr>
              <a:t>7</a:t>
            </a:r>
            <a:r>
              <a:rPr sz="1200" spc="-20" dirty="0">
                <a:latin typeface="Corbel"/>
                <a:cs typeface="Corbel"/>
              </a:rPr>
              <a:t>%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09561" y="3261308"/>
            <a:ext cx="2533650" cy="68834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1155"/>
              </a:spcBef>
            </a:pPr>
            <a:r>
              <a:rPr sz="1600" b="1" spc="-10" dirty="0">
                <a:solidFill>
                  <a:srgbClr val="181818"/>
                </a:solidFill>
                <a:latin typeface="Corbel"/>
                <a:cs typeface="Corbel"/>
              </a:rPr>
              <a:t>муниципального</a:t>
            </a:r>
            <a:r>
              <a:rPr sz="1600" b="1" spc="-1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orbel"/>
                <a:cs typeface="Corbel"/>
              </a:rPr>
              <a:t>округа</a:t>
            </a:r>
            <a:endParaRPr sz="16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791210" algn="l"/>
              </a:tabLst>
            </a:pPr>
            <a:r>
              <a:rPr sz="1200" dirty="0">
                <a:latin typeface="Corbel"/>
                <a:cs typeface="Corbel"/>
              </a:rPr>
              <a:t>	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8649609" y="4025379"/>
            <a:ext cx="385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20" dirty="0">
                <a:latin typeface="Corbel"/>
                <a:cs typeface="Corbel"/>
              </a:rPr>
              <a:t>3</a:t>
            </a:r>
            <a:r>
              <a:rPr sz="1200" spc="-20" dirty="0">
                <a:latin typeface="Corbel"/>
                <a:cs typeface="Corbel"/>
              </a:rPr>
              <a:t>,</a:t>
            </a:r>
            <a:r>
              <a:rPr lang="ru-RU" sz="1200" spc="-20" dirty="0">
                <a:latin typeface="Corbel"/>
                <a:cs typeface="Corbel"/>
              </a:rPr>
              <a:t>6</a:t>
            </a:r>
            <a:r>
              <a:rPr sz="1200" spc="-20" dirty="0">
                <a:latin typeface="Corbel"/>
                <a:cs typeface="Corbel"/>
              </a:rPr>
              <a:t>%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495218" y="3934873"/>
            <a:ext cx="3346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20" dirty="0">
                <a:latin typeface="Corbel"/>
                <a:cs typeface="Corbel"/>
              </a:rPr>
              <a:t>6</a:t>
            </a:r>
            <a:r>
              <a:rPr sz="1200" spc="-20" dirty="0">
                <a:latin typeface="Corbel"/>
                <a:cs typeface="Corbel"/>
              </a:rPr>
              <a:t>,</a:t>
            </a:r>
            <a:r>
              <a:rPr lang="ru-RU" sz="1200" spc="-20">
                <a:latin typeface="Corbel"/>
                <a:cs typeface="Corbel"/>
              </a:rPr>
              <a:t>7</a:t>
            </a:r>
            <a:r>
              <a:rPr sz="1200" spc="-20">
                <a:latin typeface="Corbel"/>
                <a:cs typeface="Corbel"/>
              </a:rPr>
              <a:t>%</a:t>
            </a:r>
            <a:endParaRPr sz="1200" dirty="0">
              <a:latin typeface="Corbel"/>
              <a:cs typeface="Corbe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774492" y="4349085"/>
            <a:ext cx="338201" cy="257453"/>
          </a:xfrm>
          <a:custGeom>
            <a:avLst/>
            <a:gdLst>
              <a:gd name="connsiteX0" fmla="*/ 338200 w 338200"/>
              <a:gd name="connsiteY0" fmla="*/ 85051 h 316826"/>
              <a:gd name="connsiteX1" fmla="*/ 160159 w 338200"/>
              <a:gd name="connsiteY1" fmla="*/ 0 h 316826"/>
              <a:gd name="connsiteX2" fmla="*/ 0 w 338200"/>
              <a:gd name="connsiteY2" fmla="*/ 85051 h 316826"/>
              <a:gd name="connsiteX3" fmla="*/ 0 w 338200"/>
              <a:gd name="connsiteY3" fmla="*/ 200875 h 316826"/>
              <a:gd name="connsiteX4" fmla="*/ 169036 w 338200"/>
              <a:gd name="connsiteY4" fmla="*/ 316826 h 316826"/>
              <a:gd name="connsiteX5" fmla="*/ 338200 w 338200"/>
              <a:gd name="connsiteY5" fmla="*/ 200875 h 316826"/>
              <a:gd name="connsiteX6" fmla="*/ 338200 w 338200"/>
              <a:gd name="connsiteY6" fmla="*/ 85051 h 316826"/>
              <a:gd name="connsiteX0" fmla="*/ 338200 w 338200"/>
              <a:gd name="connsiteY0" fmla="*/ 117191 h 348966"/>
              <a:gd name="connsiteX1" fmla="*/ 169037 w 338200"/>
              <a:gd name="connsiteY1" fmla="*/ 0 h 348966"/>
              <a:gd name="connsiteX2" fmla="*/ 0 w 338200"/>
              <a:gd name="connsiteY2" fmla="*/ 117191 h 348966"/>
              <a:gd name="connsiteX3" fmla="*/ 0 w 338200"/>
              <a:gd name="connsiteY3" fmla="*/ 233015 h 348966"/>
              <a:gd name="connsiteX4" fmla="*/ 169036 w 338200"/>
              <a:gd name="connsiteY4" fmla="*/ 348966 h 348966"/>
              <a:gd name="connsiteX5" fmla="*/ 338200 w 338200"/>
              <a:gd name="connsiteY5" fmla="*/ 233015 h 348966"/>
              <a:gd name="connsiteX6" fmla="*/ 338200 w 338200"/>
              <a:gd name="connsiteY6" fmla="*/ 117191 h 348966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77914 w 338200"/>
              <a:gd name="connsiteY4" fmla="*/ 172196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77914 w 338200"/>
              <a:gd name="connsiteY4" fmla="*/ 148091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77914 w 338200"/>
              <a:gd name="connsiteY4" fmla="*/ 140055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77914 w 338200"/>
              <a:gd name="connsiteY4" fmla="*/ 140055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77914 w 338200"/>
              <a:gd name="connsiteY4" fmla="*/ 107915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06894 w 338200"/>
              <a:gd name="connsiteY4" fmla="*/ 172196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222302 w 338200"/>
              <a:gd name="connsiteY4" fmla="*/ 91845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80260 w 338200"/>
              <a:gd name="connsiteY4" fmla="*/ 140054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86791 w 338200"/>
              <a:gd name="connsiteY4" fmla="*/ 91845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33526 w 338200"/>
              <a:gd name="connsiteY4" fmla="*/ 99879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204546 w 338200"/>
              <a:gd name="connsiteY4" fmla="*/ 91845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60158 w 338200"/>
              <a:gd name="connsiteY4" fmla="*/ 91845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69036 w 338200"/>
              <a:gd name="connsiteY4" fmla="*/ 91845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77914 w 338200"/>
              <a:gd name="connsiteY4" fmla="*/ 140054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60159 w 338200"/>
              <a:gd name="connsiteY4" fmla="*/ 107914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69036 w 338200"/>
              <a:gd name="connsiteY4" fmla="*/ 107914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78561 w 338200"/>
              <a:gd name="connsiteY4" fmla="*/ 133777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  <a:gd name="connsiteX0" fmla="*/ 338200 w 338200"/>
              <a:gd name="connsiteY0" fmla="*/ 117191 h 233015"/>
              <a:gd name="connsiteX1" fmla="*/ 169037 w 338200"/>
              <a:gd name="connsiteY1" fmla="*/ 0 h 233015"/>
              <a:gd name="connsiteX2" fmla="*/ 0 w 338200"/>
              <a:gd name="connsiteY2" fmla="*/ 117191 h 233015"/>
              <a:gd name="connsiteX3" fmla="*/ 0 w 338200"/>
              <a:gd name="connsiteY3" fmla="*/ 233015 h 233015"/>
              <a:gd name="connsiteX4" fmla="*/ 169037 w 338200"/>
              <a:gd name="connsiteY4" fmla="*/ 125156 h 233015"/>
              <a:gd name="connsiteX5" fmla="*/ 338200 w 338200"/>
              <a:gd name="connsiteY5" fmla="*/ 233015 h 233015"/>
              <a:gd name="connsiteX6" fmla="*/ 338200 w 338200"/>
              <a:gd name="connsiteY6" fmla="*/ 117191 h 23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200" h="233015">
                <a:moveTo>
                  <a:pt x="338200" y="117191"/>
                </a:moveTo>
                <a:lnTo>
                  <a:pt x="169037" y="0"/>
                </a:lnTo>
                <a:lnTo>
                  <a:pt x="0" y="117191"/>
                </a:lnTo>
                <a:lnTo>
                  <a:pt x="0" y="233015"/>
                </a:lnTo>
                <a:lnTo>
                  <a:pt x="169037" y="125156"/>
                </a:lnTo>
                <a:lnTo>
                  <a:pt x="338200" y="233015"/>
                </a:lnTo>
                <a:lnTo>
                  <a:pt x="338200" y="11719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858678" y="4211581"/>
            <a:ext cx="386080" cy="209795"/>
          </a:xfrm>
          <a:custGeom>
            <a:avLst/>
            <a:gdLst/>
            <a:ahLst/>
            <a:cxnLst/>
            <a:rect l="l" t="t" r="r" b="b"/>
            <a:pathLst>
              <a:path w="386079" h="187325">
                <a:moveTo>
                  <a:pt x="192912" y="0"/>
                </a:moveTo>
                <a:lnTo>
                  <a:pt x="0" y="93725"/>
                </a:lnTo>
                <a:lnTo>
                  <a:pt x="0" y="187325"/>
                </a:lnTo>
                <a:lnTo>
                  <a:pt x="192912" y="93725"/>
                </a:lnTo>
                <a:lnTo>
                  <a:pt x="385825" y="187325"/>
                </a:lnTo>
                <a:lnTo>
                  <a:pt x="385825" y="93725"/>
                </a:lnTo>
                <a:lnTo>
                  <a:pt x="192912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4067087" y="4188143"/>
            <a:ext cx="360680" cy="225425"/>
          </a:xfrm>
          <a:custGeom>
            <a:avLst/>
            <a:gdLst/>
            <a:ahLst/>
            <a:cxnLst/>
            <a:rect l="l" t="t" r="r" b="b"/>
            <a:pathLst>
              <a:path w="360679" h="225425">
                <a:moveTo>
                  <a:pt x="180212" y="0"/>
                </a:moveTo>
                <a:lnTo>
                  <a:pt x="0" y="112649"/>
                </a:lnTo>
                <a:lnTo>
                  <a:pt x="0" y="225425"/>
                </a:lnTo>
                <a:lnTo>
                  <a:pt x="180212" y="112649"/>
                </a:lnTo>
                <a:lnTo>
                  <a:pt x="360425" y="225425"/>
                </a:lnTo>
                <a:lnTo>
                  <a:pt x="360425" y="112649"/>
                </a:lnTo>
                <a:lnTo>
                  <a:pt x="180212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82200" y="4193127"/>
            <a:ext cx="360680" cy="244475"/>
          </a:xfrm>
          <a:custGeom>
            <a:avLst/>
            <a:gdLst/>
            <a:ahLst/>
            <a:cxnLst/>
            <a:rect l="l" t="t" r="r" b="b"/>
            <a:pathLst>
              <a:path w="360679" h="244475">
                <a:moveTo>
                  <a:pt x="180085" y="0"/>
                </a:moveTo>
                <a:lnTo>
                  <a:pt x="0" y="122174"/>
                </a:lnTo>
                <a:lnTo>
                  <a:pt x="0" y="244475"/>
                </a:lnTo>
                <a:lnTo>
                  <a:pt x="180085" y="122174"/>
                </a:lnTo>
                <a:lnTo>
                  <a:pt x="360299" y="244475"/>
                </a:lnTo>
                <a:lnTo>
                  <a:pt x="360299" y="122174"/>
                </a:lnTo>
                <a:lnTo>
                  <a:pt x="18008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706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1273683" y="152400"/>
            <a:ext cx="102108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0794">
            <a:solidFill>
              <a:srgbClr val="828282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endParaRPr/>
          </a:p>
          <a:p>
            <a:pPr marL="189230">
              <a:lnSpc>
                <a:spcPct val="100000"/>
              </a:lnSpc>
            </a:pPr>
            <a:r>
              <a:rPr spc="-50" dirty="0">
                <a:solidFill>
                  <a:srgbClr val="FFFFFF"/>
                </a:solidFill>
              </a:rPr>
              <a:t>VII.</a:t>
            </a:r>
            <a:r>
              <a:rPr spc="-65" dirty="0">
                <a:solidFill>
                  <a:srgbClr val="FFFFFF"/>
                </a:solidFill>
              </a:rPr>
              <a:t> ОСНОВНЫЕ </a:t>
            </a:r>
            <a:r>
              <a:rPr spc="-75" dirty="0">
                <a:solidFill>
                  <a:srgbClr val="FFFFFF"/>
                </a:solidFill>
              </a:rPr>
              <a:t>ПАРАМЕТРЫ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БЮДЖЕТА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23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70" name="object 70"/>
          <p:cNvSpPr txBox="1"/>
          <p:nvPr/>
        </p:nvSpPr>
        <p:spPr>
          <a:xfrm>
            <a:off x="1969135" y="3152393"/>
            <a:ext cx="3712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81818"/>
                </a:solidFill>
                <a:latin typeface="Corbel"/>
                <a:cs typeface="Corbel"/>
              </a:rPr>
              <a:t>Динамика</a:t>
            </a:r>
            <a:r>
              <a:rPr sz="1600" b="1" spc="-3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b="1" spc="-25" dirty="0">
                <a:solidFill>
                  <a:srgbClr val="181818"/>
                </a:solidFill>
                <a:latin typeface="Corbel"/>
                <a:cs typeface="Corbel"/>
              </a:rPr>
              <a:t>доходов</a:t>
            </a:r>
            <a:r>
              <a:rPr sz="1600" b="1" spc="-3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b="1" spc="-20" dirty="0">
                <a:solidFill>
                  <a:srgbClr val="181818"/>
                </a:solidFill>
                <a:latin typeface="Corbel"/>
                <a:cs typeface="Corbel"/>
              </a:rPr>
              <a:t>бюджета</a:t>
            </a:r>
            <a:r>
              <a:rPr sz="1600" b="1" spc="-5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orbel"/>
                <a:cs typeface="Corbel"/>
              </a:rPr>
              <a:t>Каларского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717419" y="3396234"/>
            <a:ext cx="2215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81818"/>
                </a:solidFill>
                <a:latin typeface="Corbel"/>
                <a:cs typeface="Corbel"/>
              </a:rPr>
              <a:t>муниципального</a:t>
            </a:r>
            <a:r>
              <a:rPr sz="1600" b="1" spc="-1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181818"/>
                </a:solidFill>
                <a:latin typeface="Corbel"/>
                <a:cs typeface="Corbel"/>
              </a:rPr>
              <a:t>округа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75" name="Прямоугольник 74"/>
          <p:cNvSpPr/>
          <p:nvPr/>
        </p:nvSpPr>
        <p:spPr>
          <a:xfrm rot="18002168">
            <a:off x="1561741" y="5323830"/>
            <a:ext cx="1223406" cy="298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1434262,0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 rot="18042450">
            <a:off x="2328727" y="5111233"/>
            <a:ext cx="1267350" cy="784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2129628,0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 rot="18331605">
            <a:off x="3200306" y="5274202"/>
            <a:ext cx="1224469" cy="557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2041042,1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 rot="18344267">
            <a:off x="4061518" y="5248216"/>
            <a:ext cx="1185301" cy="61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2117122,0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 rot="18273007">
            <a:off x="4883196" y="5345861"/>
            <a:ext cx="1186856" cy="41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2269728,7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3964DB9-B3B3-453B-9A5B-85B60F75A270}"/>
              </a:ext>
            </a:extLst>
          </p:cNvPr>
          <p:cNvSpPr/>
          <p:nvPr/>
        </p:nvSpPr>
        <p:spPr>
          <a:xfrm rot="17845645">
            <a:off x="6196798" y="5334000"/>
            <a:ext cx="1067730" cy="598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980055,1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388A55A-9AB5-4E26-8ACB-CBE2E9578EA1}"/>
              </a:ext>
            </a:extLst>
          </p:cNvPr>
          <p:cNvSpPr/>
          <p:nvPr/>
        </p:nvSpPr>
        <p:spPr>
          <a:xfrm rot="18046965">
            <a:off x="6991650" y="5325791"/>
            <a:ext cx="1224763" cy="489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1419569,7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B502B48-D6D0-4B40-8AED-EEAB1D675585}"/>
              </a:ext>
            </a:extLst>
          </p:cNvPr>
          <p:cNvSpPr/>
          <p:nvPr/>
        </p:nvSpPr>
        <p:spPr>
          <a:xfrm rot="17880454">
            <a:off x="7776678" y="5335070"/>
            <a:ext cx="1188781" cy="485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2041042,1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7B70602-EF1D-4E83-B3E2-620AFFC5C7B5}"/>
              </a:ext>
            </a:extLst>
          </p:cNvPr>
          <p:cNvSpPr/>
          <p:nvPr/>
        </p:nvSpPr>
        <p:spPr>
          <a:xfrm rot="17903144">
            <a:off x="8638259" y="5373969"/>
            <a:ext cx="1201695" cy="37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2117122,0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B35BB96-1156-4C25-B806-350DAF7DF2C0}"/>
              </a:ext>
            </a:extLst>
          </p:cNvPr>
          <p:cNvSpPr/>
          <p:nvPr/>
        </p:nvSpPr>
        <p:spPr>
          <a:xfrm rot="18051528">
            <a:off x="9327392" y="5382226"/>
            <a:ext cx="1408613" cy="38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2269728,7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40E8E77-4278-49E5-9D2A-62B09C134E2C}"/>
              </a:ext>
            </a:extLst>
          </p:cNvPr>
          <p:cNvSpPr/>
          <p:nvPr/>
        </p:nvSpPr>
        <p:spPr>
          <a:xfrm>
            <a:off x="6781806" y="4188143"/>
            <a:ext cx="553329" cy="293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31,0</a:t>
            </a:r>
            <a:r>
              <a:rPr lang="ru-RU" sz="1000" dirty="0">
                <a:solidFill>
                  <a:schemeClr val="tx1"/>
                </a:solidFill>
                <a:latin typeface="Corbel" panose="020B0503020204020204" pitchFamily="34" charset="0"/>
              </a:rPr>
              <a:t>%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600C5F9-C1F9-404F-A9CA-974C062D4259}"/>
              </a:ext>
            </a:extLst>
          </p:cNvPr>
          <p:cNvSpPr/>
          <p:nvPr/>
        </p:nvSpPr>
        <p:spPr>
          <a:xfrm>
            <a:off x="7554973" y="4114339"/>
            <a:ext cx="730250" cy="234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43,8%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604" y="0"/>
                </a:moveTo>
                <a:lnTo>
                  <a:pt x="0" y="0"/>
                </a:lnTo>
                <a:lnTo>
                  <a:pt x="0" y="5330952"/>
                </a:lnTo>
                <a:lnTo>
                  <a:pt x="3443604" y="5330952"/>
                </a:lnTo>
                <a:lnTo>
                  <a:pt x="344360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5826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74" y="0"/>
                </a:moveTo>
                <a:lnTo>
                  <a:pt x="0" y="0"/>
                </a:lnTo>
                <a:lnTo>
                  <a:pt x="0" y="5330952"/>
                </a:lnTo>
                <a:lnTo>
                  <a:pt x="376174" y="5330952"/>
                </a:lnTo>
                <a:lnTo>
                  <a:pt x="376174" y="0"/>
                </a:lnTo>
                <a:close/>
              </a:path>
            </a:pathLst>
          </a:custGeom>
          <a:solidFill>
            <a:schemeClr val="accent4">
              <a:lumMod val="75000"/>
              <a:alpha val="4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0446" y="5110988"/>
            <a:ext cx="2287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VIII.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ДОХОДЫ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4561" y="608456"/>
            <a:ext cx="711263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orbel"/>
                <a:cs typeface="Corbel"/>
              </a:rPr>
              <a:t>Доходы </a:t>
            </a:r>
            <a:r>
              <a:rPr sz="1600" spc="-10" dirty="0">
                <a:latin typeface="Corbel"/>
                <a:cs typeface="Corbel"/>
              </a:rPr>
              <a:t>бюджета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муниципального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образования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образуются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за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счет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налоговых </a:t>
            </a:r>
            <a:r>
              <a:rPr sz="1600" spc="-50" dirty="0">
                <a:latin typeface="Corbel"/>
                <a:cs typeface="Corbel"/>
              </a:rPr>
              <a:t>и </a:t>
            </a:r>
            <a:r>
              <a:rPr sz="1600" spc="-10" dirty="0">
                <a:latin typeface="Corbel"/>
                <a:cs typeface="Corbel"/>
              </a:rPr>
              <a:t>неналоговых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spc="-20" dirty="0">
                <a:latin typeface="Corbel"/>
                <a:cs typeface="Corbel"/>
              </a:rPr>
              <a:t>доходов, </a:t>
            </a:r>
            <a:r>
              <a:rPr sz="1600" dirty="0">
                <a:latin typeface="Corbel"/>
                <a:cs typeface="Corbel"/>
              </a:rPr>
              <a:t>а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также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за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счет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безвозмездных</a:t>
            </a:r>
            <a:r>
              <a:rPr sz="160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поступлений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33328" y="1348765"/>
            <a:ext cx="5992495" cy="2085975"/>
            <a:chOff x="4533328" y="1348765"/>
            <a:chExt cx="5992495" cy="2085975"/>
          </a:xfrm>
        </p:grpSpPr>
        <p:sp>
          <p:nvSpPr>
            <p:cNvPr id="7" name="object 7"/>
            <p:cNvSpPr/>
            <p:nvPr/>
          </p:nvSpPr>
          <p:spPr>
            <a:xfrm>
              <a:off x="4538725" y="2594483"/>
              <a:ext cx="5981700" cy="835025"/>
            </a:xfrm>
            <a:custGeom>
              <a:avLst/>
              <a:gdLst/>
              <a:ahLst/>
              <a:cxnLst/>
              <a:rect l="l" t="t" r="r" b="b"/>
              <a:pathLst>
                <a:path w="5981700" h="835025">
                  <a:moveTo>
                    <a:pt x="2933954" y="0"/>
                  </a:moveTo>
                  <a:lnTo>
                    <a:pt x="2933954" y="574039"/>
                  </a:lnTo>
                  <a:lnTo>
                    <a:pt x="5981446" y="574039"/>
                  </a:lnTo>
                  <a:lnTo>
                    <a:pt x="5981446" y="834516"/>
                  </a:lnTo>
                </a:path>
                <a:path w="5981700" h="835025">
                  <a:moveTo>
                    <a:pt x="2933954" y="0"/>
                  </a:moveTo>
                  <a:lnTo>
                    <a:pt x="2933954" y="476122"/>
                  </a:lnTo>
                  <a:lnTo>
                    <a:pt x="2945256" y="476122"/>
                  </a:lnTo>
                  <a:lnTo>
                    <a:pt x="2945256" y="736600"/>
                  </a:lnTo>
                </a:path>
                <a:path w="5981700" h="835025">
                  <a:moveTo>
                    <a:pt x="2933954" y="0"/>
                  </a:moveTo>
                  <a:lnTo>
                    <a:pt x="2933954" y="530097"/>
                  </a:lnTo>
                  <a:lnTo>
                    <a:pt x="0" y="530097"/>
                  </a:lnTo>
                  <a:lnTo>
                    <a:pt x="0" y="790575"/>
                  </a:lnTo>
                </a:path>
              </a:pathLst>
            </a:custGeom>
            <a:ln w="1079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32270" y="1354162"/>
              <a:ext cx="2480945" cy="1240790"/>
            </a:xfrm>
            <a:custGeom>
              <a:avLst/>
              <a:gdLst/>
              <a:ahLst/>
              <a:cxnLst/>
              <a:rect l="l" t="t" r="r" b="b"/>
              <a:pathLst>
                <a:path w="2480945" h="1240789">
                  <a:moveTo>
                    <a:pt x="2480691" y="0"/>
                  </a:moveTo>
                  <a:lnTo>
                    <a:pt x="0" y="0"/>
                  </a:lnTo>
                  <a:lnTo>
                    <a:pt x="0" y="1240320"/>
                  </a:lnTo>
                  <a:lnTo>
                    <a:pt x="2480691" y="1240320"/>
                  </a:lnTo>
                  <a:lnTo>
                    <a:pt x="2480691" y="0"/>
                  </a:lnTo>
                  <a:close/>
                </a:path>
              </a:pathLst>
            </a:custGeom>
            <a:solidFill>
              <a:srgbClr val="A8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32270" y="1354162"/>
              <a:ext cx="2480945" cy="1240790"/>
            </a:xfrm>
            <a:custGeom>
              <a:avLst/>
              <a:gdLst/>
              <a:ahLst/>
              <a:cxnLst/>
              <a:rect l="l" t="t" r="r" b="b"/>
              <a:pathLst>
                <a:path w="2480945" h="1240789">
                  <a:moveTo>
                    <a:pt x="0" y="1240320"/>
                  </a:moveTo>
                  <a:lnTo>
                    <a:pt x="2480691" y="1240320"/>
                  </a:lnTo>
                  <a:lnTo>
                    <a:pt x="2480691" y="0"/>
                  </a:lnTo>
                  <a:lnTo>
                    <a:pt x="0" y="0"/>
                  </a:lnTo>
                  <a:lnTo>
                    <a:pt x="0" y="124032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24625" y="1816684"/>
            <a:ext cx="1898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181818"/>
                </a:solidFill>
                <a:latin typeface="Corbel"/>
                <a:cs typeface="Corbel"/>
              </a:rPr>
              <a:t>ДОХОДЫ</a:t>
            </a:r>
            <a:r>
              <a:rPr sz="1600" spc="-4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orbel"/>
                <a:cs typeface="Corbel"/>
              </a:rPr>
              <a:t>БЮДЖЕТА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92919" y="3379723"/>
            <a:ext cx="2491740" cy="2324735"/>
            <a:chOff x="3292919" y="3379723"/>
            <a:chExt cx="2491740" cy="2324735"/>
          </a:xfrm>
        </p:grpSpPr>
        <p:sp>
          <p:nvSpPr>
            <p:cNvPr id="12" name="object 12"/>
            <p:cNvSpPr/>
            <p:nvPr/>
          </p:nvSpPr>
          <p:spPr>
            <a:xfrm>
              <a:off x="3298317" y="3385121"/>
              <a:ext cx="2480945" cy="2313940"/>
            </a:xfrm>
            <a:custGeom>
              <a:avLst/>
              <a:gdLst/>
              <a:ahLst/>
              <a:cxnLst/>
              <a:rect l="l" t="t" r="r" b="b"/>
              <a:pathLst>
                <a:path w="2480945" h="2313940">
                  <a:moveTo>
                    <a:pt x="2480691" y="0"/>
                  </a:moveTo>
                  <a:lnTo>
                    <a:pt x="0" y="0"/>
                  </a:lnTo>
                  <a:lnTo>
                    <a:pt x="0" y="2313686"/>
                  </a:lnTo>
                  <a:lnTo>
                    <a:pt x="2480691" y="2313686"/>
                  </a:lnTo>
                  <a:lnTo>
                    <a:pt x="2480691" y="0"/>
                  </a:lnTo>
                  <a:close/>
                </a:path>
              </a:pathLst>
            </a:custGeom>
            <a:solidFill>
              <a:srgbClr val="F8F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8317" y="3385121"/>
              <a:ext cx="2480945" cy="2313940"/>
            </a:xfrm>
            <a:custGeom>
              <a:avLst/>
              <a:gdLst/>
              <a:ahLst/>
              <a:cxnLst/>
              <a:rect l="l" t="t" r="r" b="b"/>
              <a:pathLst>
                <a:path w="2480945" h="2313940">
                  <a:moveTo>
                    <a:pt x="0" y="2313686"/>
                  </a:moveTo>
                  <a:lnTo>
                    <a:pt x="2480691" y="2313686"/>
                  </a:lnTo>
                  <a:lnTo>
                    <a:pt x="2480691" y="0"/>
                  </a:lnTo>
                  <a:lnTo>
                    <a:pt x="0" y="0"/>
                  </a:lnTo>
                  <a:lnTo>
                    <a:pt x="0" y="2313686"/>
                  </a:lnTo>
                  <a:close/>
                </a:path>
              </a:pathLst>
            </a:custGeom>
            <a:ln w="107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482466" y="3425190"/>
            <a:ext cx="2112645" cy="1021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320" indent="-85725">
              <a:lnSpc>
                <a:spcPts val="1610"/>
              </a:lnSpc>
              <a:spcBef>
                <a:spcPts val="105"/>
              </a:spcBef>
              <a:buSzPct val="92857"/>
              <a:buFont typeface="Corbel"/>
              <a:buChar char="•"/>
              <a:tabLst>
                <a:tab pos="274320" algn="l"/>
              </a:tabLst>
            </a:pPr>
            <a:r>
              <a:rPr sz="1400" b="1" dirty="0">
                <a:solidFill>
                  <a:srgbClr val="181818"/>
                </a:solidFill>
                <a:latin typeface="Corbel"/>
                <a:cs typeface="Corbel"/>
              </a:rPr>
              <a:t>Налоговые</a:t>
            </a:r>
            <a:r>
              <a:rPr sz="1400" b="1" spc="-4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orbel"/>
                <a:cs typeface="Corbel"/>
              </a:rPr>
              <a:t>доходы</a:t>
            </a:r>
            <a:r>
              <a:rPr sz="1400" b="1" spc="-3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b="1" spc="-50" dirty="0">
                <a:solidFill>
                  <a:srgbClr val="181818"/>
                </a:solidFill>
                <a:latin typeface="Corbel"/>
                <a:cs typeface="Corbel"/>
              </a:rPr>
              <a:t>–</a:t>
            </a:r>
            <a:endParaRPr sz="1400">
              <a:latin typeface="Corbel"/>
              <a:cs typeface="Corbel"/>
            </a:endParaRPr>
          </a:p>
          <a:p>
            <a:pPr marL="118745" marR="30480" indent="-85725">
              <a:lnSpc>
                <a:spcPts val="1540"/>
              </a:lnSpc>
              <a:spcBef>
                <a:spcPts val="95"/>
              </a:spcBef>
              <a:buSzPct val="92857"/>
              <a:buChar char="•"/>
              <a:tabLst>
                <a:tab pos="428625" algn="l"/>
              </a:tabLst>
            </a:pP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поступления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 в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бюджет </a:t>
            </a:r>
            <a:r>
              <a:rPr sz="1400" spc="-25" dirty="0">
                <a:solidFill>
                  <a:srgbClr val="181818"/>
                </a:solidFill>
                <a:latin typeface="Corbel"/>
                <a:cs typeface="Corbel"/>
              </a:rPr>
              <a:t>от 	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уплаты</a:t>
            </a:r>
            <a:r>
              <a:rPr sz="1400" spc="-6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налогов,</a:t>
            </a:r>
            <a:endParaRPr sz="1400">
              <a:latin typeface="Corbel"/>
              <a:cs typeface="Corbel"/>
            </a:endParaRPr>
          </a:p>
          <a:p>
            <a:pPr algn="ctr">
              <a:lnSpc>
                <a:spcPts val="1440"/>
              </a:lnSpc>
            </a:pP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установленных</a:t>
            </a:r>
            <a:r>
              <a:rPr sz="1400" spc="1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Налоговым</a:t>
            </a:r>
            <a:endParaRPr sz="1400">
              <a:latin typeface="Corbel"/>
              <a:cs typeface="Corbel"/>
            </a:endParaRPr>
          </a:p>
          <a:p>
            <a:pPr algn="ctr">
              <a:lnSpc>
                <a:spcPts val="1614"/>
              </a:lnSpc>
            </a:pPr>
            <a:r>
              <a:rPr sz="1400" spc="-20" dirty="0">
                <a:solidFill>
                  <a:srgbClr val="181818"/>
                </a:solidFill>
                <a:latin typeface="Corbel"/>
                <a:cs typeface="Corbel"/>
              </a:rPr>
              <a:t>кодексом</a:t>
            </a:r>
            <a:r>
              <a:rPr sz="1400" spc="-1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25" dirty="0">
                <a:solidFill>
                  <a:srgbClr val="181818"/>
                </a:solidFill>
                <a:latin typeface="Corbel"/>
                <a:cs typeface="Corbel"/>
              </a:rPr>
              <a:t>РФ: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2071" y="4402327"/>
            <a:ext cx="2352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indent="-85725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91440" algn="l"/>
              </a:tabLst>
            </a:pP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Налог</a:t>
            </a:r>
            <a:r>
              <a:rPr sz="1400" spc="-2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на</a:t>
            </a:r>
            <a:r>
              <a:rPr sz="1400" spc="-2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Corbel"/>
                <a:cs typeface="Corbel"/>
              </a:rPr>
              <a:t>доходы</a:t>
            </a:r>
            <a:r>
              <a:rPr sz="1400" spc="-2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физических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98875" y="4597400"/>
            <a:ext cx="1681480" cy="102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020">
              <a:lnSpc>
                <a:spcPts val="1610"/>
              </a:lnSpc>
              <a:spcBef>
                <a:spcPts val="100"/>
              </a:spcBef>
            </a:pPr>
            <a:r>
              <a:rPr sz="1400" spc="-20" dirty="0">
                <a:solidFill>
                  <a:srgbClr val="181818"/>
                </a:solidFill>
                <a:latin typeface="Corbel"/>
                <a:cs typeface="Corbel"/>
              </a:rPr>
              <a:t>лиц;</a:t>
            </a:r>
            <a:endParaRPr sz="1400">
              <a:latin typeface="Corbel"/>
              <a:cs typeface="Corbel"/>
            </a:endParaRPr>
          </a:p>
          <a:p>
            <a:pPr marL="561975" indent="-85725">
              <a:lnSpc>
                <a:spcPts val="1535"/>
              </a:lnSpc>
              <a:buSzPct val="92857"/>
              <a:buChar char="•"/>
              <a:tabLst>
                <a:tab pos="561975" algn="l"/>
              </a:tabLst>
            </a:pP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Акцизы;</a:t>
            </a:r>
            <a:endParaRPr sz="1400">
              <a:latin typeface="Corbel"/>
              <a:cs typeface="Corbel"/>
            </a:endParaRPr>
          </a:p>
          <a:p>
            <a:pPr marL="90805" marR="5080" indent="-85725">
              <a:lnSpc>
                <a:spcPts val="1540"/>
              </a:lnSpc>
              <a:spcBef>
                <a:spcPts val="100"/>
              </a:spcBef>
              <a:buSzPct val="92857"/>
              <a:buChar char="•"/>
              <a:tabLst>
                <a:tab pos="194945" algn="l"/>
              </a:tabLst>
            </a:pP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Налог</a:t>
            </a:r>
            <a:r>
              <a:rPr sz="1400" spc="-3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на</a:t>
            </a:r>
            <a:r>
              <a:rPr sz="1400" spc="-3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имущество 	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физических</a:t>
            </a:r>
            <a:r>
              <a:rPr sz="1400" spc="-1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Corbel"/>
                <a:cs typeface="Corbel"/>
              </a:rPr>
              <a:t>лиц;</a:t>
            </a:r>
            <a:endParaRPr sz="1400">
              <a:latin typeface="Corbel"/>
              <a:cs typeface="Corbel"/>
            </a:endParaRPr>
          </a:p>
          <a:p>
            <a:pPr marL="356235" lvl="1" indent="-85725">
              <a:lnSpc>
                <a:spcPts val="1520"/>
              </a:lnSpc>
              <a:buSzPct val="92857"/>
              <a:buChar char="•"/>
              <a:tabLst>
                <a:tab pos="356235" algn="l"/>
              </a:tabLst>
            </a:pP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Иные</a:t>
            </a:r>
            <a:r>
              <a:rPr sz="1400" spc="-6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налоги.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38303" y="3325736"/>
            <a:ext cx="2491740" cy="2328545"/>
            <a:chOff x="6238303" y="3325736"/>
            <a:chExt cx="2491740" cy="2328545"/>
          </a:xfrm>
        </p:grpSpPr>
        <p:sp>
          <p:nvSpPr>
            <p:cNvPr id="18" name="object 18"/>
            <p:cNvSpPr/>
            <p:nvPr/>
          </p:nvSpPr>
          <p:spPr>
            <a:xfrm>
              <a:off x="6243700" y="3331133"/>
              <a:ext cx="2480945" cy="2317750"/>
            </a:xfrm>
            <a:custGeom>
              <a:avLst/>
              <a:gdLst/>
              <a:ahLst/>
              <a:cxnLst/>
              <a:rect l="l" t="t" r="r" b="b"/>
              <a:pathLst>
                <a:path w="2480945" h="2317750">
                  <a:moveTo>
                    <a:pt x="2480691" y="0"/>
                  </a:moveTo>
                  <a:lnTo>
                    <a:pt x="0" y="0"/>
                  </a:lnTo>
                  <a:lnTo>
                    <a:pt x="0" y="2317750"/>
                  </a:lnTo>
                  <a:lnTo>
                    <a:pt x="2480691" y="2317750"/>
                  </a:lnTo>
                  <a:lnTo>
                    <a:pt x="2480691" y="0"/>
                  </a:lnTo>
                  <a:close/>
                </a:path>
              </a:pathLst>
            </a:custGeom>
            <a:solidFill>
              <a:srgbClr val="F8F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3700" y="3331133"/>
              <a:ext cx="2480945" cy="2317750"/>
            </a:xfrm>
            <a:custGeom>
              <a:avLst/>
              <a:gdLst/>
              <a:ahLst/>
              <a:cxnLst/>
              <a:rect l="l" t="t" r="r" b="b"/>
              <a:pathLst>
                <a:path w="2480945" h="2317750">
                  <a:moveTo>
                    <a:pt x="0" y="2317750"/>
                  </a:moveTo>
                  <a:lnTo>
                    <a:pt x="2480691" y="2317750"/>
                  </a:lnTo>
                  <a:lnTo>
                    <a:pt x="2480691" y="0"/>
                  </a:lnTo>
                  <a:lnTo>
                    <a:pt x="0" y="0"/>
                  </a:lnTo>
                  <a:lnTo>
                    <a:pt x="0" y="231775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303009" y="3470909"/>
            <a:ext cx="2364105" cy="19970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24154" marR="217170" indent="-1270" algn="ctr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rgbClr val="181818"/>
                </a:solidFill>
                <a:latin typeface="Corbel"/>
                <a:cs typeface="Corbel"/>
              </a:rPr>
              <a:t>Неналоговые</a:t>
            </a:r>
            <a:r>
              <a:rPr sz="1400" b="1" spc="-4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b="1" spc="-20" dirty="0">
                <a:solidFill>
                  <a:srgbClr val="181818"/>
                </a:solidFill>
                <a:latin typeface="Corbel"/>
                <a:cs typeface="Corbel"/>
              </a:rPr>
              <a:t>доходы</a:t>
            </a:r>
            <a:r>
              <a:rPr sz="1400" b="1" spc="-2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b="1" spc="-50" dirty="0">
                <a:solidFill>
                  <a:srgbClr val="181818"/>
                </a:solidFill>
                <a:latin typeface="Corbel"/>
                <a:cs typeface="Corbel"/>
              </a:rPr>
              <a:t>–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поступления</a:t>
            </a:r>
            <a:r>
              <a:rPr sz="1400" spc="23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Corbel"/>
                <a:cs typeface="Corbel"/>
              </a:rPr>
              <a:t>доходов </a:t>
            </a:r>
            <a:r>
              <a:rPr sz="1400" spc="-25" dirty="0">
                <a:solidFill>
                  <a:srgbClr val="181818"/>
                </a:solidFill>
                <a:latin typeface="Corbel"/>
                <a:cs typeface="Corbel"/>
              </a:rPr>
              <a:t>от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использования</a:t>
            </a:r>
            <a:endParaRPr sz="1400">
              <a:latin typeface="Corbel"/>
              <a:cs typeface="Corbel"/>
            </a:endParaRPr>
          </a:p>
          <a:p>
            <a:pPr marL="635" algn="ctr">
              <a:lnSpc>
                <a:spcPts val="1435"/>
              </a:lnSpc>
            </a:pP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государственного</a:t>
            </a:r>
            <a:endParaRPr sz="1400">
              <a:latin typeface="Corbel"/>
              <a:cs typeface="Corbel"/>
            </a:endParaRPr>
          </a:p>
          <a:p>
            <a:pPr marL="82550" marR="5080" indent="-70485">
              <a:lnSpc>
                <a:spcPts val="1540"/>
              </a:lnSpc>
              <a:spcBef>
                <a:spcPts val="100"/>
              </a:spcBef>
            </a:pP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(муниципального)</a:t>
            </a:r>
            <a:r>
              <a:rPr sz="1400" spc="2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имущества, платных</a:t>
            </a:r>
            <a:r>
              <a:rPr sz="1400" spc="-3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услуг,</a:t>
            </a:r>
            <a:r>
              <a:rPr sz="1400" spc="-2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оказываемых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казенными</a:t>
            </a:r>
            <a:r>
              <a:rPr sz="1400" spc="-5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учреждениями,</a:t>
            </a:r>
            <a:endParaRPr sz="1400">
              <a:latin typeface="Corbel"/>
              <a:cs typeface="Corbel"/>
            </a:endParaRPr>
          </a:p>
          <a:p>
            <a:pPr marL="635" algn="ctr">
              <a:lnSpc>
                <a:spcPts val="1430"/>
              </a:lnSpc>
            </a:pP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штрафных</a:t>
            </a:r>
            <a:r>
              <a:rPr sz="1400" spc="-6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санкций</a:t>
            </a:r>
            <a:r>
              <a:rPr sz="1400" spc="-4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35" dirty="0">
                <a:solidFill>
                  <a:srgbClr val="181818"/>
                </a:solidFill>
                <a:latin typeface="Corbel"/>
                <a:cs typeface="Corbel"/>
              </a:rPr>
              <a:t>за</a:t>
            </a:r>
            <a:endParaRPr sz="1400">
              <a:latin typeface="Corbel"/>
              <a:cs typeface="Corbel"/>
            </a:endParaRPr>
          </a:p>
          <a:p>
            <a:pPr marL="21590" marR="13970" algn="ctr">
              <a:lnSpc>
                <a:spcPts val="1540"/>
              </a:lnSpc>
              <a:spcBef>
                <a:spcPts val="100"/>
              </a:spcBef>
            </a:pP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нарушение</a:t>
            </a:r>
            <a:r>
              <a:rPr sz="1400" spc="-4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законодательства,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иных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 неналоговых</a:t>
            </a:r>
            <a:r>
              <a:rPr sz="1400" spc="2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платежей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274492" y="3423640"/>
            <a:ext cx="2491740" cy="2352040"/>
            <a:chOff x="9274492" y="3423640"/>
            <a:chExt cx="2491740" cy="2352040"/>
          </a:xfrm>
        </p:grpSpPr>
        <p:sp>
          <p:nvSpPr>
            <p:cNvPr id="22" name="object 22"/>
            <p:cNvSpPr/>
            <p:nvPr/>
          </p:nvSpPr>
          <p:spPr>
            <a:xfrm>
              <a:off x="9279890" y="3429038"/>
              <a:ext cx="2480945" cy="2341245"/>
            </a:xfrm>
            <a:custGeom>
              <a:avLst/>
              <a:gdLst/>
              <a:ahLst/>
              <a:cxnLst/>
              <a:rect l="l" t="t" r="r" b="b"/>
              <a:pathLst>
                <a:path w="2480945" h="2341245">
                  <a:moveTo>
                    <a:pt x="2480691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2480691" y="2340864"/>
                  </a:lnTo>
                  <a:lnTo>
                    <a:pt x="2480691" y="0"/>
                  </a:lnTo>
                  <a:close/>
                </a:path>
              </a:pathLst>
            </a:custGeom>
            <a:solidFill>
              <a:srgbClr val="F8F3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79890" y="3429038"/>
              <a:ext cx="2480945" cy="2341245"/>
            </a:xfrm>
            <a:custGeom>
              <a:avLst/>
              <a:gdLst/>
              <a:ahLst/>
              <a:cxnLst/>
              <a:rect l="l" t="t" r="r" b="b"/>
              <a:pathLst>
                <a:path w="2480945" h="2341245">
                  <a:moveTo>
                    <a:pt x="0" y="2340864"/>
                  </a:moveTo>
                  <a:lnTo>
                    <a:pt x="2480691" y="2340864"/>
                  </a:lnTo>
                  <a:lnTo>
                    <a:pt x="2480691" y="0"/>
                  </a:lnTo>
                  <a:lnTo>
                    <a:pt x="0" y="0"/>
                  </a:lnTo>
                  <a:lnTo>
                    <a:pt x="0" y="2340864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283445" y="3873500"/>
            <a:ext cx="2477135" cy="14116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635" algn="ctr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181818"/>
                </a:solidFill>
                <a:latin typeface="Corbel"/>
                <a:cs typeface="Corbel"/>
              </a:rPr>
              <a:t>Безвозмездные </a:t>
            </a:r>
            <a:r>
              <a:rPr sz="1400" b="1" dirty="0">
                <a:solidFill>
                  <a:srgbClr val="181818"/>
                </a:solidFill>
                <a:latin typeface="Corbel"/>
                <a:cs typeface="Corbel"/>
              </a:rPr>
              <a:t>поступления</a:t>
            </a:r>
            <a:r>
              <a:rPr sz="1400" b="1" spc="-1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b="1" spc="-50" dirty="0">
                <a:solidFill>
                  <a:srgbClr val="181818"/>
                </a:solidFill>
                <a:latin typeface="Corbel"/>
                <a:cs typeface="Corbel"/>
              </a:rPr>
              <a:t>–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поступление</a:t>
            </a:r>
            <a:r>
              <a:rPr sz="1400" spc="1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20" dirty="0">
                <a:solidFill>
                  <a:srgbClr val="181818"/>
                </a:solidFill>
                <a:latin typeface="Corbel"/>
                <a:cs typeface="Corbel"/>
              </a:rPr>
              <a:t>доходов</a:t>
            </a:r>
            <a:r>
              <a:rPr sz="1400" spc="1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от</a:t>
            </a:r>
            <a:r>
              <a:rPr sz="1400" spc="1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других бюджетов</a:t>
            </a:r>
            <a:r>
              <a:rPr sz="1400" spc="-4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бюджетной</a:t>
            </a:r>
            <a:r>
              <a:rPr sz="1400" spc="-5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системы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РФ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 (межбюджетные</a:t>
            </a:r>
            <a:endParaRPr sz="1400">
              <a:latin typeface="Corbel"/>
              <a:cs typeface="Corbel"/>
            </a:endParaRPr>
          </a:p>
          <a:p>
            <a:pPr algn="ctr">
              <a:lnSpc>
                <a:spcPts val="1435"/>
              </a:lnSpc>
            </a:pP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трансферты),</a:t>
            </a:r>
            <a:r>
              <a:rPr sz="1400" spc="3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организаций</a:t>
            </a:r>
            <a:r>
              <a:rPr sz="1400" spc="2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50" dirty="0">
                <a:solidFill>
                  <a:srgbClr val="181818"/>
                </a:solidFill>
                <a:latin typeface="Corbel"/>
                <a:cs typeface="Corbel"/>
              </a:rPr>
              <a:t>и</a:t>
            </a:r>
            <a:endParaRPr sz="1400">
              <a:latin typeface="Corbel"/>
              <a:cs typeface="Corbel"/>
            </a:endParaRPr>
          </a:p>
          <a:p>
            <a:pPr algn="ctr">
              <a:lnSpc>
                <a:spcPts val="1535"/>
              </a:lnSpc>
            </a:pP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граждан</a:t>
            </a:r>
            <a:r>
              <a:rPr sz="1400" spc="-6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(кроме</a:t>
            </a:r>
            <a:r>
              <a:rPr sz="1400" spc="-70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181818"/>
                </a:solidFill>
                <a:latin typeface="Corbel"/>
                <a:cs typeface="Corbel"/>
              </a:rPr>
              <a:t>налоговых</a:t>
            </a:r>
            <a:r>
              <a:rPr sz="1400" spc="-5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50" dirty="0">
                <a:solidFill>
                  <a:srgbClr val="181818"/>
                </a:solidFill>
                <a:latin typeface="Corbel"/>
                <a:cs typeface="Corbel"/>
              </a:rPr>
              <a:t>и</a:t>
            </a:r>
            <a:endParaRPr sz="1400">
              <a:latin typeface="Corbel"/>
              <a:cs typeface="Corbel"/>
            </a:endParaRPr>
          </a:p>
          <a:p>
            <a:pPr algn="ctr">
              <a:lnSpc>
                <a:spcPts val="1610"/>
              </a:lnSpc>
            </a:pP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неналоговых</a:t>
            </a:r>
            <a:r>
              <a:rPr sz="1400" spc="25" dirty="0">
                <a:solidFill>
                  <a:srgbClr val="181818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181818"/>
                </a:solidFill>
                <a:latin typeface="Corbel"/>
                <a:cs typeface="Corbel"/>
              </a:rPr>
              <a:t>доходов</a:t>
            </a:r>
            <a:r>
              <a:rPr sz="1400" b="1" spc="-10" dirty="0">
                <a:solidFill>
                  <a:srgbClr val="181818"/>
                </a:solidFill>
                <a:latin typeface="Corbel"/>
                <a:cs typeface="Corbel"/>
              </a:rPr>
              <a:t>)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23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055" y="1261872"/>
            <a:ext cx="3724655" cy="7680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15358" y="1426590"/>
            <a:ext cx="3211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orbel"/>
                <a:cs typeface="Corbel"/>
              </a:rPr>
              <a:t>Структура</a:t>
            </a:r>
            <a:r>
              <a:rPr sz="2000" spc="-8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доходов</a:t>
            </a:r>
            <a:r>
              <a:rPr sz="2000" spc="26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бюджета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0600" y="196850"/>
            <a:ext cx="102108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0794">
            <a:solidFill>
              <a:srgbClr val="828282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2030"/>
              </a:spcBef>
            </a:pPr>
            <a:r>
              <a:rPr spc="-45" dirty="0">
                <a:solidFill>
                  <a:srgbClr val="FFFFFF"/>
                </a:solidFill>
              </a:rPr>
              <a:t>IX.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5" dirty="0">
                <a:solidFill>
                  <a:srgbClr val="FFFFFF"/>
                </a:solidFill>
              </a:rPr>
              <a:t>СТРУКТУРА </a:t>
            </a:r>
            <a:r>
              <a:rPr spc="-135" dirty="0">
                <a:solidFill>
                  <a:srgbClr val="FFFFFF"/>
                </a:solidFill>
              </a:rPr>
              <a:t>ДОХОДОВ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0" dirty="0">
                <a:solidFill>
                  <a:srgbClr val="FFFFFF"/>
                </a:solidFill>
              </a:rPr>
              <a:t>БЮДЖЕТА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120" dirty="0">
                <a:solidFill>
                  <a:srgbClr val="FFFFFF"/>
                </a:solidFill>
              </a:rPr>
              <a:t>КАЛАРСКОГО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85" dirty="0">
                <a:solidFill>
                  <a:srgbClr val="FFFFFF"/>
                </a:solidFill>
              </a:rPr>
              <a:t>МУНИЦИПАЛЬНОГО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23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D43B9CB4-AD4B-477C-952C-20E37833C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110471"/>
              </p:ext>
            </p:extLst>
          </p:nvPr>
        </p:nvGraphicFramePr>
        <p:xfrm>
          <a:off x="492393" y="1795326"/>
          <a:ext cx="4573384" cy="330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xmlns="" id="{EBA08AFE-C2E0-4CD2-9907-0FA385AAF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230014"/>
              </p:ext>
            </p:extLst>
          </p:nvPr>
        </p:nvGraphicFramePr>
        <p:xfrm>
          <a:off x="7429004" y="1918699"/>
          <a:ext cx="4270603" cy="27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xmlns="" id="{7B6B23F3-93B9-4020-A5A1-17E9156BF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730338"/>
              </p:ext>
            </p:extLst>
          </p:nvPr>
        </p:nvGraphicFramePr>
        <p:xfrm>
          <a:off x="4258055" y="3814975"/>
          <a:ext cx="4089400" cy="298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06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9516" y="84963"/>
            <a:ext cx="102108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0794">
            <a:solidFill>
              <a:srgbClr val="828282"/>
            </a:solidFill>
          </a:ln>
        </p:spPr>
        <p:txBody>
          <a:bodyPr vert="horz" wrap="square" lIns="0" tIns="247650" rIns="0" bIns="0" rtlCol="0">
            <a:spAutoFit/>
          </a:bodyPr>
          <a:lstStyle/>
          <a:p>
            <a:pPr marL="91440" marR="648970">
              <a:lnSpc>
                <a:spcPct val="80000"/>
              </a:lnSpc>
              <a:spcBef>
                <a:spcPts val="1950"/>
              </a:spcBef>
            </a:pPr>
            <a:r>
              <a:rPr spc="-45" dirty="0">
                <a:solidFill>
                  <a:srgbClr val="FFFFFF"/>
                </a:solidFill>
              </a:rPr>
              <a:t>X.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85" dirty="0">
                <a:solidFill>
                  <a:srgbClr val="FFFFFF"/>
                </a:solidFill>
              </a:rPr>
              <a:t>НАЛОГОВЫЕ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И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85" dirty="0">
                <a:solidFill>
                  <a:srgbClr val="FFFFFF"/>
                </a:solidFill>
              </a:rPr>
              <a:t>НЕНАЛОГОВЫЕ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145" dirty="0">
                <a:solidFill>
                  <a:srgbClr val="FFFFFF"/>
                </a:solidFill>
              </a:rPr>
              <a:t>ДОХОДЫ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-100" dirty="0">
                <a:solidFill>
                  <a:srgbClr val="FFFFFF"/>
                </a:solidFill>
              </a:rPr>
              <a:t>БЮДЖЕТА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-120" dirty="0">
                <a:solidFill>
                  <a:srgbClr val="FFFFFF"/>
                </a:solidFill>
              </a:rPr>
              <a:t>КАЛАРСКОГО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65" dirty="0">
                <a:solidFill>
                  <a:srgbClr val="FFFFFF"/>
                </a:solidFill>
              </a:rPr>
              <a:t>МУНИЦИПАЛЬНОГО </a:t>
            </a:r>
            <a:r>
              <a:rPr spc="-10" dirty="0">
                <a:solidFill>
                  <a:srgbClr val="FFFFFF"/>
                </a:solidFill>
              </a:rPr>
              <a:t>ОКРУГА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23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912"/>
              </p:ext>
            </p:extLst>
          </p:nvPr>
        </p:nvGraphicFramePr>
        <p:xfrm>
          <a:off x="2063369" y="1019302"/>
          <a:ext cx="9086212" cy="5820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7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36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91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06070" marR="207010" indent="-91440">
                        <a:lnSpc>
                          <a:spcPct val="114999"/>
                        </a:lnSpc>
                        <a:spcBef>
                          <a:spcPts val="6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факт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48285" marR="205740" indent="-33655">
                        <a:lnSpc>
                          <a:spcPct val="114999"/>
                        </a:lnSpc>
                        <a:spcBef>
                          <a:spcPts val="605"/>
                        </a:spcBef>
                      </a:pP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spc="-2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b="1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оценка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План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9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9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0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971521,1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1574893,0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1529520,1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1677607,0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1812017,7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лиц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589194,7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593100,0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717968,2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797736,0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877670,0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Налоги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товары</a:t>
                      </a:r>
                      <a:r>
                        <a:rPr sz="1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(работы,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услуги)</a:t>
                      </a:r>
                      <a:r>
                        <a:rPr sz="1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реализуемые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(акцизы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ГСМ)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37802,2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39365,5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39561,0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42577,0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44517,9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Единый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вмененный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доход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отдельных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видов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-112,5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55880" marR="48895">
                        <a:lnSpc>
                          <a:spcPct val="114999"/>
                        </a:lnSpc>
                        <a:spcBef>
                          <a:spcPts val="50"/>
                        </a:spcBef>
                        <a:tabLst>
                          <a:tab pos="603885" algn="l"/>
                          <a:tab pos="1419225" algn="l"/>
                          <a:tab pos="1645920" algn="l"/>
                          <a:tab pos="2122805" algn="l"/>
                          <a:tab pos="2339340" algn="l"/>
                          <a:tab pos="3279775" algn="l"/>
                          <a:tab pos="4040504" algn="l"/>
                        </a:tabLst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Налог,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взимаемый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связи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применением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патентной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системы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налогообложения,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зачисляемый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бюджеты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районов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514,6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2390,0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2949,0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2950,0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586740" algn="l"/>
                          <a:tab pos="1385570" algn="l"/>
                          <a:tab pos="1595755" algn="l"/>
                          <a:tab pos="2056130" algn="l"/>
                          <a:tab pos="2255520" algn="l"/>
                          <a:tab pos="3178175" algn="l"/>
                          <a:tab pos="4040504" algn="l"/>
                        </a:tabLst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Налог,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взимаемый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связи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применением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упрощенной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системы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налогообложения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11749,9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20315,0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23137,9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25541,0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27785,8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имущество</a:t>
                      </a:r>
                      <a:r>
                        <a:rPr sz="10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лиц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3338,0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3296,6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3692,0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3740,0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3800,0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Земельный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налог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2070,8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1703,4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2379,0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2420,0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2500,0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55880" marR="657225">
                        <a:lnSpc>
                          <a:spcPct val="114999"/>
                        </a:lnSpc>
                        <a:spcBef>
                          <a:spcPts val="5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Налоги,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сборы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регулярные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платежи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пользование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природными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ресурсами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(налог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добычу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полезных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ископаемых)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325110,4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911700,5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737231,0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800000,0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850000,0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Государственная</a:t>
                      </a:r>
                      <a:r>
                        <a:rPr sz="10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пошлина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1853,0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3022,0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2602,0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2643,0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2744,0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45630,3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55090,0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54598,0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67290,1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67474,0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сдачи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аренду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земельных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участков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4482,1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5700,0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5200,0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5300,0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сдачи в аренду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имущества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2567,2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4740,0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3930,0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4300,0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4600,0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Проценты, полученные от предоставления бюджетных кредитов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2668,0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15380,1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14964,0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Плата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за негативное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воздействие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окружающую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среду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741,3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456,0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550,0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650,0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компенсации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затрат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бюджетов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муниципальных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районов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6176,4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2629,0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810,0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820,0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продажи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земельных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участков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3493,3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800,4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560,0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Штрафы,</a:t>
                      </a:r>
                      <a:r>
                        <a:rPr sz="1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санкции,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возмещение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ущерба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383,8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535,0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390,0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440,0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Прочие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27786,2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40929,6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40000,0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0000,0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0000,0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ДОХОДОВ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1017151,4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1629983,0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1584118,1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1744897,1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1879491,7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559" y="3974591"/>
            <a:ext cx="655320" cy="14462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2911" y="4201667"/>
            <a:ext cx="655320" cy="8717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22120" y="2002535"/>
            <a:ext cx="2771140" cy="3424554"/>
            <a:chOff x="1722120" y="2002535"/>
            <a:chExt cx="2771140" cy="342455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2636" y="3982211"/>
              <a:ext cx="655320" cy="14447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2120" y="2002535"/>
              <a:ext cx="2770632" cy="24536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006345" y="2590545"/>
            <a:ext cx="220091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orbel"/>
                <a:cs typeface="Corbel"/>
              </a:rPr>
              <a:t>Предоставляются </a:t>
            </a:r>
            <a:r>
              <a:rPr sz="2000" dirty="0">
                <a:latin typeface="Corbel"/>
                <a:cs typeface="Corbel"/>
              </a:rPr>
              <a:t>без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определения конкретной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цели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их </a:t>
            </a:r>
            <a:r>
              <a:rPr sz="2000" spc="-10" dirty="0">
                <a:latin typeface="Corbel"/>
                <a:cs typeface="Corbel"/>
              </a:rPr>
              <a:t>использования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69535" y="2031492"/>
            <a:ext cx="2660904" cy="23652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001005" y="2118106"/>
            <a:ext cx="2000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orbel"/>
                <a:cs typeface="Corbel"/>
              </a:rPr>
              <a:t>Предоставляются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4326" y="2422906"/>
            <a:ext cx="221234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rbel"/>
                <a:cs typeface="Corbel"/>
              </a:rPr>
              <a:t>на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финансирование</a:t>
            </a:r>
            <a:endParaRPr sz="2000">
              <a:latin typeface="Corbel"/>
              <a:cs typeface="Corbel"/>
            </a:endParaRPr>
          </a:p>
          <a:p>
            <a:pPr marL="635" algn="ctr">
              <a:lnSpc>
                <a:spcPct val="100000"/>
              </a:lnSpc>
            </a:pPr>
            <a:r>
              <a:rPr sz="2000" spc="-10" dirty="0">
                <a:latin typeface="Corbel"/>
                <a:cs typeface="Corbel"/>
              </a:rPr>
              <a:t>«переданных»</a:t>
            </a:r>
            <a:endParaRPr sz="2000">
              <a:latin typeface="Corbel"/>
              <a:cs typeface="Corbel"/>
            </a:endParaRPr>
          </a:p>
          <a:p>
            <a:pPr marL="105410" marR="98425" algn="ctr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другим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публично- правовым</a:t>
            </a:r>
            <a:endParaRPr sz="2000">
              <a:latin typeface="Corbel"/>
              <a:cs typeface="Corbel"/>
            </a:endParaRPr>
          </a:p>
          <a:p>
            <a:pPr marL="312420" marR="304800" algn="ctr">
              <a:lnSpc>
                <a:spcPct val="100000"/>
              </a:lnSpc>
            </a:pPr>
            <a:r>
              <a:rPr sz="2000" spc="-10" dirty="0">
                <a:latin typeface="Corbel"/>
                <a:cs typeface="Corbel"/>
              </a:rPr>
              <a:t>образованиям полномочий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91043" y="1979676"/>
            <a:ext cx="2660904" cy="24551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848345" y="2264156"/>
            <a:ext cx="215074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 marR="8064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orbel"/>
                <a:cs typeface="Corbel"/>
              </a:rPr>
              <a:t>Предоставляются </a:t>
            </a:r>
            <a:r>
              <a:rPr sz="2000" dirty="0">
                <a:latin typeface="Corbel"/>
                <a:cs typeface="Corbel"/>
              </a:rPr>
              <a:t>на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условиях долевого</a:t>
            </a:r>
            <a:endParaRPr sz="2000">
              <a:latin typeface="Corbel"/>
              <a:cs typeface="Corbe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spc="-10" dirty="0">
                <a:latin typeface="Corbel"/>
                <a:cs typeface="Corbel"/>
              </a:rPr>
              <a:t>софинансирования расходов</a:t>
            </a:r>
            <a:r>
              <a:rPr sz="2000" spc="-6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других</a:t>
            </a:r>
            <a:endParaRPr sz="20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orbel"/>
                <a:cs typeface="Corbel"/>
              </a:rPr>
              <a:t>бюджетов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5001" y="1089786"/>
            <a:ext cx="9343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5630" marR="5080" indent="-1853564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Межбюджетные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трансферты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денежные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средства,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перечисляемые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из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одного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бюджета </a:t>
            </a:r>
            <a:r>
              <a:rPr sz="1800" spc="-20" dirty="0">
                <a:latin typeface="Microsoft Sans Serif"/>
                <a:cs typeface="Microsoft Sans Serif"/>
              </a:rPr>
              <a:t>бюджетной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системы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Российской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Федерации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другому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32276" y="4809744"/>
            <a:ext cx="4735068" cy="90525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036314" y="5002225"/>
            <a:ext cx="4131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rbel"/>
                <a:cs typeface="Corbel"/>
              </a:rPr>
              <a:t>Аналогия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в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семейном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бюджете</a:t>
            </a:r>
            <a:endParaRPr sz="2400">
              <a:latin typeface="Corbel"/>
              <a:cs typeface="Corbe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4311" y="5463540"/>
            <a:ext cx="2816352" cy="125882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878838" y="5581294"/>
            <a:ext cx="14820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orbel"/>
                <a:cs typeface="Corbel"/>
              </a:rPr>
              <a:t>Вы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даете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своему </a:t>
            </a:r>
            <a:r>
              <a:rPr sz="1600" dirty="0">
                <a:latin typeface="Corbel"/>
                <a:cs typeface="Corbel"/>
              </a:rPr>
              <a:t>ребенку</a:t>
            </a:r>
            <a:r>
              <a:rPr sz="1600" spc="-6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деньги </a:t>
            </a:r>
            <a:r>
              <a:rPr sz="1600" dirty="0">
                <a:latin typeface="Corbel"/>
                <a:cs typeface="Corbel"/>
              </a:rPr>
              <a:t>на</a:t>
            </a:r>
            <a:r>
              <a:rPr sz="1600" spc="-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«карманные расходы»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19072" y="5286373"/>
            <a:ext cx="8716010" cy="1492250"/>
            <a:chOff x="1719072" y="5286373"/>
            <a:chExt cx="8716010" cy="149225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81727" y="5492496"/>
              <a:ext cx="2816352" cy="12588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04760" y="5440680"/>
              <a:ext cx="2814828" cy="1260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0150" y="5511800"/>
              <a:ext cx="1249362" cy="11826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61425" y="5286373"/>
              <a:ext cx="1492250" cy="1492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9072" y="5445252"/>
              <a:ext cx="2845307" cy="12893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54295" y="5471160"/>
              <a:ext cx="2845307" cy="12877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89519" y="5426964"/>
              <a:ext cx="2845307" cy="128778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56201" y="6119812"/>
              <a:ext cx="2865374" cy="630237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4787900" y="5502046"/>
            <a:ext cx="26085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orbel"/>
                <a:cs typeface="Corbel"/>
              </a:rPr>
              <a:t>Вы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20" dirty="0">
                <a:latin typeface="Corbel"/>
                <a:cs typeface="Corbel"/>
              </a:rPr>
              <a:t>даете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своему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ребенку</a:t>
            </a:r>
            <a:r>
              <a:rPr sz="1400" spc="-1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деньги </a:t>
            </a:r>
            <a:r>
              <a:rPr sz="1400" dirty="0">
                <a:latin typeface="Corbel"/>
                <a:cs typeface="Corbel"/>
              </a:rPr>
              <a:t>и</a:t>
            </a:r>
            <a:r>
              <a:rPr sz="1400" spc="-30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посылаете</a:t>
            </a:r>
            <a:r>
              <a:rPr sz="1400" spc="-1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его</a:t>
            </a:r>
            <a:r>
              <a:rPr sz="1400" spc="-15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в</a:t>
            </a:r>
            <a:r>
              <a:rPr sz="1400" spc="-2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магазин</a:t>
            </a:r>
            <a:r>
              <a:rPr sz="1400" spc="-10" dirty="0">
                <a:latin typeface="Corbel"/>
                <a:cs typeface="Corbel"/>
              </a:rPr>
              <a:t> купить продукты</a:t>
            </a:r>
            <a:r>
              <a:rPr sz="1400" spc="-50" dirty="0">
                <a:latin typeface="Corbel"/>
                <a:cs typeface="Corbel"/>
              </a:rPr>
              <a:t> </a:t>
            </a:r>
            <a:r>
              <a:rPr sz="1400" dirty="0">
                <a:latin typeface="Corbel"/>
                <a:cs typeface="Corbel"/>
              </a:rPr>
              <a:t>(по</a:t>
            </a:r>
            <a:r>
              <a:rPr sz="1400" spc="-15" dirty="0">
                <a:latin typeface="Corbel"/>
                <a:cs typeface="Corbel"/>
              </a:rPr>
              <a:t> </a:t>
            </a:r>
            <a:r>
              <a:rPr sz="1400" spc="-10" dirty="0">
                <a:latin typeface="Corbel"/>
                <a:cs typeface="Corbel"/>
              </a:rPr>
              <a:t>списку)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23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7652131" y="5513019"/>
            <a:ext cx="22078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rbel"/>
                <a:cs typeface="Corbel"/>
              </a:rPr>
              <a:t>Вы</a:t>
            </a:r>
            <a:r>
              <a:rPr sz="1200" spc="-2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«добавляете»</a:t>
            </a:r>
            <a:r>
              <a:rPr sz="1200" spc="-25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денег </a:t>
            </a:r>
            <a:r>
              <a:rPr sz="1200" dirty="0">
                <a:latin typeface="Corbel"/>
                <a:cs typeface="Corbel"/>
              </a:rPr>
              <a:t>для</a:t>
            </a:r>
            <a:r>
              <a:rPr sz="1200" spc="-30" dirty="0">
                <a:latin typeface="Corbel"/>
                <a:cs typeface="Corbel"/>
              </a:rPr>
              <a:t> </a:t>
            </a:r>
            <a:r>
              <a:rPr sz="1200" spc="-20" dirty="0">
                <a:latin typeface="Corbel"/>
                <a:cs typeface="Corbel"/>
              </a:rPr>
              <a:t>того, </a:t>
            </a:r>
            <a:r>
              <a:rPr sz="1200" dirty="0">
                <a:latin typeface="Corbel"/>
                <a:cs typeface="Corbel"/>
              </a:rPr>
              <a:t>чтобы</a:t>
            </a:r>
            <a:r>
              <a:rPr sz="1200" spc="-4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ваш</a:t>
            </a:r>
            <a:r>
              <a:rPr sz="1200" spc="-30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ребенок</a:t>
            </a:r>
            <a:endParaRPr sz="1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orbel"/>
                <a:cs typeface="Corbel"/>
              </a:rPr>
              <a:t>купил</a:t>
            </a:r>
            <a:r>
              <a:rPr sz="1200" spc="-3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себе</a:t>
            </a:r>
            <a:r>
              <a:rPr sz="1200" spc="-25" dirty="0">
                <a:latin typeface="Corbel"/>
                <a:cs typeface="Corbel"/>
              </a:rPr>
              <a:t> </a:t>
            </a:r>
            <a:r>
              <a:rPr sz="1200" spc="-20" dirty="0">
                <a:latin typeface="Corbel"/>
                <a:cs typeface="Corbel"/>
              </a:rPr>
              <a:t>новый</a:t>
            </a:r>
            <a:endParaRPr sz="1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orbel"/>
                <a:cs typeface="Corbel"/>
              </a:rPr>
              <a:t>телефон</a:t>
            </a:r>
            <a:r>
              <a:rPr sz="1200" spc="-15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(а</a:t>
            </a:r>
            <a:r>
              <a:rPr sz="1200" spc="10" dirty="0">
                <a:latin typeface="Corbel"/>
                <a:cs typeface="Corbel"/>
              </a:rPr>
              <a:t> </a:t>
            </a:r>
            <a:r>
              <a:rPr sz="1200" spc="-10" dirty="0">
                <a:latin typeface="Corbel"/>
                <a:cs typeface="Corbel"/>
              </a:rPr>
              <a:t>остальные</a:t>
            </a:r>
            <a:endParaRPr sz="1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orbel"/>
                <a:cs typeface="Corbel"/>
              </a:rPr>
              <a:t>он</a:t>
            </a:r>
            <a:r>
              <a:rPr sz="1200" spc="-10" dirty="0">
                <a:latin typeface="Corbel"/>
                <a:cs typeface="Corbel"/>
              </a:rPr>
              <a:t> накопил</a:t>
            </a:r>
            <a:r>
              <a:rPr sz="1200" spc="-15" dirty="0">
                <a:latin typeface="Corbel"/>
                <a:cs typeface="Corbel"/>
              </a:rPr>
              <a:t> </a:t>
            </a:r>
            <a:r>
              <a:rPr sz="1200" spc="-20" dirty="0">
                <a:latin typeface="Corbel"/>
                <a:cs typeface="Corbel"/>
              </a:rPr>
              <a:t>сам)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6071" y="72135"/>
            <a:ext cx="102108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0794">
            <a:solidFill>
              <a:srgbClr val="828282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5"/>
              </a:spcBef>
            </a:pPr>
            <a:endParaRPr sz="180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</a:pP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XI.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МЕЖБЮДЖЕТНЫЕ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ТРАНСФЕРТЫ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(I)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1598" y="807021"/>
            <a:ext cx="1997075" cy="1042035"/>
            <a:chOff x="2121598" y="807021"/>
            <a:chExt cx="1997075" cy="1042035"/>
          </a:xfrm>
        </p:grpSpPr>
        <p:sp>
          <p:nvSpPr>
            <p:cNvPr id="3" name="object 3"/>
            <p:cNvSpPr/>
            <p:nvPr/>
          </p:nvSpPr>
          <p:spPr>
            <a:xfrm>
              <a:off x="2126995" y="812418"/>
              <a:ext cx="1986280" cy="1031240"/>
            </a:xfrm>
            <a:custGeom>
              <a:avLst/>
              <a:gdLst/>
              <a:ahLst/>
              <a:cxnLst/>
              <a:rect l="l" t="t" r="r" b="b"/>
              <a:pathLst>
                <a:path w="1986279" h="1031239">
                  <a:moveTo>
                    <a:pt x="992886" y="0"/>
                  </a:moveTo>
                  <a:lnTo>
                    <a:pt x="930091" y="1014"/>
                  </a:lnTo>
                  <a:lnTo>
                    <a:pt x="868334" y="4015"/>
                  </a:lnTo>
                  <a:lnTo>
                    <a:pt x="807732" y="8945"/>
                  </a:lnTo>
                  <a:lnTo>
                    <a:pt x="748401" y="15741"/>
                  </a:lnTo>
                  <a:lnTo>
                    <a:pt x="690457" y="24344"/>
                  </a:lnTo>
                  <a:lnTo>
                    <a:pt x="634017" y="34694"/>
                  </a:lnTo>
                  <a:lnTo>
                    <a:pt x="579196" y="46729"/>
                  </a:lnTo>
                  <a:lnTo>
                    <a:pt x="526111" y="60391"/>
                  </a:lnTo>
                  <a:lnTo>
                    <a:pt x="474879" y="75617"/>
                  </a:lnTo>
                  <a:lnTo>
                    <a:pt x="425615" y="92349"/>
                  </a:lnTo>
                  <a:lnTo>
                    <a:pt x="378436" y="110525"/>
                  </a:lnTo>
                  <a:lnTo>
                    <a:pt x="333458" y="130086"/>
                  </a:lnTo>
                  <a:lnTo>
                    <a:pt x="290798" y="150971"/>
                  </a:lnTo>
                  <a:lnTo>
                    <a:pt x="250571" y="173119"/>
                  </a:lnTo>
                  <a:lnTo>
                    <a:pt x="212894" y="196471"/>
                  </a:lnTo>
                  <a:lnTo>
                    <a:pt x="177883" y="220965"/>
                  </a:lnTo>
                  <a:lnTo>
                    <a:pt x="145655" y="246542"/>
                  </a:lnTo>
                  <a:lnTo>
                    <a:pt x="116326" y="273141"/>
                  </a:lnTo>
                  <a:lnTo>
                    <a:pt x="90011" y="300702"/>
                  </a:lnTo>
                  <a:lnTo>
                    <a:pt x="46893" y="358469"/>
                  </a:lnTo>
                  <a:lnTo>
                    <a:pt x="17230" y="419358"/>
                  </a:lnTo>
                  <a:lnTo>
                    <a:pt x="1953" y="482888"/>
                  </a:lnTo>
                  <a:lnTo>
                    <a:pt x="0" y="515492"/>
                  </a:lnTo>
                  <a:lnTo>
                    <a:pt x="1953" y="548097"/>
                  </a:lnTo>
                  <a:lnTo>
                    <a:pt x="17230" y="611632"/>
                  </a:lnTo>
                  <a:lnTo>
                    <a:pt x="46893" y="672529"/>
                  </a:lnTo>
                  <a:lnTo>
                    <a:pt x="90011" y="730305"/>
                  </a:lnTo>
                  <a:lnTo>
                    <a:pt x="116326" y="757873"/>
                  </a:lnTo>
                  <a:lnTo>
                    <a:pt x="145655" y="784478"/>
                  </a:lnTo>
                  <a:lnTo>
                    <a:pt x="177883" y="810062"/>
                  </a:lnTo>
                  <a:lnTo>
                    <a:pt x="212894" y="834563"/>
                  </a:lnTo>
                  <a:lnTo>
                    <a:pt x="250571" y="857922"/>
                  </a:lnTo>
                  <a:lnTo>
                    <a:pt x="290798" y="880078"/>
                  </a:lnTo>
                  <a:lnTo>
                    <a:pt x="333458" y="900970"/>
                  </a:lnTo>
                  <a:lnTo>
                    <a:pt x="378436" y="920538"/>
                  </a:lnTo>
                  <a:lnTo>
                    <a:pt x="425615" y="938721"/>
                  </a:lnTo>
                  <a:lnTo>
                    <a:pt x="474879" y="955460"/>
                  </a:lnTo>
                  <a:lnTo>
                    <a:pt x="526111" y="970693"/>
                  </a:lnTo>
                  <a:lnTo>
                    <a:pt x="579196" y="984360"/>
                  </a:lnTo>
                  <a:lnTo>
                    <a:pt x="634017" y="996401"/>
                  </a:lnTo>
                  <a:lnTo>
                    <a:pt x="690457" y="1006756"/>
                  </a:lnTo>
                  <a:lnTo>
                    <a:pt x="748401" y="1015363"/>
                  </a:lnTo>
                  <a:lnTo>
                    <a:pt x="807732" y="1022163"/>
                  </a:lnTo>
                  <a:lnTo>
                    <a:pt x="868334" y="1027095"/>
                  </a:lnTo>
                  <a:lnTo>
                    <a:pt x="930091" y="1030098"/>
                  </a:lnTo>
                  <a:lnTo>
                    <a:pt x="992886" y="1031113"/>
                  </a:lnTo>
                  <a:lnTo>
                    <a:pt x="1055680" y="1030098"/>
                  </a:lnTo>
                  <a:lnTo>
                    <a:pt x="1117437" y="1027095"/>
                  </a:lnTo>
                  <a:lnTo>
                    <a:pt x="1178039" y="1022163"/>
                  </a:lnTo>
                  <a:lnTo>
                    <a:pt x="1237370" y="1015363"/>
                  </a:lnTo>
                  <a:lnTo>
                    <a:pt x="1295314" y="1006756"/>
                  </a:lnTo>
                  <a:lnTo>
                    <a:pt x="1351754" y="996401"/>
                  </a:lnTo>
                  <a:lnTo>
                    <a:pt x="1406575" y="984360"/>
                  </a:lnTo>
                  <a:lnTo>
                    <a:pt x="1459660" y="970693"/>
                  </a:lnTo>
                  <a:lnTo>
                    <a:pt x="1510892" y="955460"/>
                  </a:lnTo>
                  <a:lnTo>
                    <a:pt x="1560156" y="938721"/>
                  </a:lnTo>
                  <a:lnTo>
                    <a:pt x="1607335" y="920538"/>
                  </a:lnTo>
                  <a:lnTo>
                    <a:pt x="1652313" y="900970"/>
                  </a:lnTo>
                  <a:lnTo>
                    <a:pt x="1694973" y="880078"/>
                  </a:lnTo>
                  <a:lnTo>
                    <a:pt x="1735200" y="857922"/>
                  </a:lnTo>
                  <a:lnTo>
                    <a:pt x="1772877" y="834563"/>
                  </a:lnTo>
                  <a:lnTo>
                    <a:pt x="1807888" y="810062"/>
                  </a:lnTo>
                  <a:lnTo>
                    <a:pt x="1840116" y="784478"/>
                  </a:lnTo>
                  <a:lnTo>
                    <a:pt x="1869445" y="757873"/>
                  </a:lnTo>
                  <a:lnTo>
                    <a:pt x="1895760" y="730305"/>
                  </a:lnTo>
                  <a:lnTo>
                    <a:pt x="1938878" y="672529"/>
                  </a:lnTo>
                  <a:lnTo>
                    <a:pt x="1968541" y="611632"/>
                  </a:lnTo>
                  <a:lnTo>
                    <a:pt x="1983818" y="548097"/>
                  </a:lnTo>
                  <a:lnTo>
                    <a:pt x="1985771" y="515492"/>
                  </a:lnTo>
                  <a:lnTo>
                    <a:pt x="1983818" y="482888"/>
                  </a:lnTo>
                  <a:lnTo>
                    <a:pt x="1968541" y="419358"/>
                  </a:lnTo>
                  <a:lnTo>
                    <a:pt x="1938878" y="358469"/>
                  </a:lnTo>
                  <a:lnTo>
                    <a:pt x="1895760" y="300702"/>
                  </a:lnTo>
                  <a:lnTo>
                    <a:pt x="1869445" y="273141"/>
                  </a:lnTo>
                  <a:lnTo>
                    <a:pt x="1840116" y="246542"/>
                  </a:lnTo>
                  <a:lnTo>
                    <a:pt x="1807888" y="220965"/>
                  </a:lnTo>
                  <a:lnTo>
                    <a:pt x="1772877" y="196471"/>
                  </a:lnTo>
                  <a:lnTo>
                    <a:pt x="1735200" y="173119"/>
                  </a:lnTo>
                  <a:lnTo>
                    <a:pt x="1694973" y="150971"/>
                  </a:lnTo>
                  <a:lnTo>
                    <a:pt x="1652313" y="130086"/>
                  </a:lnTo>
                  <a:lnTo>
                    <a:pt x="1607335" y="110525"/>
                  </a:lnTo>
                  <a:lnTo>
                    <a:pt x="1560156" y="92349"/>
                  </a:lnTo>
                  <a:lnTo>
                    <a:pt x="1510892" y="75617"/>
                  </a:lnTo>
                  <a:lnTo>
                    <a:pt x="1459660" y="60391"/>
                  </a:lnTo>
                  <a:lnTo>
                    <a:pt x="1406575" y="46729"/>
                  </a:lnTo>
                  <a:lnTo>
                    <a:pt x="1351754" y="34694"/>
                  </a:lnTo>
                  <a:lnTo>
                    <a:pt x="1295314" y="24344"/>
                  </a:lnTo>
                  <a:lnTo>
                    <a:pt x="1237370" y="15741"/>
                  </a:lnTo>
                  <a:lnTo>
                    <a:pt x="1178039" y="8945"/>
                  </a:lnTo>
                  <a:lnTo>
                    <a:pt x="1117437" y="4015"/>
                  </a:lnTo>
                  <a:lnTo>
                    <a:pt x="1055680" y="1014"/>
                  </a:lnTo>
                  <a:lnTo>
                    <a:pt x="992886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26995" y="812418"/>
              <a:ext cx="1986280" cy="1031240"/>
            </a:xfrm>
            <a:custGeom>
              <a:avLst/>
              <a:gdLst/>
              <a:ahLst/>
              <a:cxnLst/>
              <a:rect l="l" t="t" r="r" b="b"/>
              <a:pathLst>
                <a:path w="1986279" h="1031239">
                  <a:moveTo>
                    <a:pt x="0" y="515492"/>
                  </a:moveTo>
                  <a:lnTo>
                    <a:pt x="7735" y="450823"/>
                  </a:lnTo>
                  <a:lnTo>
                    <a:pt x="30321" y="388553"/>
                  </a:lnTo>
                  <a:lnTo>
                    <a:pt x="66828" y="329165"/>
                  </a:lnTo>
                  <a:lnTo>
                    <a:pt x="116326" y="273141"/>
                  </a:lnTo>
                  <a:lnTo>
                    <a:pt x="145655" y="246542"/>
                  </a:lnTo>
                  <a:lnTo>
                    <a:pt x="177883" y="220965"/>
                  </a:lnTo>
                  <a:lnTo>
                    <a:pt x="212894" y="196471"/>
                  </a:lnTo>
                  <a:lnTo>
                    <a:pt x="250571" y="173119"/>
                  </a:lnTo>
                  <a:lnTo>
                    <a:pt x="290798" y="150971"/>
                  </a:lnTo>
                  <a:lnTo>
                    <a:pt x="333458" y="130086"/>
                  </a:lnTo>
                  <a:lnTo>
                    <a:pt x="378436" y="110525"/>
                  </a:lnTo>
                  <a:lnTo>
                    <a:pt x="425615" y="92349"/>
                  </a:lnTo>
                  <a:lnTo>
                    <a:pt x="474879" y="75617"/>
                  </a:lnTo>
                  <a:lnTo>
                    <a:pt x="526111" y="60391"/>
                  </a:lnTo>
                  <a:lnTo>
                    <a:pt x="579196" y="46729"/>
                  </a:lnTo>
                  <a:lnTo>
                    <a:pt x="634017" y="34694"/>
                  </a:lnTo>
                  <a:lnTo>
                    <a:pt x="690457" y="24344"/>
                  </a:lnTo>
                  <a:lnTo>
                    <a:pt x="748401" y="15741"/>
                  </a:lnTo>
                  <a:lnTo>
                    <a:pt x="807732" y="8945"/>
                  </a:lnTo>
                  <a:lnTo>
                    <a:pt x="868334" y="4015"/>
                  </a:lnTo>
                  <a:lnTo>
                    <a:pt x="930091" y="1014"/>
                  </a:lnTo>
                  <a:lnTo>
                    <a:pt x="992886" y="0"/>
                  </a:lnTo>
                  <a:lnTo>
                    <a:pt x="1055680" y="1014"/>
                  </a:lnTo>
                  <a:lnTo>
                    <a:pt x="1117437" y="4015"/>
                  </a:lnTo>
                  <a:lnTo>
                    <a:pt x="1178039" y="8945"/>
                  </a:lnTo>
                  <a:lnTo>
                    <a:pt x="1237370" y="15741"/>
                  </a:lnTo>
                  <a:lnTo>
                    <a:pt x="1295314" y="24344"/>
                  </a:lnTo>
                  <a:lnTo>
                    <a:pt x="1351754" y="34694"/>
                  </a:lnTo>
                  <a:lnTo>
                    <a:pt x="1406575" y="46729"/>
                  </a:lnTo>
                  <a:lnTo>
                    <a:pt x="1459660" y="60391"/>
                  </a:lnTo>
                  <a:lnTo>
                    <a:pt x="1510892" y="75617"/>
                  </a:lnTo>
                  <a:lnTo>
                    <a:pt x="1560156" y="92349"/>
                  </a:lnTo>
                  <a:lnTo>
                    <a:pt x="1607335" y="110525"/>
                  </a:lnTo>
                  <a:lnTo>
                    <a:pt x="1652313" y="130086"/>
                  </a:lnTo>
                  <a:lnTo>
                    <a:pt x="1694973" y="150971"/>
                  </a:lnTo>
                  <a:lnTo>
                    <a:pt x="1735200" y="173119"/>
                  </a:lnTo>
                  <a:lnTo>
                    <a:pt x="1772877" y="196471"/>
                  </a:lnTo>
                  <a:lnTo>
                    <a:pt x="1807888" y="220965"/>
                  </a:lnTo>
                  <a:lnTo>
                    <a:pt x="1840116" y="246542"/>
                  </a:lnTo>
                  <a:lnTo>
                    <a:pt x="1869445" y="273141"/>
                  </a:lnTo>
                  <a:lnTo>
                    <a:pt x="1895760" y="300702"/>
                  </a:lnTo>
                  <a:lnTo>
                    <a:pt x="1938878" y="358469"/>
                  </a:lnTo>
                  <a:lnTo>
                    <a:pt x="1968541" y="419358"/>
                  </a:lnTo>
                  <a:lnTo>
                    <a:pt x="1983818" y="482888"/>
                  </a:lnTo>
                  <a:lnTo>
                    <a:pt x="1985771" y="515492"/>
                  </a:lnTo>
                  <a:lnTo>
                    <a:pt x="1983818" y="548097"/>
                  </a:lnTo>
                  <a:lnTo>
                    <a:pt x="1968541" y="611632"/>
                  </a:lnTo>
                  <a:lnTo>
                    <a:pt x="1938878" y="672529"/>
                  </a:lnTo>
                  <a:lnTo>
                    <a:pt x="1895760" y="730305"/>
                  </a:lnTo>
                  <a:lnTo>
                    <a:pt x="1869445" y="757873"/>
                  </a:lnTo>
                  <a:lnTo>
                    <a:pt x="1840116" y="784478"/>
                  </a:lnTo>
                  <a:lnTo>
                    <a:pt x="1807888" y="810062"/>
                  </a:lnTo>
                  <a:lnTo>
                    <a:pt x="1772877" y="834563"/>
                  </a:lnTo>
                  <a:lnTo>
                    <a:pt x="1735200" y="857922"/>
                  </a:lnTo>
                  <a:lnTo>
                    <a:pt x="1694973" y="880078"/>
                  </a:lnTo>
                  <a:lnTo>
                    <a:pt x="1652313" y="900970"/>
                  </a:lnTo>
                  <a:lnTo>
                    <a:pt x="1607335" y="920538"/>
                  </a:lnTo>
                  <a:lnTo>
                    <a:pt x="1560156" y="938721"/>
                  </a:lnTo>
                  <a:lnTo>
                    <a:pt x="1510892" y="955460"/>
                  </a:lnTo>
                  <a:lnTo>
                    <a:pt x="1459660" y="970693"/>
                  </a:lnTo>
                  <a:lnTo>
                    <a:pt x="1406575" y="984360"/>
                  </a:lnTo>
                  <a:lnTo>
                    <a:pt x="1351754" y="996401"/>
                  </a:lnTo>
                  <a:lnTo>
                    <a:pt x="1295314" y="1006756"/>
                  </a:lnTo>
                  <a:lnTo>
                    <a:pt x="1237370" y="1015363"/>
                  </a:lnTo>
                  <a:lnTo>
                    <a:pt x="1178039" y="1022163"/>
                  </a:lnTo>
                  <a:lnTo>
                    <a:pt x="1117437" y="1027095"/>
                  </a:lnTo>
                  <a:lnTo>
                    <a:pt x="1055680" y="1030098"/>
                  </a:lnTo>
                  <a:lnTo>
                    <a:pt x="992886" y="1031113"/>
                  </a:lnTo>
                  <a:lnTo>
                    <a:pt x="930091" y="1030098"/>
                  </a:lnTo>
                  <a:lnTo>
                    <a:pt x="868334" y="1027095"/>
                  </a:lnTo>
                  <a:lnTo>
                    <a:pt x="807732" y="1022163"/>
                  </a:lnTo>
                  <a:lnTo>
                    <a:pt x="748401" y="1015363"/>
                  </a:lnTo>
                  <a:lnTo>
                    <a:pt x="690457" y="1006756"/>
                  </a:lnTo>
                  <a:lnTo>
                    <a:pt x="634017" y="996401"/>
                  </a:lnTo>
                  <a:lnTo>
                    <a:pt x="579196" y="984360"/>
                  </a:lnTo>
                  <a:lnTo>
                    <a:pt x="526111" y="970693"/>
                  </a:lnTo>
                  <a:lnTo>
                    <a:pt x="474879" y="955460"/>
                  </a:lnTo>
                  <a:lnTo>
                    <a:pt x="425615" y="938721"/>
                  </a:lnTo>
                  <a:lnTo>
                    <a:pt x="378436" y="920538"/>
                  </a:lnTo>
                  <a:lnTo>
                    <a:pt x="333458" y="900970"/>
                  </a:lnTo>
                  <a:lnTo>
                    <a:pt x="290798" y="880078"/>
                  </a:lnTo>
                  <a:lnTo>
                    <a:pt x="250571" y="857922"/>
                  </a:lnTo>
                  <a:lnTo>
                    <a:pt x="212894" y="834563"/>
                  </a:lnTo>
                  <a:lnTo>
                    <a:pt x="177883" y="810062"/>
                  </a:lnTo>
                  <a:lnTo>
                    <a:pt x="145655" y="784478"/>
                  </a:lnTo>
                  <a:lnTo>
                    <a:pt x="116326" y="757873"/>
                  </a:lnTo>
                  <a:lnTo>
                    <a:pt x="90011" y="730305"/>
                  </a:lnTo>
                  <a:lnTo>
                    <a:pt x="46893" y="672529"/>
                  </a:lnTo>
                  <a:lnTo>
                    <a:pt x="17230" y="611632"/>
                  </a:lnTo>
                  <a:lnTo>
                    <a:pt x="1953" y="548097"/>
                  </a:lnTo>
                  <a:lnTo>
                    <a:pt x="0" y="515492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6270" y="1136726"/>
            <a:ext cx="889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Доходы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55210" y="1203820"/>
            <a:ext cx="548640" cy="175895"/>
          </a:xfrm>
          <a:custGeom>
            <a:avLst/>
            <a:gdLst/>
            <a:ahLst/>
            <a:cxnLst/>
            <a:rect l="l" t="t" r="r" b="b"/>
            <a:pathLst>
              <a:path w="548639" h="175894">
                <a:moveTo>
                  <a:pt x="548436" y="0"/>
                </a:moveTo>
                <a:lnTo>
                  <a:pt x="0" y="0"/>
                </a:lnTo>
                <a:lnTo>
                  <a:pt x="0" y="175526"/>
                </a:lnTo>
                <a:lnTo>
                  <a:pt x="548436" y="175526"/>
                </a:lnTo>
                <a:lnTo>
                  <a:pt x="5484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062537" y="821753"/>
            <a:ext cx="1920875" cy="1012825"/>
            <a:chOff x="5062537" y="821753"/>
            <a:chExt cx="1920875" cy="1012825"/>
          </a:xfrm>
        </p:grpSpPr>
        <p:sp>
          <p:nvSpPr>
            <p:cNvPr id="8" name="object 8"/>
            <p:cNvSpPr/>
            <p:nvPr/>
          </p:nvSpPr>
          <p:spPr>
            <a:xfrm>
              <a:off x="5067935" y="827151"/>
              <a:ext cx="1910080" cy="1002030"/>
            </a:xfrm>
            <a:custGeom>
              <a:avLst/>
              <a:gdLst/>
              <a:ahLst/>
              <a:cxnLst/>
              <a:rect l="l" t="t" r="r" b="b"/>
              <a:pathLst>
                <a:path w="1910079" h="1002030">
                  <a:moveTo>
                    <a:pt x="955039" y="0"/>
                  </a:moveTo>
                  <a:lnTo>
                    <a:pt x="892248" y="1065"/>
                  </a:lnTo>
                  <a:lnTo>
                    <a:pt x="830540" y="4218"/>
                  </a:lnTo>
                  <a:lnTo>
                    <a:pt x="770043" y="9391"/>
                  </a:lnTo>
                  <a:lnTo>
                    <a:pt x="710882" y="16519"/>
                  </a:lnTo>
                  <a:lnTo>
                    <a:pt x="653182" y="25537"/>
                  </a:lnTo>
                  <a:lnTo>
                    <a:pt x="597070" y="36377"/>
                  </a:lnTo>
                  <a:lnTo>
                    <a:pt x="542671" y="48973"/>
                  </a:lnTo>
                  <a:lnTo>
                    <a:pt x="490112" y="63260"/>
                  </a:lnTo>
                  <a:lnTo>
                    <a:pt x="439518" y="79172"/>
                  </a:lnTo>
                  <a:lnTo>
                    <a:pt x="391015" y="96641"/>
                  </a:lnTo>
                  <a:lnTo>
                    <a:pt x="344729" y="115604"/>
                  </a:lnTo>
                  <a:lnTo>
                    <a:pt x="300786" y="135992"/>
                  </a:lnTo>
                  <a:lnTo>
                    <a:pt x="259312" y="157741"/>
                  </a:lnTo>
                  <a:lnTo>
                    <a:pt x="220433" y="180783"/>
                  </a:lnTo>
                  <a:lnTo>
                    <a:pt x="184273" y="205054"/>
                  </a:lnTo>
                  <a:lnTo>
                    <a:pt x="150961" y="230486"/>
                  </a:lnTo>
                  <a:lnTo>
                    <a:pt x="120620" y="257014"/>
                  </a:lnTo>
                  <a:lnTo>
                    <a:pt x="93378" y="284572"/>
                  </a:lnTo>
                  <a:lnTo>
                    <a:pt x="48690" y="342513"/>
                  </a:lnTo>
                  <a:lnTo>
                    <a:pt x="17906" y="403780"/>
                  </a:lnTo>
                  <a:lnTo>
                    <a:pt x="2031" y="467845"/>
                  </a:lnTo>
                  <a:lnTo>
                    <a:pt x="0" y="500761"/>
                  </a:lnTo>
                  <a:lnTo>
                    <a:pt x="2031" y="533690"/>
                  </a:lnTo>
                  <a:lnTo>
                    <a:pt x="17906" y="597776"/>
                  </a:lnTo>
                  <a:lnTo>
                    <a:pt x="48690" y="659056"/>
                  </a:lnTo>
                  <a:lnTo>
                    <a:pt x="93378" y="717004"/>
                  </a:lnTo>
                  <a:lnTo>
                    <a:pt x="120620" y="744563"/>
                  </a:lnTo>
                  <a:lnTo>
                    <a:pt x="150961" y="771091"/>
                  </a:lnTo>
                  <a:lnTo>
                    <a:pt x="184273" y="796522"/>
                  </a:lnTo>
                  <a:lnTo>
                    <a:pt x="220433" y="820790"/>
                  </a:lnTo>
                  <a:lnTo>
                    <a:pt x="259312" y="843830"/>
                  </a:lnTo>
                  <a:lnTo>
                    <a:pt x="300786" y="865575"/>
                  </a:lnTo>
                  <a:lnTo>
                    <a:pt x="344729" y="885959"/>
                  </a:lnTo>
                  <a:lnTo>
                    <a:pt x="391015" y="904916"/>
                  </a:lnTo>
                  <a:lnTo>
                    <a:pt x="439518" y="922381"/>
                  </a:lnTo>
                  <a:lnTo>
                    <a:pt x="490112" y="938287"/>
                  </a:lnTo>
                  <a:lnTo>
                    <a:pt x="542671" y="952569"/>
                  </a:lnTo>
                  <a:lnTo>
                    <a:pt x="597070" y="965161"/>
                  </a:lnTo>
                  <a:lnTo>
                    <a:pt x="653182" y="975997"/>
                  </a:lnTo>
                  <a:lnTo>
                    <a:pt x="710882" y="985010"/>
                  </a:lnTo>
                  <a:lnTo>
                    <a:pt x="770043" y="992135"/>
                  </a:lnTo>
                  <a:lnTo>
                    <a:pt x="830540" y="997306"/>
                  </a:lnTo>
                  <a:lnTo>
                    <a:pt x="892248" y="1000457"/>
                  </a:lnTo>
                  <a:lnTo>
                    <a:pt x="955039" y="1001522"/>
                  </a:lnTo>
                  <a:lnTo>
                    <a:pt x="1017845" y="1000457"/>
                  </a:lnTo>
                  <a:lnTo>
                    <a:pt x="1079564" y="997306"/>
                  </a:lnTo>
                  <a:lnTo>
                    <a:pt x="1140071" y="992135"/>
                  </a:lnTo>
                  <a:lnTo>
                    <a:pt x="1199240" y="985010"/>
                  </a:lnTo>
                  <a:lnTo>
                    <a:pt x="1256946" y="975997"/>
                  </a:lnTo>
                  <a:lnTo>
                    <a:pt x="1313062" y="965161"/>
                  </a:lnTo>
                  <a:lnTo>
                    <a:pt x="1367463" y="952569"/>
                  </a:lnTo>
                  <a:lnTo>
                    <a:pt x="1420023" y="938287"/>
                  </a:lnTo>
                  <a:lnTo>
                    <a:pt x="1470617" y="922381"/>
                  </a:lnTo>
                  <a:lnTo>
                    <a:pt x="1519119" y="904916"/>
                  </a:lnTo>
                  <a:lnTo>
                    <a:pt x="1565402" y="885959"/>
                  </a:lnTo>
                  <a:lnTo>
                    <a:pt x="1609342" y="865575"/>
                  </a:lnTo>
                  <a:lnTo>
                    <a:pt x="1650812" y="843830"/>
                  </a:lnTo>
                  <a:lnTo>
                    <a:pt x="1689688" y="820790"/>
                  </a:lnTo>
                  <a:lnTo>
                    <a:pt x="1725842" y="796522"/>
                  </a:lnTo>
                  <a:lnTo>
                    <a:pt x="1759150" y="771091"/>
                  </a:lnTo>
                  <a:lnTo>
                    <a:pt x="1789485" y="744563"/>
                  </a:lnTo>
                  <a:lnTo>
                    <a:pt x="1816723" y="717004"/>
                  </a:lnTo>
                  <a:lnTo>
                    <a:pt x="1861401" y="659056"/>
                  </a:lnTo>
                  <a:lnTo>
                    <a:pt x="1892178" y="597776"/>
                  </a:lnTo>
                  <a:lnTo>
                    <a:pt x="1908049" y="533690"/>
                  </a:lnTo>
                  <a:lnTo>
                    <a:pt x="1910080" y="500761"/>
                  </a:lnTo>
                  <a:lnTo>
                    <a:pt x="1908049" y="467845"/>
                  </a:lnTo>
                  <a:lnTo>
                    <a:pt x="1892178" y="403780"/>
                  </a:lnTo>
                  <a:lnTo>
                    <a:pt x="1861401" y="342513"/>
                  </a:lnTo>
                  <a:lnTo>
                    <a:pt x="1816723" y="284572"/>
                  </a:lnTo>
                  <a:lnTo>
                    <a:pt x="1789485" y="257014"/>
                  </a:lnTo>
                  <a:lnTo>
                    <a:pt x="1759150" y="230486"/>
                  </a:lnTo>
                  <a:lnTo>
                    <a:pt x="1725842" y="205054"/>
                  </a:lnTo>
                  <a:lnTo>
                    <a:pt x="1689688" y="180783"/>
                  </a:lnTo>
                  <a:lnTo>
                    <a:pt x="1650812" y="157741"/>
                  </a:lnTo>
                  <a:lnTo>
                    <a:pt x="1609342" y="135992"/>
                  </a:lnTo>
                  <a:lnTo>
                    <a:pt x="1565402" y="115604"/>
                  </a:lnTo>
                  <a:lnTo>
                    <a:pt x="1519119" y="96641"/>
                  </a:lnTo>
                  <a:lnTo>
                    <a:pt x="1470617" y="79172"/>
                  </a:lnTo>
                  <a:lnTo>
                    <a:pt x="1420023" y="63260"/>
                  </a:lnTo>
                  <a:lnTo>
                    <a:pt x="1367463" y="48973"/>
                  </a:lnTo>
                  <a:lnTo>
                    <a:pt x="1313062" y="36377"/>
                  </a:lnTo>
                  <a:lnTo>
                    <a:pt x="1256946" y="25537"/>
                  </a:lnTo>
                  <a:lnTo>
                    <a:pt x="1199240" y="16519"/>
                  </a:lnTo>
                  <a:lnTo>
                    <a:pt x="1140071" y="9391"/>
                  </a:lnTo>
                  <a:lnTo>
                    <a:pt x="1079564" y="4218"/>
                  </a:lnTo>
                  <a:lnTo>
                    <a:pt x="1017845" y="1065"/>
                  </a:lnTo>
                  <a:lnTo>
                    <a:pt x="955039" y="0"/>
                  </a:lnTo>
                  <a:close/>
                </a:path>
              </a:pathLst>
            </a:custGeom>
            <a:solidFill>
              <a:srgbClr val="50BB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67935" y="827151"/>
              <a:ext cx="1910080" cy="1002030"/>
            </a:xfrm>
            <a:custGeom>
              <a:avLst/>
              <a:gdLst/>
              <a:ahLst/>
              <a:cxnLst/>
              <a:rect l="l" t="t" r="r" b="b"/>
              <a:pathLst>
                <a:path w="1910079" h="1002030">
                  <a:moveTo>
                    <a:pt x="0" y="500761"/>
                  </a:moveTo>
                  <a:lnTo>
                    <a:pt x="8042" y="435496"/>
                  </a:lnTo>
                  <a:lnTo>
                    <a:pt x="31497" y="372764"/>
                  </a:lnTo>
                  <a:lnTo>
                    <a:pt x="69359" y="313094"/>
                  </a:lnTo>
                  <a:lnTo>
                    <a:pt x="120620" y="257014"/>
                  </a:lnTo>
                  <a:lnTo>
                    <a:pt x="150961" y="230486"/>
                  </a:lnTo>
                  <a:lnTo>
                    <a:pt x="184273" y="205054"/>
                  </a:lnTo>
                  <a:lnTo>
                    <a:pt x="220433" y="180783"/>
                  </a:lnTo>
                  <a:lnTo>
                    <a:pt x="259312" y="157741"/>
                  </a:lnTo>
                  <a:lnTo>
                    <a:pt x="300786" y="135992"/>
                  </a:lnTo>
                  <a:lnTo>
                    <a:pt x="344729" y="115604"/>
                  </a:lnTo>
                  <a:lnTo>
                    <a:pt x="391015" y="96641"/>
                  </a:lnTo>
                  <a:lnTo>
                    <a:pt x="439518" y="79172"/>
                  </a:lnTo>
                  <a:lnTo>
                    <a:pt x="490112" y="63260"/>
                  </a:lnTo>
                  <a:lnTo>
                    <a:pt x="542671" y="48973"/>
                  </a:lnTo>
                  <a:lnTo>
                    <a:pt x="597070" y="36377"/>
                  </a:lnTo>
                  <a:lnTo>
                    <a:pt x="653182" y="25537"/>
                  </a:lnTo>
                  <a:lnTo>
                    <a:pt x="710882" y="16519"/>
                  </a:lnTo>
                  <a:lnTo>
                    <a:pt x="770043" y="9391"/>
                  </a:lnTo>
                  <a:lnTo>
                    <a:pt x="830540" y="4218"/>
                  </a:lnTo>
                  <a:lnTo>
                    <a:pt x="892248" y="1065"/>
                  </a:lnTo>
                  <a:lnTo>
                    <a:pt x="955039" y="0"/>
                  </a:lnTo>
                  <a:lnTo>
                    <a:pt x="1017845" y="1065"/>
                  </a:lnTo>
                  <a:lnTo>
                    <a:pt x="1079564" y="4218"/>
                  </a:lnTo>
                  <a:lnTo>
                    <a:pt x="1140071" y="9391"/>
                  </a:lnTo>
                  <a:lnTo>
                    <a:pt x="1199240" y="16519"/>
                  </a:lnTo>
                  <a:lnTo>
                    <a:pt x="1256946" y="25537"/>
                  </a:lnTo>
                  <a:lnTo>
                    <a:pt x="1313062" y="36377"/>
                  </a:lnTo>
                  <a:lnTo>
                    <a:pt x="1367463" y="48973"/>
                  </a:lnTo>
                  <a:lnTo>
                    <a:pt x="1420023" y="63260"/>
                  </a:lnTo>
                  <a:lnTo>
                    <a:pt x="1470617" y="79172"/>
                  </a:lnTo>
                  <a:lnTo>
                    <a:pt x="1519119" y="96641"/>
                  </a:lnTo>
                  <a:lnTo>
                    <a:pt x="1565402" y="115604"/>
                  </a:lnTo>
                  <a:lnTo>
                    <a:pt x="1609342" y="135992"/>
                  </a:lnTo>
                  <a:lnTo>
                    <a:pt x="1650812" y="157741"/>
                  </a:lnTo>
                  <a:lnTo>
                    <a:pt x="1689688" y="180783"/>
                  </a:lnTo>
                  <a:lnTo>
                    <a:pt x="1725842" y="205054"/>
                  </a:lnTo>
                  <a:lnTo>
                    <a:pt x="1759150" y="230486"/>
                  </a:lnTo>
                  <a:lnTo>
                    <a:pt x="1789485" y="257014"/>
                  </a:lnTo>
                  <a:lnTo>
                    <a:pt x="1816723" y="284572"/>
                  </a:lnTo>
                  <a:lnTo>
                    <a:pt x="1861401" y="342513"/>
                  </a:lnTo>
                  <a:lnTo>
                    <a:pt x="1892178" y="403780"/>
                  </a:lnTo>
                  <a:lnTo>
                    <a:pt x="1908049" y="467845"/>
                  </a:lnTo>
                  <a:lnTo>
                    <a:pt x="1910080" y="500761"/>
                  </a:lnTo>
                  <a:lnTo>
                    <a:pt x="1908049" y="533690"/>
                  </a:lnTo>
                  <a:lnTo>
                    <a:pt x="1892178" y="597776"/>
                  </a:lnTo>
                  <a:lnTo>
                    <a:pt x="1861401" y="659056"/>
                  </a:lnTo>
                  <a:lnTo>
                    <a:pt x="1816723" y="717004"/>
                  </a:lnTo>
                  <a:lnTo>
                    <a:pt x="1789485" y="744563"/>
                  </a:lnTo>
                  <a:lnTo>
                    <a:pt x="1759150" y="771091"/>
                  </a:lnTo>
                  <a:lnTo>
                    <a:pt x="1725842" y="796522"/>
                  </a:lnTo>
                  <a:lnTo>
                    <a:pt x="1689688" y="820790"/>
                  </a:lnTo>
                  <a:lnTo>
                    <a:pt x="1650812" y="843830"/>
                  </a:lnTo>
                  <a:lnTo>
                    <a:pt x="1609342" y="865575"/>
                  </a:lnTo>
                  <a:lnTo>
                    <a:pt x="1565402" y="885959"/>
                  </a:lnTo>
                  <a:lnTo>
                    <a:pt x="1519119" y="904916"/>
                  </a:lnTo>
                  <a:lnTo>
                    <a:pt x="1470617" y="922381"/>
                  </a:lnTo>
                  <a:lnTo>
                    <a:pt x="1420023" y="938287"/>
                  </a:lnTo>
                  <a:lnTo>
                    <a:pt x="1367463" y="952569"/>
                  </a:lnTo>
                  <a:lnTo>
                    <a:pt x="1313062" y="965161"/>
                  </a:lnTo>
                  <a:lnTo>
                    <a:pt x="1256946" y="975997"/>
                  </a:lnTo>
                  <a:lnTo>
                    <a:pt x="1199240" y="985010"/>
                  </a:lnTo>
                  <a:lnTo>
                    <a:pt x="1140071" y="992135"/>
                  </a:lnTo>
                  <a:lnTo>
                    <a:pt x="1079564" y="997306"/>
                  </a:lnTo>
                  <a:lnTo>
                    <a:pt x="1017845" y="1000457"/>
                  </a:lnTo>
                  <a:lnTo>
                    <a:pt x="955039" y="1001522"/>
                  </a:lnTo>
                  <a:lnTo>
                    <a:pt x="892248" y="1000457"/>
                  </a:lnTo>
                  <a:lnTo>
                    <a:pt x="830540" y="997306"/>
                  </a:lnTo>
                  <a:lnTo>
                    <a:pt x="770043" y="992135"/>
                  </a:lnTo>
                  <a:lnTo>
                    <a:pt x="710882" y="985010"/>
                  </a:lnTo>
                  <a:lnTo>
                    <a:pt x="653182" y="975997"/>
                  </a:lnTo>
                  <a:lnTo>
                    <a:pt x="597070" y="965161"/>
                  </a:lnTo>
                  <a:lnTo>
                    <a:pt x="542671" y="952569"/>
                  </a:lnTo>
                  <a:lnTo>
                    <a:pt x="490112" y="938287"/>
                  </a:lnTo>
                  <a:lnTo>
                    <a:pt x="439518" y="922381"/>
                  </a:lnTo>
                  <a:lnTo>
                    <a:pt x="391015" y="904916"/>
                  </a:lnTo>
                  <a:lnTo>
                    <a:pt x="344729" y="885959"/>
                  </a:lnTo>
                  <a:lnTo>
                    <a:pt x="300786" y="865575"/>
                  </a:lnTo>
                  <a:lnTo>
                    <a:pt x="259312" y="843830"/>
                  </a:lnTo>
                  <a:lnTo>
                    <a:pt x="220433" y="820790"/>
                  </a:lnTo>
                  <a:lnTo>
                    <a:pt x="184273" y="796522"/>
                  </a:lnTo>
                  <a:lnTo>
                    <a:pt x="150961" y="771091"/>
                  </a:lnTo>
                  <a:lnTo>
                    <a:pt x="120620" y="744563"/>
                  </a:lnTo>
                  <a:lnTo>
                    <a:pt x="93378" y="717004"/>
                  </a:lnTo>
                  <a:lnTo>
                    <a:pt x="48690" y="659056"/>
                  </a:lnTo>
                  <a:lnTo>
                    <a:pt x="17906" y="597776"/>
                  </a:lnTo>
                  <a:lnTo>
                    <a:pt x="2031" y="533690"/>
                  </a:lnTo>
                  <a:lnTo>
                    <a:pt x="0" y="500761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31865" y="1136726"/>
            <a:ext cx="9848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Times New Roman"/>
                <a:cs typeface="Times New Roman"/>
              </a:rPr>
              <a:t>Расходы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81468" y="1108583"/>
            <a:ext cx="548640" cy="175895"/>
          </a:xfrm>
          <a:custGeom>
            <a:avLst/>
            <a:gdLst/>
            <a:ahLst/>
            <a:cxnLst/>
            <a:rect l="l" t="t" r="r" b="b"/>
            <a:pathLst>
              <a:path w="548640" h="175894">
                <a:moveTo>
                  <a:pt x="548385" y="0"/>
                </a:moveTo>
                <a:lnTo>
                  <a:pt x="0" y="0"/>
                </a:lnTo>
                <a:lnTo>
                  <a:pt x="0" y="175513"/>
                </a:lnTo>
                <a:lnTo>
                  <a:pt x="548385" y="175513"/>
                </a:lnTo>
                <a:lnTo>
                  <a:pt x="54838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81468" y="1371853"/>
            <a:ext cx="548640" cy="175895"/>
          </a:xfrm>
          <a:custGeom>
            <a:avLst/>
            <a:gdLst/>
            <a:ahLst/>
            <a:cxnLst/>
            <a:rect l="l" t="t" r="r" b="b"/>
            <a:pathLst>
              <a:path w="548640" h="175894">
                <a:moveTo>
                  <a:pt x="548385" y="0"/>
                </a:moveTo>
                <a:lnTo>
                  <a:pt x="0" y="0"/>
                </a:lnTo>
                <a:lnTo>
                  <a:pt x="0" y="175513"/>
                </a:lnTo>
                <a:lnTo>
                  <a:pt x="548385" y="175513"/>
                </a:lnTo>
                <a:lnTo>
                  <a:pt x="54838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927911" y="766127"/>
            <a:ext cx="2358390" cy="1123950"/>
            <a:chOff x="7927911" y="766127"/>
            <a:chExt cx="2358390" cy="1123950"/>
          </a:xfrm>
        </p:grpSpPr>
        <p:sp>
          <p:nvSpPr>
            <p:cNvPr id="14" name="object 14"/>
            <p:cNvSpPr/>
            <p:nvPr/>
          </p:nvSpPr>
          <p:spPr>
            <a:xfrm>
              <a:off x="7933308" y="771525"/>
              <a:ext cx="2347595" cy="1113155"/>
            </a:xfrm>
            <a:custGeom>
              <a:avLst/>
              <a:gdLst/>
              <a:ahLst/>
              <a:cxnLst/>
              <a:rect l="l" t="t" r="r" b="b"/>
              <a:pathLst>
                <a:path w="2347595" h="1113155">
                  <a:moveTo>
                    <a:pt x="1173734" y="0"/>
                  </a:moveTo>
                  <a:lnTo>
                    <a:pt x="1109337" y="823"/>
                  </a:lnTo>
                  <a:lnTo>
                    <a:pt x="1045847" y="3265"/>
                  </a:lnTo>
                  <a:lnTo>
                    <a:pt x="983354" y="7284"/>
                  </a:lnTo>
                  <a:lnTo>
                    <a:pt x="921948" y="12836"/>
                  </a:lnTo>
                  <a:lnTo>
                    <a:pt x="861718" y="19879"/>
                  </a:lnTo>
                  <a:lnTo>
                    <a:pt x="802753" y="28371"/>
                  </a:lnTo>
                  <a:lnTo>
                    <a:pt x="745144" y="38270"/>
                  </a:lnTo>
                  <a:lnTo>
                    <a:pt x="688978" y="49532"/>
                  </a:lnTo>
                  <a:lnTo>
                    <a:pt x="634347" y="62116"/>
                  </a:lnTo>
                  <a:lnTo>
                    <a:pt x="581340" y="75978"/>
                  </a:lnTo>
                  <a:lnTo>
                    <a:pt x="530045" y="91077"/>
                  </a:lnTo>
                  <a:lnTo>
                    <a:pt x="480553" y="107370"/>
                  </a:lnTo>
                  <a:lnTo>
                    <a:pt x="432954" y="124815"/>
                  </a:lnTo>
                  <a:lnTo>
                    <a:pt x="387335" y="143368"/>
                  </a:lnTo>
                  <a:lnTo>
                    <a:pt x="343788" y="162988"/>
                  </a:lnTo>
                  <a:lnTo>
                    <a:pt x="302402" y="183632"/>
                  </a:lnTo>
                  <a:lnTo>
                    <a:pt x="263266" y="205258"/>
                  </a:lnTo>
                  <a:lnTo>
                    <a:pt x="226470" y="227822"/>
                  </a:lnTo>
                  <a:lnTo>
                    <a:pt x="192103" y="251284"/>
                  </a:lnTo>
                  <a:lnTo>
                    <a:pt x="160255" y="275599"/>
                  </a:lnTo>
                  <a:lnTo>
                    <a:pt x="131015" y="300726"/>
                  </a:lnTo>
                  <a:lnTo>
                    <a:pt x="80718" y="353245"/>
                  </a:lnTo>
                  <a:lnTo>
                    <a:pt x="41928" y="408501"/>
                  </a:lnTo>
                  <a:lnTo>
                    <a:pt x="15362" y="466155"/>
                  </a:lnTo>
                  <a:lnTo>
                    <a:pt x="1736" y="525866"/>
                  </a:lnTo>
                  <a:lnTo>
                    <a:pt x="0" y="556387"/>
                  </a:lnTo>
                  <a:lnTo>
                    <a:pt x="1736" y="586919"/>
                  </a:lnTo>
                  <a:lnTo>
                    <a:pt x="15362" y="646649"/>
                  </a:lnTo>
                  <a:lnTo>
                    <a:pt x="41928" y="704316"/>
                  </a:lnTo>
                  <a:lnTo>
                    <a:pt x="80718" y="759580"/>
                  </a:lnTo>
                  <a:lnTo>
                    <a:pt x="131015" y="812103"/>
                  </a:lnTo>
                  <a:lnTo>
                    <a:pt x="160255" y="837231"/>
                  </a:lnTo>
                  <a:lnTo>
                    <a:pt x="192103" y="861546"/>
                  </a:lnTo>
                  <a:lnTo>
                    <a:pt x="226470" y="885006"/>
                  </a:lnTo>
                  <a:lnTo>
                    <a:pt x="263266" y="907568"/>
                  </a:lnTo>
                  <a:lnTo>
                    <a:pt x="302402" y="929191"/>
                  </a:lnTo>
                  <a:lnTo>
                    <a:pt x="343788" y="949832"/>
                  </a:lnTo>
                  <a:lnTo>
                    <a:pt x="387335" y="969449"/>
                  </a:lnTo>
                  <a:lnTo>
                    <a:pt x="432954" y="987999"/>
                  </a:lnTo>
                  <a:lnTo>
                    <a:pt x="480553" y="1005439"/>
                  </a:lnTo>
                  <a:lnTo>
                    <a:pt x="530045" y="1021728"/>
                  </a:lnTo>
                  <a:lnTo>
                    <a:pt x="581340" y="1036823"/>
                  </a:lnTo>
                  <a:lnTo>
                    <a:pt x="634347" y="1050681"/>
                  </a:lnTo>
                  <a:lnTo>
                    <a:pt x="688978" y="1063261"/>
                  </a:lnTo>
                  <a:lnTo>
                    <a:pt x="745144" y="1074519"/>
                  </a:lnTo>
                  <a:lnTo>
                    <a:pt x="802753" y="1084414"/>
                  </a:lnTo>
                  <a:lnTo>
                    <a:pt x="861718" y="1092903"/>
                  </a:lnTo>
                  <a:lnTo>
                    <a:pt x="921948" y="1099943"/>
                  </a:lnTo>
                  <a:lnTo>
                    <a:pt x="983354" y="1105493"/>
                  </a:lnTo>
                  <a:lnTo>
                    <a:pt x="1045847" y="1109509"/>
                  </a:lnTo>
                  <a:lnTo>
                    <a:pt x="1109337" y="1111950"/>
                  </a:lnTo>
                  <a:lnTo>
                    <a:pt x="1173734" y="1112774"/>
                  </a:lnTo>
                  <a:lnTo>
                    <a:pt x="1238143" y="1111950"/>
                  </a:lnTo>
                  <a:lnTo>
                    <a:pt x="1301644" y="1109509"/>
                  </a:lnTo>
                  <a:lnTo>
                    <a:pt x="1364147" y="1105493"/>
                  </a:lnTo>
                  <a:lnTo>
                    <a:pt x="1425563" y="1099943"/>
                  </a:lnTo>
                  <a:lnTo>
                    <a:pt x="1485802" y="1092903"/>
                  </a:lnTo>
                  <a:lnTo>
                    <a:pt x="1544776" y="1084414"/>
                  </a:lnTo>
                  <a:lnTo>
                    <a:pt x="1602393" y="1074519"/>
                  </a:lnTo>
                  <a:lnTo>
                    <a:pt x="1658566" y="1063261"/>
                  </a:lnTo>
                  <a:lnTo>
                    <a:pt x="1713203" y="1050681"/>
                  </a:lnTo>
                  <a:lnTo>
                    <a:pt x="1766217" y="1036823"/>
                  </a:lnTo>
                  <a:lnTo>
                    <a:pt x="1817517" y="1021728"/>
                  </a:lnTo>
                  <a:lnTo>
                    <a:pt x="1867013" y="1005439"/>
                  </a:lnTo>
                  <a:lnTo>
                    <a:pt x="1914617" y="987999"/>
                  </a:lnTo>
                  <a:lnTo>
                    <a:pt x="1960239" y="969449"/>
                  </a:lnTo>
                  <a:lnTo>
                    <a:pt x="2003790" y="949833"/>
                  </a:lnTo>
                  <a:lnTo>
                    <a:pt x="2045179" y="929191"/>
                  </a:lnTo>
                  <a:lnTo>
                    <a:pt x="2084317" y="907568"/>
                  </a:lnTo>
                  <a:lnTo>
                    <a:pt x="2121116" y="885006"/>
                  </a:lnTo>
                  <a:lnTo>
                    <a:pt x="2155485" y="861546"/>
                  </a:lnTo>
                  <a:lnTo>
                    <a:pt x="2187335" y="837231"/>
                  </a:lnTo>
                  <a:lnTo>
                    <a:pt x="2216576" y="812103"/>
                  </a:lnTo>
                  <a:lnTo>
                    <a:pt x="2266875" y="759580"/>
                  </a:lnTo>
                  <a:lnTo>
                    <a:pt x="2305665" y="704316"/>
                  </a:lnTo>
                  <a:lnTo>
                    <a:pt x="2332231" y="646649"/>
                  </a:lnTo>
                  <a:lnTo>
                    <a:pt x="2345858" y="586919"/>
                  </a:lnTo>
                  <a:lnTo>
                    <a:pt x="2347595" y="556387"/>
                  </a:lnTo>
                  <a:lnTo>
                    <a:pt x="2345858" y="525866"/>
                  </a:lnTo>
                  <a:lnTo>
                    <a:pt x="2332231" y="466155"/>
                  </a:lnTo>
                  <a:lnTo>
                    <a:pt x="2305665" y="408501"/>
                  </a:lnTo>
                  <a:lnTo>
                    <a:pt x="2266875" y="353245"/>
                  </a:lnTo>
                  <a:lnTo>
                    <a:pt x="2216576" y="300726"/>
                  </a:lnTo>
                  <a:lnTo>
                    <a:pt x="2187335" y="275599"/>
                  </a:lnTo>
                  <a:lnTo>
                    <a:pt x="2155485" y="251284"/>
                  </a:lnTo>
                  <a:lnTo>
                    <a:pt x="2121116" y="227822"/>
                  </a:lnTo>
                  <a:lnTo>
                    <a:pt x="2084317" y="205258"/>
                  </a:lnTo>
                  <a:lnTo>
                    <a:pt x="2045179" y="183632"/>
                  </a:lnTo>
                  <a:lnTo>
                    <a:pt x="2003790" y="162988"/>
                  </a:lnTo>
                  <a:lnTo>
                    <a:pt x="1960239" y="143368"/>
                  </a:lnTo>
                  <a:lnTo>
                    <a:pt x="1914617" y="124815"/>
                  </a:lnTo>
                  <a:lnTo>
                    <a:pt x="1867013" y="107370"/>
                  </a:lnTo>
                  <a:lnTo>
                    <a:pt x="1817517" y="91077"/>
                  </a:lnTo>
                  <a:lnTo>
                    <a:pt x="1766217" y="75978"/>
                  </a:lnTo>
                  <a:lnTo>
                    <a:pt x="1713203" y="62116"/>
                  </a:lnTo>
                  <a:lnTo>
                    <a:pt x="1658566" y="49532"/>
                  </a:lnTo>
                  <a:lnTo>
                    <a:pt x="1602393" y="38270"/>
                  </a:lnTo>
                  <a:lnTo>
                    <a:pt x="1544776" y="28371"/>
                  </a:lnTo>
                  <a:lnTo>
                    <a:pt x="1485802" y="19879"/>
                  </a:lnTo>
                  <a:lnTo>
                    <a:pt x="1425563" y="12836"/>
                  </a:lnTo>
                  <a:lnTo>
                    <a:pt x="1364147" y="7284"/>
                  </a:lnTo>
                  <a:lnTo>
                    <a:pt x="1301644" y="3265"/>
                  </a:lnTo>
                  <a:lnTo>
                    <a:pt x="1238143" y="823"/>
                  </a:lnTo>
                  <a:lnTo>
                    <a:pt x="1173734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33308" y="771525"/>
              <a:ext cx="2347595" cy="1113155"/>
            </a:xfrm>
            <a:custGeom>
              <a:avLst/>
              <a:gdLst/>
              <a:ahLst/>
              <a:cxnLst/>
              <a:rect l="l" t="t" r="r" b="b"/>
              <a:pathLst>
                <a:path w="2347595" h="1113155">
                  <a:moveTo>
                    <a:pt x="0" y="556387"/>
                  </a:moveTo>
                  <a:lnTo>
                    <a:pt x="6887" y="495774"/>
                  </a:lnTo>
                  <a:lnTo>
                    <a:pt x="27073" y="437050"/>
                  </a:lnTo>
                  <a:lnTo>
                    <a:pt x="59840" y="380552"/>
                  </a:lnTo>
                  <a:lnTo>
                    <a:pt x="104473" y="326622"/>
                  </a:lnTo>
                  <a:lnTo>
                    <a:pt x="160255" y="275599"/>
                  </a:lnTo>
                  <a:lnTo>
                    <a:pt x="192103" y="251284"/>
                  </a:lnTo>
                  <a:lnTo>
                    <a:pt x="226470" y="227822"/>
                  </a:lnTo>
                  <a:lnTo>
                    <a:pt x="263266" y="205258"/>
                  </a:lnTo>
                  <a:lnTo>
                    <a:pt x="302402" y="183632"/>
                  </a:lnTo>
                  <a:lnTo>
                    <a:pt x="343788" y="162988"/>
                  </a:lnTo>
                  <a:lnTo>
                    <a:pt x="387335" y="143368"/>
                  </a:lnTo>
                  <a:lnTo>
                    <a:pt x="432954" y="124815"/>
                  </a:lnTo>
                  <a:lnTo>
                    <a:pt x="480553" y="107370"/>
                  </a:lnTo>
                  <a:lnTo>
                    <a:pt x="530045" y="91077"/>
                  </a:lnTo>
                  <a:lnTo>
                    <a:pt x="581340" y="75978"/>
                  </a:lnTo>
                  <a:lnTo>
                    <a:pt x="634347" y="62116"/>
                  </a:lnTo>
                  <a:lnTo>
                    <a:pt x="688978" y="49532"/>
                  </a:lnTo>
                  <a:lnTo>
                    <a:pt x="745144" y="38270"/>
                  </a:lnTo>
                  <a:lnTo>
                    <a:pt x="802753" y="28371"/>
                  </a:lnTo>
                  <a:lnTo>
                    <a:pt x="861718" y="19879"/>
                  </a:lnTo>
                  <a:lnTo>
                    <a:pt x="921948" y="12836"/>
                  </a:lnTo>
                  <a:lnTo>
                    <a:pt x="983354" y="7284"/>
                  </a:lnTo>
                  <a:lnTo>
                    <a:pt x="1045847" y="3265"/>
                  </a:lnTo>
                  <a:lnTo>
                    <a:pt x="1109337" y="823"/>
                  </a:lnTo>
                  <a:lnTo>
                    <a:pt x="1173734" y="0"/>
                  </a:lnTo>
                  <a:lnTo>
                    <a:pt x="1238143" y="823"/>
                  </a:lnTo>
                  <a:lnTo>
                    <a:pt x="1301644" y="3265"/>
                  </a:lnTo>
                  <a:lnTo>
                    <a:pt x="1364147" y="7284"/>
                  </a:lnTo>
                  <a:lnTo>
                    <a:pt x="1425563" y="12836"/>
                  </a:lnTo>
                  <a:lnTo>
                    <a:pt x="1485802" y="19879"/>
                  </a:lnTo>
                  <a:lnTo>
                    <a:pt x="1544776" y="28371"/>
                  </a:lnTo>
                  <a:lnTo>
                    <a:pt x="1602393" y="38270"/>
                  </a:lnTo>
                  <a:lnTo>
                    <a:pt x="1658566" y="49532"/>
                  </a:lnTo>
                  <a:lnTo>
                    <a:pt x="1713203" y="62116"/>
                  </a:lnTo>
                  <a:lnTo>
                    <a:pt x="1766217" y="75978"/>
                  </a:lnTo>
                  <a:lnTo>
                    <a:pt x="1817517" y="91077"/>
                  </a:lnTo>
                  <a:lnTo>
                    <a:pt x="1867013" y="107370"/>
                  </a:lnTo>
                  <a:lnTo>
                    <a:pt x="1914617" y="124815"/>
                  </a:lnTo>
                  <a:lnTo>
                    <a:pt x="1960239" y="143368"/>
                  </a:lnTo>
                  <a:lnTo>
                    <a:pt x="2003790" y="162988"/>
                  </a:lnTo>
                  <a:lnTo>
                    <a:pt x="2045179" y="183632"/>
                  </a:lnTo>
                  <a:lnTo>
                    <a:pt x="2084317" y="205258"/>
                  </a:lnTo>
                  <a:lnTo>
                    <a:pt x="2121116" y="227822"/>
                  </a:lnTo>
                  <a:lnTo>
                    <a:pt x="2155485" y="251284"/>
                  </a:lnTo>
                  <a:lnTo>
                    <a:pt x="2187335" y="275599"/>
                  </a:lnTo>
                  <a:lnTo>
                    <a:pt x="2216576" y="300726"/>
                  </a:lnTo>
                  <a:lnTo>
                    <a:pt x="2266875" y="353245"/>
                  </a:lnTo>
                  <a:lnTo>
                    <a:pt x="2305665" y="408501"/>
                  </a:lnTo>
                  <a:lnTo>
                    <a:pt x="2332231" y="466155"/>
                  </a:lnTo>
                  <a:lnTo>
                    <a:pt x="2345858" y="525866"/>
                  </a:lnTo>
                  <a:lnTo>
                    <a:pt x="2347595" y="556387"/>
                  </a:lnTo>
                  <a:lnTo>
                    <a:pt x="2345858" y="586919"/>
                  </a:lnTo>
                  <a:lnTo>
                    <a:pt x="2332231" y="646649"/>
                  </a:lnTo>
                  <a:lnTo>
                    <a:pt x="2305665" y="704316"/>
                  </a:lnTo>
                  <a:lnTo>
                    <a:pt x="2266875" y="759580"/>
                  </a:lnTo>
                  <a:lnTo>
                    <a:pt x="2216576" y="812103"/>
                  </a:lnTo>
                  <a:lnTo>
                    <a:pt x="2187335" y="837231"/>
                  </a:lnTo>
                  <a:lnTo>
                    <a:pt x="2155485" y="861546"/>
                  </a:lnTo>
                  <a:lnTo>
                    <a:pt x="2121116" y="885006"/>
                  </a:lnTo>
                  <a:lnTo>
                    <a:pt x="2084317" y="907568"/>
                  </a:lnTo>
                  <a:lnTo>
                    <a:pt x="2045179" y="929191"/>
                  </a:lnTo>
                  <a:lnTo>
                    <a:pt x="2003790" y="949833"/>
                  </a:lnTo>
                  <a:lnTo>
                    <a:pt x="1960239" y="969449"/>
                  </a:lnTo>
                  <a:lnTo>
                    <a:pt x="1914617" y="987999"/>
                  </a:lnTo>
                  <a:lnTo>
                    <a:pt x="1867013" y="1005439"/>
                  </a:lnTo>
                  <a:lnTo>
                    <a:pt x="1817517" y="1021728"/>
                  </a:lnTo>
                  <a:lnTo>
                    <a:pt x="1766217" y="1036823"/>
                  </a:lnTo>
                  <a:lnTo>
                    <a:pt x="1713203" y="1050681"/>
                  </a:lnTo>
                  <a:lnTo>
                    <a:pt x="1658566" y="1063261"/>
                  </a:lnTo>
                  <a:lnTo>
                    <a:pt x="1602393" y="1074519"/>
                  </a:lnTo>
                  <a:lnTo>
                    <a:pt x="1544776" y="1084414"/>
                  </a:lnTo>
                  <a:lnTo>
                    <a:pt x="1485802" y="1092903"/>
                  </a:lnTo>
                  <a:lnTo>
                    <a:pt x="1425563" y="1099943"/>
                  </a:lnTo>
                  <a:lnTo>
                    <a:pt x="1364147" y="1105493"/>
                  </a:lnTo>
                  <a:lnTo>
                    <a:pt x="1301644" y="1109509"/>
                  </a:lnTo>
                  <a:lnTo>
                    <a:pt x="1238143" y="1111950"/>
                  </a:lnTo>
                  <a:lnTo>
                    <a:pt x="1173734" y="1112774"/>
                  </a:lnTo>
                  <a:lnTo>
                    <a:pt x="1109337" y="1111950"/>
                  </a:lnTo>
                  <a:lnTo>
                    <a:pt x="1045847" y="1109509"/>
                  </a:lnTo>
                  <a:lnTo>
                    <a:pt x="983354" y="1105493"/>
                  </a:lnTo>
                  <a:lnTo>
                    <a:pt x="921948" y="1099943"/>
                  </a:lnTo>
                  <a:lnTo>
                    <a:pt x="861718" y="1092903"/>
                  </a:lnTo>
                  <a:lnTo>
                    <a:pt x="802753" y="1084414"/>
                  </a:lnTo>
                  <a:lnTo>
                    <a:pt x="745144" y="1074519"/>
                  </a:lnTo>
                  <a:lnTo>
                    <a:pt x="688978" y="1063261"/>
                  </a:lnTo>
                  <a:lnTo>
                    <a:pt x="634347" y="1050681"/>
                  </a:lnTo>
                  <a:lnTo>
                    <a:pt x="581340" y="1036823"/>
                  </a:lnTo>
                  <a:lnTo>
                    <a:pt x="530045" y="1021728"/>
                  </a:lnTo>
                  <a:lnTo>
                    <a:pt x="480553" y="1005439"/>
                  </a:lnTo>
                  <a:lnTo>
                    <a:pt x="432954" y="987999"/>
                  </a:lnTo>
                  <a:lnTo>
                    <a:pt x="387335" y="969449"/>
                  </a:lnTo>
                  <a:lnTo>
                    <a:pt x="343788" y="949832"/>
                  </a:lnTo>
                  <a:lnTo>
                    <a:pt x="302402" y="929191"/>
                  </a:lnTo>
                  <a:lnTo>
                    <a:pt x="263266" y="907568"/>
                  </a:lnTo>
                  <a:lnTo>
                    <a:pt x="226470" y="885006"/>
                  </a:lnTo>
                  <a:lnTo>
                    <a:pt x="192103" y="861546"/>
                  </a:lnTo>
                  <a:lnTo>
                    <a:pt x="160255" y="837231"/>
                  </a:lnTo>
                  <a:lnTo>
                    <a:pt x="131015" y="812103"/>
                  </a:lnTo>
                  <a:lnTo>
                    <a:pt x="80718" y="759580"/>
                  </a:lnTo>
                  <a:lnTo>
                    <a:pt x="41928" y="704316"/>
                  </a:lnTo>
                  <a:lnTo>
                    <a:pt x="15362" y="646649"/>
                  </a:lnTo>
                  <a:lnTo>
                    <a:pt x="1736" y="586919"/>
                  </a:lnTo>
                  <a:lnTo>
                    <a:pt x="0" y="556387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13495" y="1037590"/>
            <a:ext cx="1390015" cy="536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>
              <a:lnSpc>
                <a:spcPts val="201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(-)Дефицит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</a:pPr>
            <a:r>
              <a:rPr sz="1800" b="1" spc="-10" dirty="0">
                <a:latin typeface="Times New Roman"/>
                <a:cs typeface="Times New Roman"/>
              </a:rPr>
              <a:t>(+)Профицит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840660" y="2345817"/>
            <a:ext cx="513080" cy="163830"/>
            <a:chOff x="8840660" y="2345817"/>
            <a:chExt cx="513080" cy="163830"/>
          </a:xfrm>
        </p:grpSpPr>
        <p:sp>
          <p:nvSpPr>
            <p:cNvPr id="18" name="object 18"/>
            <p:cNvSpPr/>
            <p:nvPr/>
          </p:nvSpPr>
          <p:spPr>
            <a:xfrm>
              <a:off x="8849232" y="2354389"/>
              <a:ext cx="495934" cy="146685"/>
            </a:xfrm>
            <a:custGeom>
              <a:avLst/>
              <a:gdLst/>
              <a:ahLst/>
              <a:cxnLst/>
              <a:rect l="l" t="t" r="r" b="b"/>
              <a:pathLst>
                <a:path w="495934" h="146685">
                  <a:moveTo>
                    <a:pt x="495833" y="0"/>
                  </a:moveTo>
                  <a:lnTo>
                    <a:pt x="0" y="0"/>
                  </a:lnTo>
                  <a:lnTo>
                    <a:pt x="0" y="146367"/>
                  </a:lnTo>
                  <a:lnTo>
                    <a:pt x="495833" y="146367"/>
                  </a:lnTo>
                  <a:lnTo>
                    <a:pt x="49583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49232" y="2354389"/>
              <a:ext cx="495934" cy="146685"/>
            </a:xfrm>
            <a:custGeom>
              <a:avLst/>
              <a:gdLst/>
              <a:ahLst/>
              <a:cxnLst/>
              <a:rect l="l" t="t" r="r" b="b"/>
              <a:pathLst>
                <a:path w="495934" h="146685">
                  <a:moveTo>
                    <a:pt x="0" y="146367"/>
                  </a:moveTo>
                  <a:lnTo>
                    <a:pt x="495833" y="146367"/>
                  </a:lnTo>
                  <a:lnTo>
                    <a:pt x="495833" y="0"/>
                  </a:lnTo>
                  <a:lnTo>
                    <a:pt x="0" y="0"/>
                  </a:lnTo>
                  <a:lnTo>
                    <a:pt x="0" y="146367"/>
                  </a:lnTo>
                  <a:close/>
                </a:path>
              </a:pathLst>
            </a:custGeom>
            <a:ln w="1714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882128" y="2694432"/>
            <a:ext cx="2467610" cy="2598420"/>
            <a:chOff x="7882128" y="2694432"/>
            <a:chExt cx="2467610" cy="259842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2128" y="2694432"/>
              <a:ext cx="2467355" cy="8183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9372" y="2968752"/>
              <a:ext cx="2382012" cy="8183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5112" y="3243072"/>
              <a:ext cx="1972055" cy="81838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2336" y="3517392"/>
              <a:ext cx="2194560" cy="8183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43900" y="3791712"/>
              <a:ext cx="1549907" cy="8183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14132" y="4066032"/>
              <a:ext cx="2342387" cy="8183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25384" y="4477511"/>
              <a:ext cx="2119883" cy="81534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8176386" y="2913379"/>
            <a:ext cx="1816735" cy="208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609F7"/>
                </a:solidFill>
                <a:latin typeface="Arial"/>
                <a:cs typeface="Arial"/>
              </a:rPr>
              <a:t>если</a:t>
            </a:r>
            <a:r>
              <a:rPr sz="1800" b="1" spc="-50" dirty="0">
                <a:solidFill>
                  <a:srgbClr val="4609F7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4609F7"/>
                </a:solidFill>
                <a:latin typeface="Arial"/>
                <a:cs typeface="Arial"/>
              </a:rPr>
              <a:t>расходная </a:t>
            </a:r>
            <a:r>
              <a:rPr sz="1800" b="1" dirty="0">
                <a:solidFill>
                  <a:srgbClr val="4609F7"/>
                </a:solidFill>
                <a:latin typeface="Arial"/>
                <a:cs typeface="Arial"/>
              </a:rPr>
              <a:t>часть</a:t>
            </a:r>
            <a:r>
              <a:rPr sz="1800" b="1" spc="-60" dirty="0">
                <a:solidFill>
                  <a:srgbClr val="4609F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609F7"/>
                </a:solidFill>
                <a:latin typeface="Arial"/>
                <a:cs typeface="Arial"/>
              </a:rPr>
              <a:t>бюджета превышает</a:t>
            </a:r>
            <a:endParaRPr sz="1800">
              <a:latin typeface="Arial"/>
              <a:cs typeface="Arial"/>
            </a:endParaRPr>
          </a:p>
          <a:p>
            <a:pPr marL="152400" marR="143510" algn="ctr">
              <a:lnSpc>
                <a:spcPct val="100000"/>
              </a:lnSpc>
            </a:pPr>
            <a:r>
              <a:rPr sz="1800" b="1" spc="-10" dirty="0">
                <a:solidFill>
                  <a:srgbClr val="4609F7"/>
                </a:solidFill>
                <a:latin typeface="Arial"/>
                <a:cs typeface="Arial"/>
              </a:rPr>
              <a:t>доходную,</a:t>
            </a:r>
            <a:r>
              <a:rPr sz="1800" b="1" spc="-95" dirty="0">
                <a:solidFill>
                  <a:srgbClr val="4609F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4609F7"/>
                </a:solidFill>
                <a:latin typeface="Arial"/>
                <a:cs typeface="Arial"/>
              </a:rPr>
              <a:t>то </a:t>
            </a:r>
            <a:r>
              <a:rPr sz="1800" b="1" spc="-10" dirty="0">
                <a:solidFill>
                  <a:srgbClr val="4609F7"/>
                </a:solidFill>
                <a:latin typeface="Arial"/>
                <a:cs typeface="Arial"/>
              </a:rPr>
              <a:t>бюджет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b="1" spc="-10" dirty="0">
                <a:solidFill>
                  <a:srgbClr val="4609F7"/>
                </a:solidFill>
                <a:latin typeface="Arial"/>
                <a:cs typeface="Arial"/>
              </a:rPr>
              <a:t>формируется</a:t>
            </a:r>
            <a:r>
              <a:rPr sz="1800" b="1" spc="-110" dirty="0">
                <a:solidFill>
                  <a:srgbClr val="4609F7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4609F7"/>
                </a:solidFill>
                <a:latin typeface="Arial"/>
                <a:cs typeface="Arial"/>
              </a:rPr>
              <a:t>с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070"/>
              </a:spcBef>
            </a:pPr>
            <a:r>
              <a:rPr sz="1800" b="1" spc="-10" dirty="0">
                <a:solidFill>
                  <a:srgbClr val="FA040A"/>
                </a:solidFill>
                <a:latin typeface="Arial"/>
                <a:cs typeface="Arial"/>
              </a:rPr>
              <a:t>ДЕФИЦИТОМ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838386" y="2185098"/>
            <a:ext cx="513080" cy="473709"/>
            <a:chOff x="2838386" y="2185098"/>
            <a:chExt cx="513080" cy="473709"/>
          </a:xfrm>
        </p:grpSpPr>
        <p:sp>
          <p:nvSpPr>
            <p:cNvPr id="30" name="object 30"/>
            <p:cNvSpPr/>
            <p:nvPr/>
          </p:nvSpPr>
          <p:spPr>
            <a:xfrm>
              <a:off x="2846959" y="2193289"/>
              <a:ext cx="495934" cy="457200"/>
            </a:xfrm>
            <a:custGeom>
              <a:avLst/>
              <a:gdLst/>
              <a:ahLst/>
              <a:cxnLst/>
              <a:rect l="l" t="t" r="r" b="b"/>
              <a:pathLst>
                <a:path w="495935" h="457200">
                  <a:moveTo>
                    <a:pt x="495808" y="154940"/>
                  </a:moveTo>
                  <a:lnTo>
                    <a:pt x="320929" y="154940"/>
                  </a:lnTo>
                  <a:lnTo>
                    <a:pt x="320929" y="0"/>
                  </a:lnTo>
                  <a:lnTo>
                    <a:pt x="174879" y="0"/>
                  </a:lnTo>
                  <a:lnTo>
                    <a:pt x="174879" y="154940"/>
                  </a:lnTo>
                  <a:lnTo>
                    <a:pt x="0" y="154940"/>
                  </a:lnTo>
                  <a:lnTo>
                    <a:pt x="0" y="300990"/>
                  </a:lnTo>
                  <a:lnTo>
                    <a:pt x="174879" y="300990"/>
                  </a:lnTo>
                  <a:lnTo>
                    <a:pt x="174879" y="457200"/>
                  </a:lnTo>
                  <a:lnTo>
                    <a:pt x="320929" y="457200"/>
                  </a:lnTo>
                  <a:lnTo>
                    <a:pt x="320929" y="300990"/>
                  </a:lnTo>
                  <a:lnTo>
                    <a:pt x="495808" y="300990"/>
                  </a:lnTo>
                  <a:lnTo>
                    <a:pt x="495808" y="15494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46958" y="2193670"/>
              <a:ext cx="495934" cy="456565"/>
            </a:xfrm>
            <a:custGeom>
              <a:avLst/>
              <a:gdLst/>
              <a:ahLst/>
              <a:cxnLst/>
              <a:rect l="l" t="t" r="r" b="b"/>
              <a:pathLst>
                <a:path w="495935" h="456564">
                  <a:moveTo>
                    <a:pt x="0" y="155066"/>
                  </a:moveTo>
                  <a:lnTo>
                    <a:pt x="174879" y="155066"/>
                  </a:lnTo>
                  <a:lnTo>
                    <a:pt x="174879" y="0"/>
                  </a:lnTo>
                  <a:lnTo>
                    <a:pt x="320929" y="0"/>
                  </a:lnTo>
                  <a:lnTo>
                    <a:pt x="320929" y="155066"/>
                  </a:lnTo>
                  <a:lnTo>
                    <a:pt x="495807" y="155066"/>
                  </a:lnTo>
                  <a:lnTo>
                    <a:pt x="495807" y="301116"/>
                  </a:lnTo>
                  <a:lnTo>
                    <a:pt x="320929" y="301116"/>
                  </a:lnTo>
                  <a:lnTo>
                    <a:pt x="320929" y="456183"/>
                  </a:lnTo>
                  <a:lnTo>
                    <a:pt x="174879" y="456183"/>
                  </a:lnTo>
                  <a:lnTo>
                    <a:pt x="174879" y="301116"/>
                  </a:lnTo>
                  <a:lnTo>
                    <a:pt x="0" y="301116"/>
                  </a:lnTo>
                  <a:lnTo>
                    <a:pt x="0" y="155066"/>
                  </a:lnTo>
                  <a:close/>
                </a:path>
              </a:pathLst>
            </a:custGeom>
            <a:ln w="17145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824227" y="2852927"/>
            <a:ext cx="2569845" cy="2601595"/>
            <a:chOff x="1824227" y="2852927"/>
            <a:chExt cx="2569845" cy="2601595"/>
          </a:xfrm>
        </p:grpSpPr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7400" y="2852927"/>
              <a:ext cx="2141220" cy="8183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9591" y="3127247"/>
              <a:ext cx="2110739" cy="8183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73223" y="3401568"/>
              <a:ext cx="1908048" cy="81838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79904" y="3675888"/>
              <a:ext cx="1696212" cy="8183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63851" y="3950208"/>
              <a:ext cx="2529840" cy="8183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4227" y="4224527"/>
              <a:ext cx="2538983" cy="8183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24455" y="4636007"/>
              <a:ext cx="1937004" cy="81838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118741" y="3072510"/>
            <a:ext cx="1951989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238760" indent="-127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609F7"/>
                </a:solidFill>
                <a:latin typeface="Arial"/>
                <a:cs typeface="Arial"/>
              </a:rPr>
              <a:t>превышение доходов</a:t>
            </a:r>
            <a:r>
              <a:rPr sz="1800" b="1" spc="-100" dirty="0">
                <a:solidFill>
                  <a:srgbClr val="4609F7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4609F7"/>
                </a:solidFill>
                <a:latin typeface="Arial"/>
                <a:cs typeface="Arial"/>
              </a:rPr>
              <a:t>над </a:t>
            </a:r>
            <a:r>
              <a:rPr sz="1800" b="1" spc="-10" dirty="0">
                <a:solidFill>
                  <a:srgbClr val="4609F7"/>
                </a:solidFill>
                <a:latin typeface="Arial"/>
                <a:cs typeface="Arial"/>
              </a:rPr>
              <a:t>расходами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b="1" spc="-10" dirty="0">
                <a:solidFill>
                  <a:srgbClr val="4609F7"/>
                </a:solidFill>
                <a:latin typeface="Arial"/>
                <a:cs typeface="Arial"/>
              </a:rPr>
              <a:t>образует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4609F7"/>
                </a:solidFill>
                <a:latin typeface="Arial"/>
                <a:cs typeface="Arial"/>
              </a:rPr>
              <a:t>положительный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4609F7"/>
                </a:solidFill>
                <a:latin typeface="Arial"/>
                <a:cs typeface="Arial"/>
              </a:rPr>
              <a:t>остаток</a:t>
            </a:r>
            <a:r>
              <a:rPr sz="1800" b="1" spc="-85" dirty="0">
                <a:solidFill>
                  <a:srgbClr val="4609F7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609F7"/>
                </a:solidFill>
                <a:latin typeface="Arial"/>
                <a:cs typeface="Arial"/>
              </a:rPr>
              <a:t>бюджета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spc="-10" dirty="0">
                <a:solidFill>
                  <a:srgbClr val="FA040A"/>
                </a:solidFill>
                <a:latin typeface="Arial"/>
                <a:cs typeface="Arial"/>
              </a:rPr>
              <a:t>ПРОФИЦИТ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489958" y="2467101"/>
            <a:ext cx="2879724" cy="2613025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2051304" y="5454396"/>
            <a:ext cx="9311640" cy="1363980"/>
            <a:chOff x="2051304" y="5454396"/>
            <a:chExt cx="9311640" cy="1363980"/>
          </a:xfrm>
        </p:grpSpPr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51304" y="5454396"/>
              <a:ext cx="6170676" cy="81534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12380" y="5454396"/>
              <a:ext cx="723900" cy="8153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84592" y="5454396"/>
              <a:ext cx="2633472" cy="8153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38172" y="5728716"/>
              <a:ext cx="9224772" cy="81534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16880" y="6003034"/>
              <a:ext cx="1374648" cy="81534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2343150" y="5671515"/>
            <a:ext cx="77228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609F7"/>
                </a:solidFill>
                <a:latin typeface="Times New Roman"/>
                <a:cs typeface="Times New Roman"/>
              </a:rPr>
              <a:t>Сбалансированность</a:t>
            </a:r>
            <a:r>
              <a:rPr sz="1800" b="1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609F7"/>
                </a:solidFill>
                <a:latin typeface="Times New Roman"/>
                <a:cs typeface="Times New Roman"/>
              </a:rPr>
              <a:t>бюджета</a:t>
            </a:r>
            <a:r>
              <a:rPr sz="1800" b="1" spc="-30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609F7"/>
                </a:solidFill>
                <a:latin typeface="Times New Roman"/>
                <a:cs typeface="Times New Roman"/>
              </a:rPr>
              <a:t>по</a:t>
            </a:r>
            <a:r>
              <a:rPr sz="1800" b="1" spc="-40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4609F7"/>
                </a:solidFill>
                <a:latin typeface="Times New Roman"/>
                <a:cs typeface="Times New Roman"/>
              </a:rPr>
              <a:t>доходам</a:t>
            </a:r>
            <a:r>
              <a:rPr sz="1800" b="1" spc="-45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609F7"/>
                </a:solidFill>
                <a:latin typeface="Times New Roman"/>
                <a:cs typeface="Times New Roman"/>
              </a:rPr>
              <a:t>и</a:t>
            </a:r>
            <a:r>
              <a:rPr sz="1800" b="1" spc="-35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4609F7"/>
                </a:solidFill>
                <a:latin typeface="Times New Roman"/>
                <a:cs typeface="Times New Roman"/>
              </a:rPr>
              <a:t>расходам</a:t>
            </a:r>
            <a:r>
              <a:rPr sz="1800" b="1" spc="-35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609F7"/>
                </a:solidFill>
                <a:latin typeface="Times New Roman"/>
                <a:cs typeface="Times New Roman"/>
              </a:rPr>
              <a:t>–</a:t>
            </a:r>
            <a:r>
              <a:rPr sz="1800" b="1" spc="-35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609F7"/>
                </a:solidFill>
                <a:latin typeface="Times New Roman"/>
                <a:cs typeface="Times New Roman"/>
              </a:rPr>
              <a:t>основополагающее требование,</a:t>
            </a:r>
            <a:r>
              <a:rPr sz="1800" b="1" spc="-15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609F7"/>
                </a:solidFill>
                <a:latin typeface="Times New Roman"/>
                <a:cs typeface="Times New Roman"/>
              </a:rPr>
              <a:t>предъявляемое</a:t>
            </a:r>
            <a:r>
              <a:rPr sz="1800" b="1" spc="-15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609F7"/>
                </a:solidFill>
                <a:latin typeface="Times New Roman"/>
                <a:cs typeface="Times New Roman"/>
              </a:rPr>
              <a:t>к</a:t>
            </a:r>
            <a:r>
              <a:rPr sz="1800" b="1" spc="-40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609F7"/>
                </a:solidFill>
                <a:latin typeface="Times New Roman"/>
                <a:cs typeface="Times New Roman"/>
              </a:rPr>
              <a:t>органам,</a:t>
            </a:r>
            <a:r>
              <a:rPr sz="1800" b="1" spc="-35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609F7"/>
                </a:solidFill>
                <a:latin typeface="Times New Roman"/>
                <a:cs typeface="Times New Roman"/>
              </a:rPr>
              <a:t>составляющим</a:t>
            </a:r>
            <a:r>
              <a:rPr sz="1800" b="1" spc="-15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4609F7"/>
                </a:solidFill>
                <a:latin typeface="Times New Roman"/>
                <a:cs typeface="Times New Roman"/>
              </a:rPr>
              <a:t>и</a:t>
            </a:r>
            <a:r>
              <a:rPr sz="1800" b="1" spc="-40" dirty="0">
                <a:solidFill>
                  <a:srgbClr val="4609F7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4609F7"/>
                </a:solidFill>
                <a:latin typeface="Times New Roman"/>
                <a:cs typeface="Times New Roman"/>
              </a:rPr>
              <a:t>утверждающим бюджет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23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89461"/>
              </p:ext>
            </p:extLst>
          </p:nvPr>
        </p:nvGraphicFramePr>
        <p:xfrm>
          <a:off x="1064755" y="1107439"/>
          <a:ext cx="9139552" cy="560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6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4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4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5260">
                <a:tc row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№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112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раздела,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подраздела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Плановый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период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2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39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161153,1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181286,1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186203,1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245269,2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446493,6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503530,4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sz="10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высшего</a:t>
                      </a:r>
                      <a:r>
                        <a:rPr sz="10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должностного</a:t>
                      </a:r>
                      <a:r>
                        <a:rPr sz="1000" spc="3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лица</a:t>
                      </a:r>
                      <a:r>
                        <a:rPr sz="1000" spc="3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субъекта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Федерации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2816,7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2198,3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4109,3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3713,4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3713,4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3713,4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1242695" algn="l"/>
                          <a:tab pos="2323465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законодательных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(представительных)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27305">
                        <a:lnSpc>
                          <a:spcPct val="114999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государственной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власти 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представительных органов муниципальных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образований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3834,6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4222,2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5362,9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5602,2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5602,2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5602,2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Функционирование</a:t>
                      </a:r>
                      <a:r>
                        <a:rPr sz="100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Правительства</a:t>
                      </a:r>
                      <a:r>
                        <a:rPr sz="10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0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Федерации,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26670">
                        <a:lnSpc>
                          <a:spcPct val="114999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высших</a:t>
                      </a:r>
                      <a:r>
                        <a:rPr sz="10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исполнительных</a:t>
                      </a:r>
                      <a:r>
                        <a:rPr sz="1000" spc="3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0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государственной</a:t>
                      </a:r>
                      <a:r>
                        <a:rPr sz="10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власти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субъектов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Федерации,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местных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администраций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44947,6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49485,8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59767,9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62018,9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61641,2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61678,1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4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Судебная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система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50" dirty="0">
                          <a:latin typeface="Times New Roman"/>
                          <a:cs typeface="Times New Roman"/>
                        </a:rPr>
                        <a:t>48,1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4,9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5,0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21,5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4,8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892175" algn="l"/>
                          <a:tab pos="1765300" algn="l"/>
                          <a:tab pos="2618740" algn="l"/>
                          <a:tab pos="3344545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финансовых,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налоговых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2540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таможенных</a:t>
                      </a:r>
                      <a:r>
                        <a:rPr sz="1000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0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органов</a:t>
                      </a:r>
                      <a:r>
                        <a:rPr sz="1000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финансового</a:t>
                      </a:r>
                      <a:r>
                        <a:rPr sz="10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(финансово-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бюджетного)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надзора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11473,4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13278,8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15868,7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16704,6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16704,6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16704,6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1.6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выборов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референдумов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lang="ru-RU" sz="1000" spc="-50" dirty="0">
                          <a:latin typeface="Times New Roman"/>
                          <a:cs typeface="Times New Roman"/>
                        </a:rPr>
                        <a:t>4718,3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1.7.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Резервные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фонды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1.8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98032,7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107382,7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101089,4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147225,1  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346810,7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403827,3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09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1714,7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1612,8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2399,7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1810,4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1993,1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2063,7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2.1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Мобилизационная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вневойсковая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подготовка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1714,7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1612,8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2399,7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1810,4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1993,1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2063,7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безопасность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правоохранительная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20079,1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15057,2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33700,0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32669,3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32669,3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32669,3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Защита</a:t>
                      </a:r>
                      <a:r>
                        <a:rPr sz="10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0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чрезвычайных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ситуаций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природного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техногенного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характера,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гражданская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Защита</a:t>
                      </a:r>
                      <a:r>
                        <a:rPr sz="10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0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чрезвычайных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ситуаций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841375" algn="l"/>
                          <a:tab pos="1079500" algn="l"/>
                          <a:tab pos="1981835" algn="l"/>
                          <a:tab pos="2888615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природного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техногенного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характера,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пожарная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безопасность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20079,1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15057,2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33700,0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32669,3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32669,3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32669,3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7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3.3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000" spc="3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0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3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000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национальной</a:t>
                      </a:r>
                      <a:r>
                        <a:rPr sz="1000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безопасности</a:t>
                      </a:r>
                      <a:r>
                        <a:rPr sz="10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правоохранительной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23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451" y="107822"/>
            <a:ext cx="102108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0794">
            <a:solidFill>
              <a:srgbClr val="828282"/>
            </a:solidFill>
          </a:ln>
        </p:spPr>
        <p:txBody>
          <a:bodyPr vert="horz" wrap="square" lIns="0" tIns="233680" rIns="0" bIns="0" rtlCol="0">
            <a:spAutoFit/>
          </a:bodyPr>
          <a:lstStyle/>
          <a:p>
            <a:pPr marL="91440">
              <a:lnSpc>
                <a:spcPts val="1945"/>
              </a:lnSpc>
              <a:spcBef>
                <a:spcPts val="184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XII.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БЮДЖЕТА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КАЛАРСКОГО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МУНИЦИПАЛЬНОГО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ОКРУГА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РАЗДЕЛАМ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endParaRPr sz="1800" dirty="0">
              <a:latin typeface="Microsoft Sans Serif"/>
              <a:cs typeface="Microsoft Sans Serif"/>
            </a:endParaRPr>
          </a:p>
          <a:p>
            <a:pPr marL="91440">
              <a:lnSpc>
                <a:spcPts val="1945"/>
              </a:lnSpc>
            </a:pPr>
            <a:r>
              <a:rPr sz="1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ПОДРАЗДЕЛАМ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БЮДЖЕТНОЙ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КЛАССИФИКАЦИИ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(I)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05027"/>
              </p:ext>
            </p:extLst>
          </p:nvPr>
        </p:nvGraphicFramePr>
        <p:xfrm>
          <a:off x="641134" y="1218183"/>
          <a:ext cx="10212068" cy="1956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6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0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0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17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ФАКТ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26695" marR="218440" indent="16510">
                        <a:lnSpc>
                          <a:spcPct val="114999"/>
                        </a:lnSpc>
                        <a:spcBef>
                          <a:spcPts val="285"/>
                        </a:spcBef>
                      </a:pPr>
                      <a:r>
                        <a:rPr sz="1200" b="1" spc="-10" dirty="0" err="1">
                          <a:latin typeface="Times New Roman"/>
                          <a:cs typeface="Times New Roman"/>
                        </a:rPr>
                        <a:t>Оценка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spc="-2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200" b="1" spc="5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ПЛАН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Дотации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94019,0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98332,2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51189,0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27912,0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Субсидии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82869,2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59604,3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64915,6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13345,4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52105,8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Субвенции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231386,6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318396,9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318882,9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311711,8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318826,3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Иные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13226,8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22940,1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21936,5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19255,7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19304,9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421501,6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499273,5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456924,0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372224,9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390237,0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47484" y="201295"/>
            <a:ext cx="102108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0794">
            <a:solidFill>
              <a:srgbClr val="828282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XI.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МЕЖБЮДЖЕТНЫЕ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ТРАНСФЕРТЫ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(II)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123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701BC971-B774-4254-AFF2-1FDF64B65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667606"/>
              </p:ext>
            </p:extLst>
          </p:nvPr>
        </p:nvGraphicFramePr>
        <p:xfrm>
          <a:off x="457200" y="3353305"/>
          <a:ext cx="8458200" cy="33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7439"/>
              </p:ext>
            </p:extLst>
          </p:nvPr>
        </p:nvGraphicFramePr>
        <p:xfrm>
          <a:off x="1019289" y="1090549"/>
          <a:ext cx="9409428" cy="554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7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5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97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40236,3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72214,6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99256,5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250457,1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199155,4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239185,1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4.1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Сельское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хозяйство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рыболовство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50" dirty="0">
                          <a:latin typeface="Times New Roman"/>
                          <a:cs typeface="Times New Roman"/>
                        </a:rPr>
                        <a:t>2960,9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649,7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2407,7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1101,8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1054,9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1084,6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4.2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Транспорт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4219,8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5342,1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4399,0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23599,3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6600,0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005" algn="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6600,0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4.3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Дорожное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хозяйство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(дорожные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фонды)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31969,5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61764,9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76747,2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210371,0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180500,0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220500,0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4.4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Другие вопросы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национальной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экономики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2436,7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4457,9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15702,6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15385,0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11000,5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00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11000,5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5.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0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70296,5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50251,2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186903,8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199632,3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210354,1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210354,1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5.1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Жилищное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1442,4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7907,0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57916,0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12806,8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17306,8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00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17306,8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5.2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Коммунальное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28681,8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8928,1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62183,7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57840,0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58340,0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58340,0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5.3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40172,3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33416,1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66804,1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128985,5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134707,3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134707,3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5.4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0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0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0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жилищно-коммунального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хозяйства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  <a:spcBef>
                          <a:spcPts val="64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496509,1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531049,3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727921,1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917636,6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804352,2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987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809865,3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6.1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135"/>
                        </a:lnSpc>
                        <a:spcBef>
                          <a:spcPts val="6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Дошкольное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140140,2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157048,3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196892,9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383708,3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281701,7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283687,4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6.2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Общее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276925,5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297583,0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420234,5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421917,0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410995,1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414368,7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6.3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Дополнительное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образование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72134,2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68282,8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93935,6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108109,0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107743,9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107876,9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6.4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Молодежная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4651,3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005" algn="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6.5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2657,9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8135,2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16858,1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3902,3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3911,5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005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3932,3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85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41742,7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44672,9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98435,6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92520,5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92520,5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92520,5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7.1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41742,7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44672,9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81222,1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73939,8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73939,8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73939,8</a:t>
                      </a: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7.2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культуры,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кинематографии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17213,5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18580,7  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18580,7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18580,7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45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0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216526,9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77002,7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68624,1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41511,5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25464,4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25766,5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8.1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Пенсионное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обеспечение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3356,4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4371,5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6107,3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6587,6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400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8.2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Социальное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обеспечение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196982,3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59367,4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43847,4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20673,0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2981,2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2986,3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8.3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Охрана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семьи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детства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14032,1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11389,4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13908,1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13635,1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14867,4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5164,4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8.4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вопросы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социальной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политики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2156,1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1874,4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4761,3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615,8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615,8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615,8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451" y="107822"/>
            <a:ext cx="102108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0794">
            <a:solidFill>
              <a:srgbClr val="828282"/>
            </a:solidFill>
          </a:ln>
        </p:spPr>
        <p:txBody>
          <a:bodyPr vert="horz" wrap="square" lIns="0" tIns="233680" rIns="0" bIns="0" rtlCol="0">
            <a:spAutoFit/>
          </a:bodyPr>
          <a:lstStyle/>
          <a:p>
            <a:pPr marL="91440">
              <a:lnSpc>
                <a:spcPts val="1945"/>
              </a:lnSpc>
              <a:spcBef>
                <a:spcPts val="184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XII.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БЮДЖЕТА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КАЛАРСКОГО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МУНИЦИПАЛЬНОГО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ОКРУГА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РАЗДЕЛАМ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endParaRPr sz="1800" dirty="0">
              <a:latin typeface="Microsoft Sans Serif"/>
              <a:cs typeface="Microsoft Sans Serif"/>
            </a:endParaRPr>
          </a:p>
          <a:p>
            <a:pPr marL="91440">
              <a:lnSpc>
                <a:spcPts val="1945"/>
              </a:lnSpc>
            </a:pPr>
            <a:r>
              <a:rPr sz="1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ПОДРАЗДЕЛАМ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БЮДЖЕТНОЙ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КЛАССИФИКАЦИИ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(II)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31322"/>
              </p:ext>
            </p:extLst>
          </p:nvPr>
        </p:nvGraphicFramePr>
        <p:xfrm>
          <a:off x="1114882" y="1188466"/>
          <a:ext cx="9407521" cy="4581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0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5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56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738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культура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спорт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1953,4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2486,5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9368,0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4638,0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4902,0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4902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9.1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Массовый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спорт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1953,4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2486,5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9368,0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4638,0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4902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4902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88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0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массовой</a:t>
                      </a:r>
                      <a:r>
                        <a:rPr sz="10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4993,3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4421,8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6757,8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6500,6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6500,6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6500,6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10.1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Периодическая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печать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издательства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4993,3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4421,8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6757,8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6500,6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6500,6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000" spc="-10">
                          <a:latin typeface="Times New Roman"/>
                          <a:cs typeface="Times New Roman"/>
                        </a:rPr>
                        <a:t>6500,6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000" b="1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0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ru-RU" sz="1000" b="1" spc="-2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11.1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1002665" algn="l"/>
                          <a:tab pos="2123440" algn="l"/>
                          <a:tab pos="2954020" algn="l"/>
                        </a:tabLst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Обслуживание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государственного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внутреннего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долга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248396,6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248396,6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0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248396,6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ru-RU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12.1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Прочие межбюджетные трансферты общего характера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248396,6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lang="ru-RU"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248396,6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lang="ru-RU"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dirty="0">
                          <a:latin typeface="Times New Roman"/>
                          <a:cs typeface="Times New Roman"/>
                        </a:rPr>
                        <a:t>248396,6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Условно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утверждаемые</a:t>
                      </a: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44320,2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93974,6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93599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ВСЕГО</a:t>
                      </a:r>
                      <a:r>
                        <a:rPr sz="10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56555,7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980055,1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b="1" spc="-10">
                          <a:latin typeface="Times New Roman"/>
                          <a:cs typeface="Times New Roman"/>
                        </a:rPr>
                        <a:t>1419569,7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2041042,1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2117122,0</a:t>
                      </a:r>
                      <a:endParaRPr sz="1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b="1" spc="-10" dirty="0">
                          <a:latin typeface="Times New Roman"/>
                          <a:cs typeface="Times New Roman"/>
                        </a:rPr>
                        <a:t>2269728,7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718451" y="107822"/>
            <a:ext cx="102108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0794">
            <a:solidFill>
              <a:srgbClr val="828282"/>
            </a:solidFill>
          </a:ln>
        </p:spPr>
        <p:txBody>
          <a:bodyPr vert="horz" wrap="square" lIns="0" tIns="233680" rIns="0" bIns="0" rtlCol="0">
            <a:spAutoFit/>
          </a:bodyPr>
          <a:lstStyle/>
          <a:p>
            <a:pPr marL="91440">
              <a:lnSpc>
                <a:spcPts val="1945"/>
              </a:lnSpc>
              <a:spcBef>
                <a:spcPts val="1840"/>
              </a:spcBef>
            </a:pP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XII.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РАСХОДЫ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БЮДЖЕТА</a:t>
            </a:r>
            <a:r>
              <a:rPr sz="18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КАЛАРСКОГО</a:t>
            </a:r>
            <a:r>
              <a:rPr sz="1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МУНИЦИПАЛЬНОГО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ОКРУГА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8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РАЗДЕЛАМ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endParaRPr sz="1800" dirty="0">
              <a:latin typeface="Microsoft Sans Serif"/>
              <a:cs typeface="Microsoft Sans Serif"/>
            </a:endParaRPr>
          </a:p>
          <a:p>
            <a:pPr marL="91440">
              <a:lnSpc>
                <a:spcPts val="1945"/>
              </a:lnSpc>
            </a:pPr>
            <a:r>
              <a:rPr sz="18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ПОДРАЗДЕЛАМ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БЮДЖЕТНОЙ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КЛАССИФИКАЦИИ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(III)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826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74" y="0"/>
                </a:moveTo>
                <a:lnTo>
                  <a:pt x="0" y="0"/>
                </a:lnTo>
                <a:lnTo>
                  <a:pt x="0" y="5330952"/>
                </a:lnTo>
                <a:lnTo>
                  <a:pt x="376174" y="5330952"/>
                </a:lnTo>
                <a:lnTo>
                  <a:pt x="376174" y="0"/>
                </a:lnTo>
                <a:close/>
              </a:path>
            </a:pathLst>
          </a:custGeom>
          <a:solidFill>
            <a:schemeClr val="accent4">
              <a:lumMod val="75000"/>
              <a:alpha val="4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758951"/>
            <a:ext cx="3443604" cy="53314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32740" marR="848994">
              <a:lnSpc>
                <a:spcPct val="89500"/>
              </a:lnSpc>
            </a:pP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I.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АДМИНИСТРАТИВНО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ТЕРРИТОРИАЛЬНОЕ </a:t>
            </a:r>
            <a:r>
              <a:rPr sz="1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ДЕЛЕНИЕ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ФИЗИКО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-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ГЕОГРАФИЧЕСКИЕ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ХАРАКТЕРИСТИКИ 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КАЛАРСКОГО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РАЙОНА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9200" y="2416809"/>
            <a:ext cx="7406005" cy="92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результате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преобразования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всех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поселений</a:t>
            </a:r>
            <a:r>
              <a:rPr sz="1800" spc="3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территории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района создан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Каларский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муниципальный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округ.</a:t>
            </a:r>
            <a:endParaRPr sz="1800">
              <a:latin typeface="Microsoft Sans Serif"/>
              <a:cs typeface="Microsoft Sans Serif"/>
            </a:endParaRPr>
          </a:p>
          <a:p>
            <a:pPr marL="175260" algn="ctr">
              <a:lnSpc>
                <a:spcPct val="100000"/>
              </a:lnSpc>
              <a:spcBef>
                <a:spcPts val="860"/>
              </a:spcBef>
            </a:pPr>
            <a:r>
              <a:rPr sz="1600" spc="-35" dirty="0">
                <a:solidFill>
                  <a:srgbClr val="212121"/>
                </a:solidFill>
                <a:latin typeface="Microsoft Sans Serif"/>
                <a:cs typeface="Microsoft Sans Serif"/>
              </a:rPr>
              <a:t>КАЛАРСКИЙ</a:t>
            </a:r>
            <a:r>
              <a:rPr sz="1600" spc="-40" dirty="0">
                <a:solidFill>
                  <a:srgbClr val="212121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212121"/>
                </a:solidFill>
                <a:latin typeface="Microsoft Sans Serif"/>
                <a:cs typeface="Microsoft Sans Serif"/>
              </a:rPr>
              <a:t>РАЙОН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47401" y="3714432"/>
            <a:ext cx="1706245" cy="1482725"/>
            <a:chOff x="3847401" y="3714432"/>
            <a:chExt cx="1706245" cy="1482725"/>
          </a:xfrm>
        </p:grpSpPr>
        <p:sp>
          <p:nvSpPr>
            <p:cNvPr id="6" name="object 6"/>
            <p:cNvSpPr/>
            <p:nvPr/>
          </p:nvSpPr>
          <p:spPr>
            <a:xfrm>
              <a:off x="3852799" y="3719830"/>
              <a:ext cx="1695450" cy="1471930"/>
            </a:xfrm>
            <a:custGeom>
              <a:avLst/>
              <a:gdLst/>
              <a:ahLst/>
              <a:cxnLst/>
              <a:rect l="l" t="t" r="r" b="b"/>
              <a:pathLst>
                <a:path w="1695450" h="1471929">
                  <a:moveTo>
                    <a:pt x="1694942" y="0"/>
                  </a:moveTo>
                  <a:lnTo>
                    <a:pt x="0" y="0"/>
                  </a:lnTo>
                  <a:lnTo>
                    <a:pt x="0" y="1471930"/>
                  </a:lnTo>
                  <a:lnTo>
                    <a:pt x="1694942" y="1471930"/>
                  </a:lnTo>
                  <a:lnTo>
                    <a:pt x="1694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2799" y="3719830"/>
              <a:ext cx="1695450" cy="1471930"/>
            </a:xfrm>
            <a:custGeom>
              <a:avLst/>
              <a:gdLst/>
              <a:ahLst/>
              <a:cxnLst/>
              <a:rect l="l" t="t" r="r" b="b"/>
              <a:pathLst>
                <a:path w="1695450" h="1471929">
                  <a:moveTo>
                    <a:pt x="0" y="1471930"/>
                  </a:moveTo>
                  <a:lnTo>
                    <a:pt x="1694942" y="1471930"/>
                  </a:lnTo>
                  <a:lnTo>
                    <a:pt x="1694942" y="0"/>
                  </a:lnTo>
                  <a:lnTo>
                    <a:pt x="0" y="0"/>
                  </a:lnTo>
                  <a:lnTo>
                    <a:pt x="0" y="1471930"/>
                  </a:lnTo>
                  <a:close/>
                </a:path>
              </a:pathLst>
            </a:custGeom>
            <a:ln w="10795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7066" y="3795903"/>
              <a:ext cx="1352550" cy="135255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767002" y="3734498"/>
            <a:ext cx="1706245" cy="1482725"/>
            <a:chOff x="7767002" y="3734498"/>
            <a:chExt cx="1706245" cy="1482725"/>
          </a:xfrm>
        </p:grpSpPr>
        <p:sp>
          <p:nvSpPr>
            <p:cNvPr id="10" name="object 10"/>
            <p:cNvSpPr/>
            <p:nvPr/>
          </p:nvSpPr>
          <p:spPr>
            <a:xfrm>
              <a:off x="7772400" y="3739895"/>
              <a:ext cx="1695450" cy="1471930"/>
            </a:xfrm>
            <a:custGeom>
              <a:avLst/>
              <a:gdLst/>
              <a:ahLst/>
              <a:cxnLst/>
              <a:rect l="l" t="t" r="r" b="b"/>
              <a:pathLst>
                <a:path w="1695450" h="1471929">
                  <a:moveTo>
                    <a:pt x="1694942" y="0"/>
                  </a:moveTo>
                  <a:lnTo>
                    <a:pt x="0" y="0"/>
                  </a:lnTo>
                  <a:lnTo>
                    <a:pt x="0" y="1471929"/>
                  </a:lnTo>
                  <a:lnTo>
                    <a:pt x="1694942" y="1471929"/>
                  </a:lnTo>
                  <a:lnTo>
                    <a:pt x="1694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72400" y="3739895"/>
              <a:ext cx="1695450" cy="1471930"/>
            </a:xfrm>
            <a:custGeom>
              <a:avLst/>
              <a:gdLst/>
              <a:ahLst/>
              <a:cxnLst/>
              <a:rect l="l" t="t" r="r" b="b"/>
              <a:pathLst>
                <a:path w="1695450" h="1471929">
                  <a:moveTo>
                    <a:pt x="0" y="1471929"/>
                  </a:moveTo>
                  <a:lnTo>
                    <a:pt x="1694942" y="1471929"/>
                  </a:lnTo>
                  <a:lnTo>
                    <a:pt x="1694942" y="0"/>
                  </a:lnTo>
                  <a:lnTo>
                    <a:pt x="0" y="0"/>
                  </a:lnTo>
                  <a:lnTo>
                    <a:pt x="0" y="1471929"/>
                  </a:lnTo>
                  <a:close/>
                </a:path>
              </a:pathLst>
            </a:custGeom>
            <a:ln w="10795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4137" y="3880484"/>
              <a:ext cx="1331341" cy="133134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807138" y="3734498"/>
            <a:ext cx="1706245" cy="1482725"/>
            <a:chOff x="5807138" y="3734498"/>
            <a:chExt cx="1706245" cy="1482725"/>
          </a:xfrm>
        </p:grpSpPr>
        <p:sp>
          <p:nvSpPr>
            <p:cNvPr id="14" name="object 14"/>
            <p:cNvSpPr/>
            <p:nvPr/>
          </p:nvSpPr>
          <p:spPr>
            <a:xfrm>
              <a:off x="5812536" y="3739895"/>
              <a:ext cx="1695450" cy="1471930"/>
            </a:xfrm>
            <a:custGeom>
              <a:avLst/>
              <a:gdLst/>
              <a:ahLst/>
              <a:cxnLst/>
              <a:rect l="l" t="t" r="r" b="b"/>
              <a:pathLst>
                <a:path w="1695450" h="1471929">
                  <a:moveTo>
                    <a:pt x="1694941" y="0"/>
                  </a:moveTo>
                  <a:lnTo>
                    <a:pt x="0" y="0"/>
                  </a:lnTo>
                  <a:lnTo>
                    <a:pt x="0" y="1471929"/>
                  </a:lnTo>
                  <a:lnTo>
                    <a:pt x="1694941" y="1471929"/>
                  </a:lnTo>
                  <a:lnTo>
                    <a:pt x="169494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2536" y="3739895"/>
              <a:ext cx="1695450" cy="1471930"/>
            </a:xfrm>
            <a:custGeom>
              <a:avLst/>
              <a:gdLst/>
              <a:ahLst/>
              <a:cxnLst/>
              <a:rect l="l" t="t" r="r" b="b"/>
              <a:pathLst>
                <a:path w="1695450" h="1471929">
                  <a:moveTo>
                    <a:pt x="0" y="1471929"/>
                  </a:moveTo>
                  <a:lnTo>
                    <a:pt x="1694941" y="1471929"/>
                  </a:lnTo>
                  <a:lnTo>
                    <a:pt x="1694941" y="0"/>
                  </a:lnTo>
                  <a:lnTo>
                    <a:pt x="0" y="0"/>
                  </a:lnTo>
                  <a:lnTo>
                    <a:pt x="0" y="1471929"/>
                  </a:lnTo>
                  <a:close/>
                </a:path>
              </a:pathLst>
            </a:custGeom>
            <a:ln w="10795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4527" y="3831081"/>
              <a:ext cx="1282192" cy="128219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864990" y="5397246"/>
            <a:ext cx="131953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ПЛОЩАДЬ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858585"/>
                </a:solidFill>
                <a:latin typeface="Microsoft Sans Serif"/>
                <a:cs typeface="Microsoft Sans Serif"/>
              </a:rPr>
              <a:t>56,7</a:t>
            </a:r>
            <a:r>
              <a:rPr sz="1200" spc="-4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858585"/>
                </a:solidFill>
                <a:latin typeface="Microsoft Sans Serif"/>
                <a:cs typeface="Microsoft Sans Serif"/>
              </a:rPr>
              <a:t>ТЫС.</a:t>
            </a:r>
            <a:r>
              <a:rPr sz="1200" spc="-3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КВ.</a:t>
            </a:r>
            <a:r>
              <a:rPr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КМ.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58636" y="5397246"/>
            <a:ext cx="1527175" cy="1360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50" dirty="0">
                <a:solidFill>
                  <a:srgbClr val="858585"/>
                </a:solidFill>
                <a:latin typeface="Microsoft Sans Serif"/>
                <a:cs typeface="Microsoft Sans Serif"/>
              </a:rPr>
              <a:t>1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ts val="1300"/>
              </a:lnSpc>
              <a:spcBef>
                <a:spcPts val="85"/>
              </a:spcBef>
            </a:pPr>
            <a:r>
              <a:rPr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МУНИЦИПАЛЬНОГО ОБРАЗОВАНИЕ</a:t>
            </a:r>
            <a:r>
              <a:rPr sz="1200" spc="-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265" dirty="0">
                <a:solidFill>
                  <a:srgbClr val="858585"/>
                </a:solidFill>
                <a:latin typeface="Microsoft Sans Serif"/>
                <a:cs typeface="Microsoft Sans Serif"/>
              </a:rPr>
              <a:t>– </a:t>
            </a: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КАЛАРСКИЙ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195"/>
              </a:lnSpc>
            </a:pP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МУНИЦИПАЛЬНЫЙ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295"/>
              </a:lnSpc>
            </a:pP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ОКРУГ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295"/>
              </a:lnSpc>
            </a:pP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ЗАБАЙКАЛЬСКОГО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370"/>
              </a:lnSpc>
            </a:pPr>
            <a:r>
              <a:rPr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КРАЯ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2029" y="5397246"/>
            <a:ext cx="143446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59"/>
              </a:spcBef>
            </a:pP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ПРОТЯЖЕННОСТЬ </a:t>
            </a:r>
            <a:r>
              <a:rPr sz="12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ДОРОГ</a:t>
            </a:r>
            <a:r>
              <a:rPr sz="1200" spc="-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858585"/>
                </a:solidFill>
                <a:latin typeface="Microsoft Sans Serif"/>
                <a:cs typeface="Microsoft Sans Serif"/>
              </a:rPr>
              <a:t>–</a:t>
            </a:r>
            <a:r>
              <a:rPr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858585"/>
                </a:solidFill>
                <a:latin typeface="Microsoft Sans Serif"/>
                <a:cs typeface="Microsoft Sans Serif"/>
              </a:rPr>
              <a:t>544,3</a:t>
            </a:r>
            <a:r>
              <a:rPr sz="1200" spc="-3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КМ.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6866" y="3698747"/>
            <a:ext cx="1705736" cy="169481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812273" y="5397246"/>
            <a:ext cx="153479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ЧИСЛЕННОСТЬ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3340">
              <a:lnSpc>
                <a:spcPts val="1300"/>
              </a:lnSpc>
              <a:spcBef>
                <a:spcPts val="85"/>
              </a:spcBef>
            </a:pP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НАСЕЛЕНИЯ</a:t>
            </a:r>
            <a:r>
              <a:rPr sz="12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858585"/>
                </a:solidFill>
                <a:latin typeface="Microsoft Sans Serif"/>
                <a:cs typeface="Microsoft Sans Serif"/>
              </a:rPr>
              <a:t>–</a:t>
            </a:r>
            <a:r>
              <a:rPr sz="1200" spc="-1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7</a:t>
            </a:r>
            <a:r>
              <a:rPr lang="ru-RU"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207</a:t>
            </a:r>
            <a:r>
              <a:rPr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 ЧЕЛ.:</a:t>
            </a:r>
            <a:endParaRPr sz="1200" dirty="0">
              <a:latin typeface="Microsoft Sans Serif"/>
              <a:cs typeface="Microsoft Sans Serif"/>
            </a:endParaRPr>
          </a:p>
          <a:p>
            <a:pPr marL="186690" indent="-173990">
              <a:lnSpc>
                <a:spcPts val="1200"/>
              </a:lnSpc>
              <a:buChar char="-"/>
              <a:tabLst>
                <a:tab pos="186690" algn="l"/>
              </a:tabLst>
            </a:pPr>
            <a:r>
              <a:rPr sz="1200" spc="-45" dirty="0">
                <a:solidFill>
                  <a:srgbClr val="858585"/>
                </a:solidFill>
                <a:latin typeface="Microsoft Sans Serif"/>
                <a:cs typeface="Microsoft Sans Serif"/>
              </a:rPr>
              <a:t>ГОРОДСКОЕ</a:t>
            </a:r>
            <a:r>
              <a:rPr sz="1200" spc="-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265" dirty="0">
                <a:solidFill>
                  <a:srgbClr val="858585"/>
                </a:solidFill>
                <a:latin typeface="Microsoft Sans Serif"/>
                <a:cs typeface="Microsoft Sans Serif"/>
              </a:rPr>
              <a:t>–</a:t>
            </a:r>
            <a:endParaRPr sz="1200" dirty="0">
              <a:latin typeface="Microsoft Sans Serif"/>
              <a:cs typeface="Microsoft Sans Serif"/>
            </a:endParaRPr>
          </a:p>
          <a:p>
            <a:pPr marL="184785">
              <a:lnSpc>
                <a:spcPts val="1295"/>
              </a:lnSpc>
            </a:pPr>
            <a:r>
              <a:rPr lang="ru-RU" sz="1200" spc="-30" dirty="0">
                <a:solidFill>
                  <a:srgbClr val="858585"/>
                </a:solidFill>
                <a:latin typeface="Microsoft Sans Serif"/>
                <a:cs typeface="Microsoft Sans Serif"/>
              </a:rPr>
              <a:t>4025</a:t>
            </a:r>
            <a:r>
              <a:rPr sz="1200" spc="-30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858585"/>
                </a:solidFill>
                <a:latin typeface="Microsoft Sans Serif"/>
                <a:cs typeface="Microsoft Sans Serif"/>
              </a:rPr>
              <a:t>ЧЕЛ.,</a:t>
            </a:r>
            <a:endParaRPr sz="1200" dirty="0">
              <a:latin typeface="Microsoft Sans Serif"/>
              <a:cs typeface="Microsoft Sans Serif"/>
            </a:endParaRPr>
          </a:p>
          <a:p>
            <a:pPr marL="184785" marR="5080" indent="-172720">
              <a:lnSpc>
                <a:spcPts val="1300"/>
              </a:lnSpc>
              <a:spcBef>
                <a:spcPts val="90"/>
              </a:spcBef>
              <a:buChar char="-"/>
              <a:tabLst>
                <a:tab pos="184785" algn="l"/>
                <a:tab pos="186055" algn="l"/>
              </a:tabLst>
            </a:pPr>
            <a:r>
              <a:rPr sz="1200" dirty="0">
                <a:solidFill>
                  <a:srgbClr val="858585"/>
                </a:solidFill>
                <a:latin typeface="Microsoft Sans Serif"/>
                <a:cs typeface="Microsoft Sans Serif"/>
              </a:rPr>
              <a:t>	</a:t>
            </a:r>
            <a:r>
              <a:rPr sz="1200" spc="-25" dirty="0">
                <a:solidFill>
                  <a:srgbClr val="858585"/>
                </a:solidFill>
                <a:latin typeface="Microsoft Sans Serif"/>
                <a:cs typeface="Microsoft Sans Serif"/>
              </a:rPr>
              <a:t>СЕЛЬСКОЕ</a:t>
            </a:r>
            <a:r>
              <a:rPr sz="1200" spc="-1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858585"/>
                </a:solidFill>
                <a:latin typeface="Microsoft Sans Serif"/>
                <a:cs typeface="Microsoft Sans Serif"/>
              </a:rPr>
              <a:t>–</a:t>
            </a:r>
            <a:r>
              <a:rPr sz="1200" spc="-15" dirty="0">
                <a:solidFill>
                  <a:srgbClr val="858585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3</a:t>
            </a:r>
            <a:r>
              <a:rPr lang="ru-RU"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182</a:t>
            </a:r>
            <a:r>
              <a:rPr sz="1200" spc="-20" dirty="0">
                <a:solidFill>
                  <a:srgbClr val="858585"/>
                </a:solidFill>
                <a:latin typeface="Microsoft Sans Serif"/>
                <a:cs typeface="Microsoft Sans Serif"/>
              </a:rPr>
              <a:t> ЧЕЛ.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946650" y="727075"/>
            <a:ext cx="66224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Каларский </a:t>
            </a:r>
            <a:r>
              <a:rPr dirty="0"/>
              <a:t>район</a:t>
            </a:r>
            <a:r>
              <a:rPr spc="-30" dirty="0"/>
              <a:t> </a:t>
            </a:r>
            <a:r>
              <a:rPr spc="-20" dirty="0"/>
              <a:t>образован</a:t>
            </a:r>
            <a:r>
              <a:rPr dirty="0"/>
              <a:t> 02</a:t>
            </a:r>
            <a:r>
              <a:rPr spc="-20" dirty="0"/>
              <a:t> </a:t>
            </a:r>
            <a:r>
              <a:rPr spc="-10" dirty="0"/>
              <a:t>сентября</a:t>
            </a:r>
            <a:r>
              <a:rPr spc="-25" dirty="0"/>
              <a:t> </a:t>
            </a:r>
            <a:r>
              <a:rPr dirty="0"/>
              <a:t>1938</a:t>
            </a:r>
            <a:r>
              <a:rPr spc="-25" dirty="0"/>
              <a:t> </a:t>
            </a:r>
            <a:r>
              <a:rPr spc="-10" dirty="0"/>
              <a:t>года.</a:t>
            </a:r>
          </a:p>
          <a:p>
            <a:pPr marL="12700" marR="5080">
              <a:lnSpc>
                <a:spcPct val="100000"/>
              </a:lnSpc>
            </a:pPr>
            <a:r>
              <a:rPr spc="-30" dirty="0"/>
              <a:t>Каларский</a:t>
            </a:r>
            <a:r>
              <a:rPr spc="-35" dirty="0"/>
              <a:t> </a:t>
            </a:r>
            <a:r>
              <a:rPr dirty="0"/>
              <a:t>район</a:t>
            </a:r>
            <a:r>
              <a:rPr spc="-25" dirty="0"/>
              <a:t> </a:t>
            </a:r>
            <a:r>
              <a:rPr spc="-10" dirty="0"/>
              <a:t>находится</a:t>
            </a:r>
            <a:r>
              <a:rPr spc="-15" dirty="0"/>
              <a:t> </a:t>
            </a:r>
            <a:r>
              <a:rPr dirty="0"/>
              <a:t>на</a:t>
            </a:r>
            <a:r>
              <a:rPr spc="-20" dirty="0"/>
              <a:t> </a:t>
            </a:r>
            <a:r>
              <a:rPr dirty="0"/>
              <a:t>севере</a:t>
            </a:r>
            <a:r>
              <a:rPr spc="-15" dirty="0"/>
              <a:t> </a:t>
            </a:r>
            <a:r>
              <a:rPr spc="-25" dirty="0"/>
              <a:t>Забайкальского</a:t>
            </a:r>
            <a:r>
              <a:rPr spc="-50" dirty="0"/>
              <a:t> </a:t>
            </a:r>
            <a:r>
              <a:rPr spc="-20" dirty="0"/>
              <a:t>края, </a:t>
            </a:r>
            <a:r>
              <a:rPr dirty="0"/>
              <a:t>граничит</a:t>
            </a:r>
            <a:r>
              <a:rPr spc="-45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spc="-10" dirty="0"/>
              <a:t>северо-</a:t>
            </a:r>
            <a:r>
              <a:rPr dirty="0"/>
              <a:t>востоке</a:t>
            </a:r>
            <a:r>
              <a:rPr spc="-15" dirty="0"/>
              <a:t> </a:t>
            </a:r>
            <a:r>
              <a:rPr dirty="0"/>
              <a:t>с</a:t>
            </a:r>
            <a:r>
              <a:rPr spc="-40" dirty="0"/>
              <a:t> </a:t>
            </a:r>
            <a:r>
              <a:rPr spc="-10" dirty="0"/>
              <a:t>Якутией,</a:t>
            </a:r>
            <a:r>
              <a:rPr spc="-35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spc="-10" dirty="0"/>
              <a:t>востоке</a:t>
            </a:r>
            <a:r>
              <a:rPr spc="-30" dirty="0"/>
              <a:t> </a:t>
            </a:r>
            <a:r>
              <a:rPr dirty="0"/>
              <a:t>с</a:t>
            </a:r>
            <a:r>
              <a:rPr spc="-45" dirty="0"/>
              <a:t> </a:t>
            </a:r>
            <a:r>
              <a:rPr spc="-10" dirty="0"/>
              <a:t>Амурской </a:t>
            </a:r>
            <a:r>
              <a:rPr dirty="0"/>
              <a:t>областью,</a:t>
            </a:r>
            <a:r>
              <a:rPr spc="-35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spc="-10" dirty="0"/>
              <a:t>западе</a:t>
            </a:r>
            <a:r>
              <a:rPr spc="-25" dirty="0"/>
              <a:t> </a:t>
            </a:r>
            <a:r>
              <a:rPr dirty="0"/>
              <a:t>с</a:t>
            </a:r>
            <a:r>
              <a:rPr spc="-10" dirty="0"/>
              <a:t> </a:t>
            </a:r>
            <a:r>
              <a:rPr spc="-25" dirty="0"/>
              <a:t>Иркутской </a:t>
            </a:r>
            <a:r>
              <a:rPr dirty="0"/>
              <a:t>областью,</a:t>
            </a:r>
            <a:r>
              <a:rPr spc="-20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dirty="0"/>
              <a:t>юге</a:t>
            </a:r>
            <a:r>
              <a:rPr spc="-30" dirty="0"/>
              <a:t> </a:t>
            </a:r>
            <a:r>
              <a:rPr spc="470" dirty="0"/>
              <a:t>–</a:t>
            </a:r>
            <a:r>
              <a:rPr spc="-20" dirty="0"/>
              <a:t> </a:t>
            </a:r>
            <a:r>
              <a:rPr dirty="0"/>
              <a:t>с</a:t>
            </a:r>
            <a:r>
              <a:rPr spc="-30" dirty="0"/>
              <a:t> </a:t>
            </a:r>
            <a:r>
              <a:rPr spc="-10" dirty="0"/>
              <a:t>двумя районами</a:t>
            </a:r>
            <a:r>
              <a:rPr spc="-30" dirty="0"/>
              <a:t> </a:t>
            </a:r>
            <a:r>
              <a:rPr spc="-25" dirty="0"/>
              <a:t>Забайкальского</a:t>
            </a:r>
            <a:r>
              <a:rPr spc="-50" dirty="0"/>
              <a:t> </a:t>
            </a:r>
            <a:r>
              <a:rPr spc="-10" dirty="0"/>
              <a:t>края:</a:t>
            </a:r>
            <a:r>
              <a:rPr spc="-30" dirty="0"/>
              <a:t> </a:t>
            </a:r>
            <a:r>
              <a:rPr spc="-40" dirty="0"/>
              <a:t>Тунгокоченским</a:t>
            </a:r>
            <a:r>
              <a:rPr spc="-25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10" dirty="0"/>
              <a:t>Тунгиро- Олекминским.</a:t>
            </a: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62755" y="860805"/>
            <a:ext cx="1008062" cy="123825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1987021" y="6426809"/>
            <a:ext cx="101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Corbel"/>
                <a:cs typeface="Corbel"/>
              </a:rPr>
              <a:t>2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826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74" y="0"/>
                </a:moveTo>
                <a:lnTo>
                  <a:pt x="0" y="0"/>
                </a:lnTo>
                <a:lnTo>
                  <a:pt x="0" y="5330952"/>
                </a:lnTo>
                <a:lnTo>
                  <a:pt x="376174" y="5330952"/>
                </a:lnTo>
                <a:lnTo>
                  <a:pt x="376174" y="0"/>
                </a:lnTo>
                <a:close/>
              </a:path>
            </a:pathLst>
          </a:custGeom>
          <a:solidFill>
            <a:schemeClr val="accent4">
              <a:lumMod val="75000"/>
              <a:alpha val="4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758951"/>
            <a:ext cx="3443604" cy="53314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32740" marR="431165">
              <a:lnSpc>
                <a:spcPct val="89200"/>
              </a:lnSpc>
            </a:pP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XIII.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МУНИЦИПАЛЬНЫЕ 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КАЛАРСКОГО 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МУНИЦИПАЛЬНОГО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ОКРУГА 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ЗАБАЙКАЛЬСКОГО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КРАЯ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(I)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-30" dirty="0"/>
              <a:t> </a:t>
            </a:r>
            <a:r>
              <a:rPr dirty="0"/>
              <a:t>целях</a:t>
            </a:r>
            <a:r>
              <a:rPr spc="-40" dirty="0"/>
              <a:t> </a:t>
            </a:r>
            <a:r>
              <a:rPr dirty="0"/>
              <a:t>повышения </a:t>
            </a:r>
            <a:r>
              <a:rPr spc="-10" dirty="0"/>
              <a:t>эффективности</a:t>
            </a:r>
            <a:r>
              <a:rPr spc="-55" dirty="0"/>
              <a:t> </a:t>
            </a:r>
            <a:r>
              <a:rPr dirty="0"/>
              <a:t>и</a:t>
            </a:r>
            <a:r>
              <a:rPr spc="-30" dirty="0"/>
              <a:t> результативности</a:t>
            </a:r>
            <a:r>
              <a:rPr spc="-15" dirty="0"/>
              <a:t> </a:t>
            </a:r>
            <a:r>
              <a:rPr spc="-10" dirty="0"/>
              <a:t>бюджетных </a:t>
            </a:r>
            <a:r>
              <a:rPr dirty="0"/>
              <a:t>расходов</a:t>
            </a:r>
            <a:r>
              <a:rPr spc="-35" dirty="0"/>
              <a:t> </a:t>
            </a:r>
            <a:r>
              <a:rPr spc="-20" dirty="0"/>
              <a:t>бюджет</a:t>
            </a:r>
            <a:r>
              <a:rPr spc="-65" dirty="0"/>
              <a:t> </a:t>
            </a:r>
            <a:r>
              <a:rPr spc="-10" dirty="0"/>
              <a:t>муниципального</a:t>
            </a:r>
            <a:r>
              <a:rPr spc="-40" dirty="0"/>
              <a:t> </a:t>
            </a:r>
            <a:r>
              <a:rPr spc="-25" dirty="0"/>
              <a:t>округа</a:t>
            </a:r>
            <a:r>
              <a:rPr spc="-35" dirty="0"/>
              <a:t> </a:t>
            </a:r>
            <a:r>
              <a:rPr spc="-20" dirty="0"/>
              <a:t>формируется</a:t>
            </a:r>
            <a:r>
              <a:rPr spc="-10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10" dirty="0"/>
              <a:t>программном формате</a:t>
            </a:r>
            <a:r>
              <a:rPr spc="-50" dirty="0"/>
              <a:t> </a:t>
            </a:r>
            <a:r>
              <a:rPr spc="-20" dirty="0"/>
              <a:t>через</a:t>
            </a:r>
            <a:r>
              <a:rPr spc="-45" dirty="0"/>
              <a:t> </a:t>
            </a:r>
            <a:r>
              <a:rPr dirty="0"/>
              <a:t>реализацию</a:t>
            </a:r>
            <a:r>
              <a:rPr spc="-70" dirty="0"/>
              <a:t> </a:t>
            </a:r>
            <a:r>
              <a:rPr dirty="0"/>
              <a:t>7</a:t>
            </a:r>
            <a:r>
              <a:rPr spc="-55" dirty="0"/>
              <a:t> </a:t>
            </a:r>
            <a:r>
              <a:rPr spc="-10" dirty="0"/>
              <a:t>муниципальных</a:t>
            </a:r>
            <a:r>
              <a:rPr spc="-40" dirty="0"/>
              <a:t> </a:t>
            </a:r>
            <a:r>
              <a:rPr spc="-10" dirty="0"/>
              <a:t>программ.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/>
              <a:t>Муниципальная</a:t>
            </a:r>
            <a:r>
              <a:rPr spc="-75" dirty="0"/>
              <a:t> </a:t>
            </a:r>
            <a:r>
              <a:rPr spc="-20" dirty="0"/>
              <a:t>программа</a:t>
            </a:r>
            <a:r>
              <a:rPr spc="-55" dirty="0"/>
              <a:t> </a:t>
            </a:r>
            <a:r>
              <a:rPr spc="-10" dirty="0"/>
              <a:t>имеет</a:t>
            </a:r>
            <a:r>
              <a:rPr spc="-75" dirty="0"/>
              <a:t> </a:t>
            </a:r>
            <a:r>
              <a:rPr dirty="0"/>
              <a:t>цель,</a:t>
            </a:r>
            <a:r>
              <a:rPr spc="-70" dirty="0"/>
              <a:t> </a:t>
            </a:r>
            <a:r>
              <a:rPr spc="-10" dirty="0"/>
              <a:t>задачи</a:t>
            </a:r>
            <a:r>
              <a:rPr spc="-85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показатели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pc="-10" dirty="0"/>
              <a:t>эффективности,</a:t>
            </a:r>
            <a:r>
              <a:rPr spc="-75" dirty="0"/>
              <a:t> </a:t>
            </a:r>
            <a:r>
              <a:rPr spc="-10" dirty="0"/>
              <a:t>отражающие</a:t>
            </a:r>
            <a:r>
              <a:rPr spc="-55" dirty="0"/>
              <a:t> </a:t>
            </a:r>
            <a:r>
              <a:rPr dirty="0"/>
              <a:t>степень</a:t>
            </a:r>
            <a:r>
              <a:rPr spc="-25" dirty="0"/>
              <a:t> </a:t>
            </a:r>
            <a:r>
              <a:rPr dirty="0"/>
              <a:t>их</a:t>
            </a:r>
            <a:r>
              <a:rPr spc="-55" dirty="0"/>
              <a:t> </a:t>
            </a:r>
            <a:r>
              <a:rPr spc="-10" dirty="0"/>
              <a:t>достижения</a:t>
            </a:r>
            <a:r>
              <a:rPr spc="-65" dirty="0"/>
              <a:t> </a:t>
            </a:r>
            <a:r>
              <a:rPr dirty="0"/>
              <a:t>(решения),</a:t>
            </a:r>
            <a:r>
              <a:rPr spc="-30" dirty="0"/>
              <a:t> </a:t>
            </a:r>
            <a:r>
              <a:rPr dirty="0"/>
              <a:t>то</a:t>
            </a:r>
            <a:r>
              <a:rPr spc="-35" dirty="0"/>
              <a:t> </a:t>
            </a:r>
            <a:r>
              <a:rPr spc="-20" dirty="0"/>
              <a:t>есть</a:t>
            </a: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/>
              <a:t>действия</a:t>
            </a:r>
            <a:r>
              <a:rPr spc="-60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spc="-10" dirty="0"/>
              <a:t>бюджетные</a:t>
            </a:r>
            <a:r>
              <a:rPr spc="-45" dirty="0"/>
              <a:t> </a:t>
            </a:r>
            <a:r>
              <a:rPr dirty="0"/>
              <a:t>средства</a:t>
            </a:r>
            <a:r>
              <a:rPr spc="-40" dirty="0"/>
              <a:t> </a:t>
            </a:r>
            <a:r>
              <a:rPr dirty="0"/>
              <a:t>направлены</a:t>
            </a:r>
            <a:r>
              <a:rPr spc="-15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spc="-10" dirty="0"/>
              <a:t>достижение</a:t>
            </a:r>
            <a:r>
              <a:rPr spc="-50" dirty="0"/>
              <a:t> </a:t>
            </a:r>
            <a:r>
              <a:rPr spc="-10" dirty="0"/>
              <a:t>заданного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pc="-10" dirty="0"/>
              <a:t>результата.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pc="-10" dirty="0"/>
          </a:p>
          <a:p>
            <a:pPr marL="12700" marR="509905">
              <a:lnSpc>
                <a:spcPct val="114999"/>
              </a:lnSpc>
            </a:pPr>
            <a:r>
              <a:rPr dirty="0"/>
              <a:t>При</a:t>
            </a:r>
            <a:r>
              <a:rPr spc="-45" dirty="0"/>
              <a:t> </a:t>
            </a:r>
            <a:r>
              <a:rPr dirty="0"/>
              <a:t>этом</a:t>
            </a:r>
            <a:r>
              <a:rPr spc="-60" dirty="0"/>
              <a:t> </a:t>
            </a:r>
            <a:r>
              <a:rPr spc="-20" dirty="0"/>
              <a:t>значение</a:t>
            </a:r>
            <a:r>
              <a:rPr spc="-45" dirty="0"/>
              <a:t> </a:t>
            </a:r>
            <a:r>
              <a:rPr spc="-30" dirty="0"/>
              <a:t>показателей</a:t>
            </a:r>
            <a:r>
              <a:rPr spc="-45" dirty="0"/>
              <a:t> </a:t>
            </a:r>
            <a:r>
              <a:rPr spc="-10" dirty="0"/>
              <a:t>является</a:t>
            </a:r>
            <a:r>
              <a:rPr spc="-45" dirty="0"/>
              <a:t> </a:t>
            </a:r>
            <a:r>
              <a:rPr spc="-20" dirty="0"/>
              <a:t>индикатором</a:t>
            </a:r>
            <a:r>
              <a:rPr spc="-50" dirty="0"/>
              <a:t> </a:t>
            </a:r>
            <a:r>
              <a:rPr dirty="0"/>
              <a:t>по</a:t>
            </a:r>
            <a:r>
              <a:rPr spc="-45" dirty="0"/>
              <a:t> </a:t>
            </a:r>
            <a:r>
              <a:rPr spc="-10" dirty="0"/>
              <a:t>данному </a:t>
            </a:r>
            <a:r>
              <a:rPr dirty="0"/>
              <a:t>направлению</a:t>
            </a:r>
            <a:r>
              <a:rPr spc="-30" dirty="0"/>
              <a:t> </a:t>
            </a:r>
            <a:r>
              <a:rPr dirty="0"/>
              <a:t>деятельности</a:t>
            </a:r>
            <a:r>
              <a:rPr spc="-30" dirty="0"/>
              <a:t> </a:t>
            </a:r>
            <a:r>
              <a:rPr dirty="0"/>
              <a:t>и</a:t>
            </a:r>
            <a:r>
              <a:rPr spc="-35" dirty="0"/>
              <a:t> </a:t>
            </a:r>
            <a:r>
              <a:rPr spc="-20" dirty="0"/>
              <a:t>сигнализирует</a:t>
            </a:r>
            <a:r>
              <a:rPr spc="-25" dirty="0"/>
              <a:t> </a:t>
            </a:r>
            <a:r>
              <a:rPr dirty="0"/>
              <a:t>о</a:t>
            </a:r>
            <a:r>
              <a:rPr spc="-35" dirty="0"/>
              <a:t> </a:t>
            </a:r>
            <a:r>
              <a:rPr dirty="0"/>
              <a:t>плохом</a:t>
            </a:r>
            <a:r>
              <a:rPr spc="-5" dirty="0"/>
              <a:t> </a:t>
            </a:r>
            <a:r>
              <a:rPr dirty="0"/>
              <a:t>или</a:t>
            </a:r>
            <a:r>
              <a:rPr spc="-50" dirty="0"/>
              <a:t> </a:t>
            </a:r>
            <a:r>
              <a:rPr spc="-10" dirty="0"/>
              <a:t>хорошем </a:t>
            </a:r>
            <a:r>
              <a:rPr spc="-35" dirty="0"/>
              <a:t>результате,</a:t>
            </a:r>
            <a:r>
              <a:rPr dirty="0"/>
              <a:t> и</a:t>
            </a:r>
            <a:r>
              <a:rPr spc="-20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случае</a:t>
            </a:r>
            <a:r>
              <a:rPr spc="-5" dirty="0"/>
              <a:t> </a:t>
            </a:r>
            <a:r>
              <a:rPr spc="-20" dirty="0"/>
              <a:t>необходимости</a:t>
            </a:r>
            <a:r>
              <a:rPr spc="-10" dirty="0"/>
              <a:t> </a:t>
            </a:r>
            <a:r>
              <a:rPr dirty="0"/>
              <a:t>принятия</a:t>
            </a:r>
            <a:r>
              <a:rPr spc="-30" dirty="0"/>
              <a:t> </a:t>
            </a:r>
            <a:r>
              <a:rPr dirty="0"/>
              <a:t>новых</a:t>
            </a:r>
            <a:r>
              <a:rPr spc="-5" dirty="0"/>
              <a:t> </a:t>
            </a:r>
            <a:r>
              <a:rPr spc="-10" dirty="0"/>
              <a:t>решений</a:t>
            </a:r>
            <a:r>
              <a:rPr i="1" spc="-10" dirty="0">
                <a:solidFill>
                  <a:srgbClr val="1A1A1A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826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74" y="0"/>
                </a:moveTo>
                <a:lnTo>
                  <a:pt x="0" y="0"/>
                </a:lnTo>
                <a:lnTo>
                  <a:pt x="0" y="5330952"/>
                </a:lnTo>
                <a:lnTo>
                  <a:pt x="376174" y="5330952"/>
                </a:lnTo>
                <a:lnTo>
                  <a:pt x="376174" y="0"/>
                </a:lnTo>
                <a:close/>
              </a:path>
            </a:pathLst>
          </a:custGeom>
          <a:solidFill>
            <a:schemeClr val="accent4">
              <a:lumMod val="75000"/>
              <a:alpha val="4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758951"/>
            <a:ext cx="3443604" cy="53314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32740" marR="431165">
              <a:lnSpc>
                <a:spcPct val="892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XIII.</a:t>
            </a:r>
            <a:r>
              <a:rPr sz="160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МУНИЦИПАЛЬНЫЕ 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КАЛАРСКОГО 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МУНИЦИПАЛЬНОГО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ОКРУГА 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ЗАБАЙКАЛЬСКОГО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КРАЯ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(II)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17202"/>
              </p:ext>
            </p:extLst>
          </p:nvPr>
        </p:nvGraphicFramePr>
        <p:xfrm>
          <a:off x="3557651" y="390525"/>
          <a:ext cx="7898130" cy="6049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0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83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5110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9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50594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Общие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9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4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41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608330" algn="l"/>
                          <a:tab pos="1844039" algn="l"/>
                          <a:tab pos="3464560" algn="l"/>
                          <a:tab pos="4583430" algn="l"/>
                        </a:tabLst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МП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"Управление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муниципальными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финансами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 marR="4381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муниципальным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долгом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Каларского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округа Забайкальского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2023-2027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годы"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13643,2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13643,2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13643,2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041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777240" algn="l"/>
                          <a:tab pos="1984375" algn="l"/>
                          <a:tab pos="2874645" algn="l"/>
                          <a:tab pos="3187065" algn="l"/>
                        </a:tabLst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МП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"Социальное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совершенствование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 marR="45085">
                        <a:lnSpc>
                          <a:spcPct val="11499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4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управления</a:t>
                      </a:r>
                      <a:r>
                        <a:rPr sz="1400" spc="2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Каларском</a:t>
                      </a:r>
                      <a:r>
                        <a:rPr sz="1400" spc="2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муниципальном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округе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Забайкальского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r>
                        <a:rPr sz="1400" spc="3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2023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2027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годы"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3921,5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4313,3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4318,4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041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545465" algn="l"/>
                          <a:tab pos="1998345" algn="l"/>
                          <a:tab pos="2299970" algn="l"/>
                          <a:tab pos="4006850" algn="l"/>
                        </a:tabLst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МП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"Экономическое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территориальное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развитие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 marR="45720">
                        <a:lnSpc>
                          <a:spcPct val="11499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Каларского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округа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Забайкальского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r>
                        <a:rPr sz="14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2023-2027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годы"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53167,9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48499,6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48499,6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3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2451100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МП</a:t>
                      </a:r>
                      <a:r>
                        <a:rPr sz="1400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«Развитие</a:t>
                      </a:r>
                      <a:r>
                        <a:rPr sz="1400" spc="4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Каларского</a:t>
                      </a:r>
                      <a:r>
                        <a:rPr sz="14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округа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Забайкальского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2023-2027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годы»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857390,0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744526,6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750117,5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93775">
                <a:tc>
                  <a:txBody>
                    <a:bodyPr/>
                    <a:lstStyle/>
                    <a:p>
                      <a:pPr marL="53340" algn="just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МП</a:t>
                      </a:r>
                      <a:r>
                        <a:rPr sz="1400" spc="18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«Развитие</a:t>
                      </a:r>
                      <a:r>
                        <a:rPr sz="1400" spc="375" dirty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400" spc="20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Каларского</a:t>
                      </a:r>
                      <a:r>
                        <a:rPr sz="1400" spc="19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 marR="43815" algn="just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округа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Забайкальского</a:t>
                      </a:r>
                      <a:r>
                        <a:rPr sz="14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r>
                        <a:rPr sz="14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2023-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2027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годы»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«Развитие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400" spc="459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Каларского</a:t>
                      </a:r>
                      <a:r>
                        <a:rPr sz="1400" spc="465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400" spc="465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округа Забайкальского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3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2023-2027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годы»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131967,3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131502,0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131423,3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041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МП</a:t>
                      </a:r>
                      <a:r>
                        <a:rPr sz="14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«Развитие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физической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культуры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спорта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Каларском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 marR="45085">
                        <a:lnSpc>
                          <a:spcPct val="11499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муниципальном</a:t>
                      </a:r>
                      <a:r>
                        <a:rPr sz="14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округе</a:t>
                      </a:r>
                      <a:r>
                        <a:rPr sz="14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Забайкальского</a:t>
                      </a:r>
                      <a:r>
                        <a:rPr sz="1400" spc="3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r>
                        <a:rPr sz="14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2023-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2027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годы»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4638,0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4902,0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4902,0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041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518159" algn="l"/>
                          <a:tab pos="1464945" algn="l"/>
                          <a:tab pos="3587750" algn="l"/>
                          <a:tab pos="3862070" algn="l"/>
                        </a:tabLst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МП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«Развитие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жилищно-коммунального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дорожного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3340" marR="45085">
                        <a:lnSpc>
                          <a:spcPct val="114999"/>
                        </a:lnSpc>
                        <a:tabLst>
                          <a:tab pos="1299845" algn="l"/>
                          <a:tab pos="1638300" algn="l"/>
                          <a:tab pos="2703830" algn="l"/>
                          <a:tab pos="417957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хозяйства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Каларском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муниципальном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округе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Забайкальского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2023-2027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годы»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392101,6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363704,1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403704,1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Непрограммная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584212,6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761711,0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400" spc="-10" dirty="0">
                          <a:latin typeface="Times New Roman"/>
                          <a:cs typeface="Times New Roman"/>
                        </a:rPr>
                        <a:t>819146,0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2095" cy="5334000"/>
          </a:xfrm>
          <a:custGeom>
            <a:avLst/>
            <a:gdLst/>
            <a:ahLst/>
            <a:cxnLst/>
            <a:rect l="l" t="t" r="r" b="b"/>
            <a:pathLst>
              <a:path w="9142095" h="5334000">
                <a:moveTo>
                  <a:pt x="9141587" y="0"/>
                </a:moveTo>
                <a:lnTo>
                  <a:pt x="0" y="0"/>
                </a:lnTo>
                <a:lnTo>
                  <a:pt x="0" y="5334000"/>
                </a:lnTo>
                <a:lnTo>
                  <a:pt x="9141587" y="5334000"/>
                </a:lnTo>
                <a:lnTo>
                  <a:pt x="914158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9794" y="3291966"/>
            <a:ext cx="7066280" cy="12204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65" marR="5080" algn="ctr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75" dirty="0">
                <a:latin typeface="Microsoft Sans Serif"/>
                <a:cs typeface="Microsoft Sans Serif"/>
              </a:rPr>
              <a:t>КАЛАРСКОМ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25" dirty="0">
                <a:latin typeface="Microsoft Sans Serif"/>
                <a:cs typeface="Microsoft Sans Serif"/>
              </a:rPr>
              <a:t>МУНИЦИПАЛЬНОМ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110" dirty="0">
                <a:latin typeface="Microsoft Sans Serif"/>
                <a:cs typeface="Microsoft Sans Serif"/>
              </a:rPr>
              <a:t>ОКРУГЕ </a:t>
            </a:r>
            <a:r>
              <a:rPr sz="2800" spc="-190" dirty="0">
                <a:latin typeface="Microsoft Sans Serif"/>
                <a:cs typeface="Microsoft Sans Serif"/>
              </a:rPr>
              <a:t>ДОЛГОВЫЕ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ОБЯЗАТЕЛЬСТВА </a:t>
            </a:r>
            <a:r>
              <a:rPr sz="2800" spc="-60" dirty="0">
                <a:latin typeface="Microsoft Sans Serif"/>
                <a:cs typeface="Microsoft Sans Serif"/>
              </a:rPr>
              <a:t>ОТСУТСТВУЮТ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9270238" y="762000"/>
            <a:ext cx="2922270" cy="5334000"/>
          </a:xfrm>
          <a:prstGeom prst="rect">
            <a:avLst/>
          </a:prstGeom>
          <a:solidFill>
            <a:schemeClr val="accent4">
              <a:lumMod val="75000"/>
              <a:alpha val="50195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66675">
              <a:lnSpc>
                <a:spcPts val="1800"/>
              </a:lnSpc>
            </a:pPr>
            <a:r>
              <a:rPr sz="1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XIV.</a:t>
            </a:r>
            <a:r>
              <a:rPr sz="16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ДОЛГОВЫЕ</a:t>
            </a:r>
            <a:endParaRPr sz="1600" dirty="0">
              <a:latin typeface="Microsoft Sans Serif"/>
              <a:cs typeface="Microsoft Sans Serif"/>
            </a:endParaRPr>
          </a:p>
          <a:p>
            <a:pPr marL="66675">
              <a:lnSpc>
                <a:spcPts val="1800"/>
              </a:lnSpc>
            </a:pPr>
            <a:r>
              <a:rPr sz="16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ОБЯЗАТЕЛЬСТВА</a:t>
            </a:r>
            <a:r>
              <a:rPr sz="16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ОКРУГА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604" y="0"/>
                </a:moveTo>
                <a:lnTo>
                  <a:pt x="0" y="0"/>
                </a:lnTo>
                <a:lnTo>
                  <a:pt x="0" y="5330952"/>
                </a:lnTo>
                <a:lnTo>
                  <a:pt x="3443604" y="5330952"/>
                </a:lnTo>
                <a:lnTo>
                  <a:pt x="344360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5826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74" y="0"/>
                </a:moveTo>
                <a:lnTo>
                  <a:pt x="0" y="0"/>
                </a:lnTo>
                <a:lnTo>
                  <a:pt x="0" y="5330952"/>
                </a:lnTo>
                <a:lnTo>
                  <a:pt x="376174" y="5330952"/>
                </a:lnTo>
                <a:lnTo>
                  <a:pt x="376174" y="0"/>
                </a:lnTo>
                <a:close/>
              </a:path>
            </a:pathLst>
          </a:custGeom>
          <a:solidFill>
            <a:schemeClr val="accent4">
              <a:lumMod val="75000"/>
              <a:alpha val="4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9138"/>
            <a:ext cx="3509848" cy="41497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9146" y="296926"/>
            <a:ext cx="77577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8480" indent="457200">
              <a:lnSpc>
                <a:spcPct val="100000"/>
              </a:lnSpc>
              <a:spcBef>
                <a:spcPts val="100"/>
              </a:spcBef>
            </a:pPr>
            <a:r>
              <a:rPr dirty="0"/>
              <a:t>На</a:t>
            </a:r>
            <a:r>
              <a:rPr spc="-75" dirty="0"/>
              <a:t> </a:t>
            </a:r>
            <a:r>
              <a:rPr dirty="0"/>
              <a:t>территории</a:t>
            </a:r>
            <a:r>
              <a:rPr spc="-55" dirty="0"/>
              <a:t> </a:t>
            </a:r>
            <a:r>
              <a:rPr spc="-30" dirty="0"/>
              <a:t>Каларского</a:t>
            </a:r>
            <a:r>
              <a:rPr spc="-65" dirty="0"/>
              <a:t> </a:t>
            </a:r>
            <a:r>
              <a:rPr dirty="0"/>
              <a:t>района</a:t>
            </a:r>
            <a:r>
              <a:rPr spc="-55" dirty="0"/>
              <a:t> </a:t>
            </a:r>
            <a:r>
              <a:rPr dirty="0"/>
              <a:t>девять</a:t>
            </a:r>
            <a:r>
              <a:rPr spc="-60" dirty="0"/>
              <a:t> </a:t>
            </a:r>
            <a:r>
              <a:rPr dirty="0"/>
              <a:t>населенных</a:t>
            </a:r>
            <a:r>
              <a:rPr spc="-45" dirty="0"/>
              <a:t> </a:t>
            </a:r>
            <a:r>
              <a:rPr spc="-10" dirty="0"/>
              <a:t>пунктов, </a:t>
            </a:r>
            <a:r>
              <a:rPr dirty="0"/>
              <a:t>районный</a:t>
            </a:r>
            <a:r>
              <a:rPr spc="-25" dirty="0"/>
              <a:t> </a:t>
            </a:r>
            <a:r>
              <a:rPr dirty="0"/>
              <a:t>центр</a:t>
            </a:r>
            <a:r>
              <a:rPr spc="-20" dirty="0"/>
              <a:t> </a:t>
            </a:r>
            <a:r>
              <a:rPr dirty="0"/>
              <a:t>-</a:t>
            </a:r>
            <a:r>
              <a:rPr spc="-40" dirty="0"/>
              <a:t> </a:t>
            </a:r>
            <a:r>
              <a:rPr dirty="0"/>
              <a:t>село</a:t>
            </a:r>
            <a:r>
              <a:rPr spc="-30" dirty="0"/>
              <a:t> </a:t>
            </a:r>
            <a:r>
              <a:rPr spc="-20" dirty="0"/>
              <a:t>Чара.</a:t>
            </a:r>
          </a:p>
          <a:p>
            <a:pPr marL="12700" marR="5080" indent="457200">
              <a:lnSpc>
                <a:spcPct val="100000"/>
              </a:lnSpc>
            </a:pPr>
            <a:r>
              <a:rPr dirty="0"/>
              <a:t>Район</a:t>
            </a:r>
            <a:r>
              <a:rPr spc="-25" dirty="0"/>
              <a:t> </a:t>
            </a:r>
            <a:r>
              <a:rPr spc="-20" dirty="0"/>
              <a:t>располагается </a:t>
            </a:r>
            <a:r>
              <a:rPr dirty="0"/>
              <a:t>в</a:t>
            </a:r>
            <a:r>
              <a:rPr spc="-25" dirty="0"/>
              <a:t> </a:t>
            </a:r>
            <a:r>
              <a:rPr spc="-10" dirty="0"/>
              <a:t>пределах</a:t>
            </a:r>
            <a:r>
              <a:rPr spc="-30" dirty="0"/>
              <a:t> </a:t>
            </a:r>
            <a:r>
              <a:rPr spc="-40" dirty="0"/>
              <a:t>Олекмо-</a:t>
            </a:r>
            <a:r>
              <a:rPr spc="-20" dirty="0"/>
              <a:t>Витимской</a:t>
            </a:r>
            <a:r>
              <a:rPr spc="-55" dirty="0"/>
              <a:t> </a:t>
            </a:r>
            <a:r>
              <a:rPr dirty="0"/>
              <a:t>горной</a:t>
            </a:r>
            <a:r>
              <a:rPr spc="-20" dirty="0"/>
              <a:t> </a:t>
            </a:r>
            <a:r>
              <a:rPr spc="-10" dirty="0"/>
              <a:t>страны. </a:t>
            </a:r>
            <a:r>
              <a:rPr spc="-30" dirty="0"/>
              <a:t>Для</a:t>
            </a:r>
            <a:r>
              <a:rPr spc="-80" dirty="0"/>
              <a:t> </a:t>
            </a:r>
            <a:r>
              <a:rPr dirty="0"/>
              <a:t>рельефа</a:t>
            </a:r>
            <a:r>
              <a:rPr spc="-65" dirty="0"/>
              <a:t> </a:t>
            </a:r>
            <a:r>
              <a:rPr spc="-10" dirty="0"/>
              <a:t>типично</a:t>
            </a:r>
            <a:r>
              <a:rPr spc="-85" dirty="0"/>
              <a:t> </a:t>
            </a:r>
            <a:r>
              <a:rPr spc="-10" dirty="0"/>
              <a:t>чередование</a:t>
            </a:r>
            <a:r>
              <a:rPr spc="-60" dirty="0"/>
              <a:t> </a:t>
            </a:r>
            <a:r>
              <a:rPr dirty="0"/>
              <a:t>высоких</a:t>
            </a:r>
            <a:r>
              <a:rPr spc="-70" dirty="0"/>
              <a:t> </a:t>
            </a:r>
            <a:r>
              <a:rPr dirty="0"/>
              <a:t>гор</a:t>
            </a:r>
            <a:r>
              <a:rPr spc="-75" dirty="0"/>
              <a:t> </a:t>
            </a:r>
            <a:r>
              <a:rPr dirty="0"/>
              <a:t>(хребты</a:t>
            </a:r>
            <a:r>
              <a:rPr spc="-35" dirty="0"/>
              <a:t> </a:t>
            </a:r>
            <a:r>
              <a:rPr spc="-20" dirty="0"/>
              <a:t>Кодар,</a:t>
            </a:r>
            <a:r>
              <a:rPr spc="-65" dirty="0"/>
              <a:t> </a:t>
            </a:r>
            <a:r>
              <a:rPr spc="-10" dirty="0"/>
              <a:t>Удокан, </a:t>
            </a:r>
            <a:r>
              <a:rPr spc="-30" dirty="0"/>
              <a:t>Каларский)</a:t>
            </a:r>
            <a:r>
              <a:rPr spc="-45" dirty="0"/>
              <a:t>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обширных,</a:t>
            </a:r>
            <a:r>
              <a:rPr spc="-25" dirty="0"/>
              <a:t> </a:t>
            </a:r>
            <a:r>
              <a:rPr spc="-20" dirty="0"/>
              <a:t>глубоких</a:t>
            </a:r>
            <a:r>
              <a:rPr spc="-35" dirty="0"/>
              <a:t> </a:t>
            </a:r>
            <a:r>
              <a:rPr spc="-20" dirty="0"/>
              <a:t>межгорных </a:t>
            </a:r>
            <a:r>
              <a:rPr spc="-10" dirty="0"/>
              <a:t>котловин.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89146" y="1668907"/>
            <a:ext cx="776795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Основными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водными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артериями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являются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реки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Чара,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Конда,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Калар, </a:t>
            </a:r>
            <a:r>
              <a:rPr sz="1800" spc="-20" dirty="0">
                <a:latin typeface="Microsoft Sans Serif"/>
                <a:cs typeface="Microsoft Sans Serif"/>
              </a:rPr>
              <a:t>Калакан,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Витим.</a:t>
            </a:r>
            <a:endParaRPr sz="1800">
              <a:latin typeface="Microsoft Sans Serif"/>
              <a:cs typeface="Microsoft Sans Serif"/>
            </a:endParaRPr>
          </a:p>
          <a:p>
            <a:pPr marL="12700" marR="440690" indent="4572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районе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расположены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крупнейшие </a:t>
            </a:r>
            <a:r>
              <a:rPr sz="1800" spc="-10" dirty="0">
                <a:latin typeface="Microsoft Sans Serif"/>
                <a:cs typeface="Microsoft Sans Serif"/>
              </a:rPr>
              <a:t>озера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Забайкальского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края: </a:t>
            </a:r>
            <a:r>
              <a:rPr sz="1800" dirty="0">
                <a:latin typeface="Microsoft Sans Serif"/>
                <a:cs typeface="Microsoft Sans Serif"/>
              </a:rPr>
              <a:t>Большое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Леприндо,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Леприндокан,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Ничатка.</a:t>
            </a:r>
            <a:endParaRPr sz="1800">
              <a:latin typeface="Microsoft Sans Serif"/>
              <a:cs typeface="Microsoft Sans Serif"/>
            </a:endParaRPr>
          </a:p>
          <a:p>
            <a:pPr marL="12700" marR="64135" indent="457200">
              <a:lnSpc>
                <a:spcPct val="100000"/>
              </a:lnSpc>
            </a:pPr>
            <a:r>
              <a:rPr sz="1800" spc="-30" dirty="0">
                <a:latin typeface="Microsoft Sans Serif"/>
                <a:cs typeface="Microsoft Sans Serif"/>
              </a:rPr>
              <a:t>Каларский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район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значительно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удален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от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основных</a:t>
            </a:r>
            <a:r>
              <a:rPr sz="1800" spc="-10" dirty="0">
                <a:latin typeface="Microsoft Sans Serif"/>
                <a:cs typeface="Microsoft Sans Serif"/>
              </a:rPr>
              <a:t> жизненных </a:t>
            </a:r>
            <a:r>
              <a:rPr sz="1800" dirty="0">
                <a:latin typeface="Microsoft Sans Serif"/>
                <a:cs typeface="Microsoft Sans Serif"/>
              </a:rPr>
              <a:t>центров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Забайкальского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края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больше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тяготеет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к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административным </a:t>
            </a:r>
            <a:r>
              <a:rPr sz="1800" spc="-25" dirty="0">
                <a:latin typeface="Microsoft Sans Serif"/>
                <a:cs typeface="Microsoft Sans Serif"/>
              </a:rPr>
              <a:t>пунктам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вдоль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Восточно-</a:t>
            </a:r>
            <a:r>
              <a:rPr sz="1800" spc="-10" dirty="0">
                <a:latin typeface="Microsoft Sans Serif"/>
                <a:cs typeface="Microsoft Sans Serif"/>
              </a:rPr>
              <a:t>Сибирской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железнодорожной</a:t>
            </a:r>
            <a:r>
              <a:rPr sz="1800" spc="-10" dirty="0">
                <a:latin typeface="Microsoft Sans Serif"/>
                <a:cs typeface="Microsoft Sans Serif"/>
              </a:rPr>
              <a:t> магистрали, которая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проходит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юго-</a:t>
            </a:r>
            <a:r>
              <a:rPr sz="1800" spc="-10" dirty="0">
                <a:latin typeface="Microsoft Sans Serif"/>
                <a:cs typeface="Microsoft Sans Serif"/>
              </a:rPr>
              <a:t>запада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северо-</a:t>
            </a:r>
            <a:r>
              <a:rPr sz="1800" dirty="0">
                <a:latin typeface="Microsoft Sans Serif"/>
                <a:cs typeface="Microsoft Sans Serif"/>
              </a:rPr>
              <a:t>восток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территории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района, протяженностью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330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километров,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по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которой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осуществляется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связь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с </a:t>
            </a:r>
            <a:r>
              <a:rPr sz="1800" spc="-10" dirty="0">
                <a:latin typeface="Microsoft Sans Serif"/>
                <a:cs typeface="Microsoft Sans Serif"/>
              </a:rPr>
              <a:t>другими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регионами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России.</a:t>
            </a:r>
            <a:endParaRPr sz="18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краевым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центром-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городом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Читой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район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связан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авиалинией.</a:t>
            </a:r>
            <a:endParaRPr sz="1800">
              <a:latin typeface="Microsoft Sans Serif"/>
              <a:cs typeface="Microsoft Sans Serif"/>
            </a:endParaRPr>
          </a:p>
          <a:p>
            <a:pPr marL="12700" marR="305435" indent="4572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Наибольшее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количество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полезных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ископаемых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региона сосредоточено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месторождениях </a:t>
            </a:r>
            <a:r>
              <a:rPr sz="1800" spc="-30" dirty="0">
                <a:latin typeface="Microsoft Sans Serif"/>
                <a:cs typeface="Microsoft Sans Serif"/>
              </a:rPr>
              <a:t>Каларского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района.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территории </a:t>
            </a:r>
            <a:r>
              <a:rPr sz="1800" dirty="0">
                <a:latin typeface="Microsoft Sans Serif"/>
                <a:cs typeface="Microsoft Sans Serif"/>
              </a:rPr>
              <a:t>района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находятся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Удоканское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месторождение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меди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одно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из </a:t>
            </a:r>
            <a:r>
              <a:rPr sz="1800" spc="-20" dirty="0">
                <a:latin typeface="Microsoft Sans Serif"/>
                <a:cs typeface="Microsoft Sans Serif"/>
              </a:rPr>
              <a:t>крупнейших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мире,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Чинейское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месторождение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ванадийсодержащих </a:t>
            </a:r>
            <a:r>
              <a:rPr sz="1800" spc="-20" dirty="0">
                <a:latin typeface="Microsoft Sans Serif"/>
                <a:cs typeface="Microsoft Sans Serif"/>
              </a:rPr>
              <a:t>титаномагнетитовых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руд,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Апсатское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месторождение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каменного </a:t>
            </a:r>
            <a:r>
              <a:rPr sz="1800" dirty="0">
                <a:latin typeface="Microsoft Sans Serif"/>
                <a:cs typeface="Microsoft Sans Serif"/>
              </a:rPr>
              <a:t>угля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другие.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Наличие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ресурсного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потенциала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является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определяющим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фактором</a:t>
            </a:r>
            <a:r>
              <a:rPr sz="1800" spc="-30" dirty="0">
                <a:latin typeface="Microsoft Sans Serif"/>
                <a:cs typeface="Microsoft Sans Serif"/>
              </a:rPr>
              <a:t> экономического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развития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района.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88545" y="6426809"/>
            <a:ext cx="1003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Corbel"/>
                <a:cs typeface="Corbel"/>
              </a:rPr>
              <a:t>3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604" y="0"/>
                </a:moveTo>
                <a:lnTo>
                  <a:pt x="0" y="0"/>
                </a:lnTo>
                <a:lnTo>
                  <a:pt x="0" y="5330952"/>
                </a:lnTo>
                <a:lnTo>
                  <a:pt x="3443604" y="5330952"/>
                </a:lnTo>
                <a:lnTo>
                  <a:pt x="344360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5826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74" y="0"/>
                </a:moveTo>
                <a:lnTo>
                  <a:pt x="0" y="0"/>
                </a:lnTo>
                <a:lnTo>
                  <a:pt x="0" y="5330952"/>
                </a:lnTo>
                <a:lnTo>
                  <a:pt x="376174" y="5330952"/>
                </a:lnTo>
                <a:lnTo>
                  <a:pt x="376174" y="0"/>
                </a:lnTo>
                <a:close/>
              </a:path>
            </a:pathLst>
          </a:custGeom>
          <a:solidFill>
            <a:schemeClr val="accent4">
              <a:lumMod val="75000"/>
              <a:alpha val="4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862510" y="4177601"/>
            <a:ext cx="3072130" cy="2686050"/>
            <a:chOff x="5862510" y="4177601"/>
            <a:chExt cx="3072130" cy="2686050"/>
          </a:xfrm>
        </p:grpSpPr>
        <p:sp>
          <p:nvSpPr>
            <p:cNvPr id="5" name="object 5"/>
            <p:cNvSpPr/>
            <p:nvPr/>
          </p:nvSpPr>
          <p:spPr>
            <a:xfrm>
              <a:off x="5867907" y="4182999"/>
              <a:ext cx="3061335" cy="2675255"/>
            </a:xfrm>
            <a:custGeom>
              <a:avLst/>
              <a:gdLst/>
              <a:ahLst/>
              <a:cxnLst/>
              <a:rect l="l" t="t" r="r" b="b"/>
              <a:pathLst>
                <a:path w="3061334" h="2675254">
                  <a:moveTo>
                    <a:pt x="3061081" y="0"/>
                  </a:moveTo>
                  <a:lnTo>
                    <a:pt x="0" y="0"/>
                  </a:lnTo>
                  <a:lnTo>
                    <a:pt x="0" y="2675001"/>
                  </a:lnTo>
                  <a:lnTo>
                    <a:pt x="3061081" y="2675001"/>
                  </a:lnTo>
                  <a:lnTo>
                    <a:pt x="3061081" y="0"/>
                  </a:lnTo>
                  <a:close/>
                </a:path>
              </a:pathLst>
            </a:custGeom>
            <a:solidFill>
              <a:srgbClr val="A8DF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7907" y="4182999"/>
              <a:ext cx="3061335" cy="2675255"/>
            </a:xfrm>
            <a:custGeom>
              <a:avLst/>
              <a:gdLst/>
              <a:ahLst/>
              <a:cxnLst/>
              <a:rect l="l" t="t" r="r" b="b"/>
              <a:pathLst>
                <a:path w="3061334" h="2675254">
                  <a:moveTo>
                    <a:pt x="0" y="2675001"/>
                  </a:moveTo>
                  <a:lnTo>
                    <a:pt x="3061081" y="2675001"/>
                  </a:lnTo>
                  <a:lnTo>
                    <a:pt x="3061081" y="0"/>
                  </a:lnTo>
                  <a:lnTo>
                    <a:pt x="0" y="0"/>
                  </a:lnTo>
                  <a:lnTo>
                    <a:pt x="0" y="2675001"/>
                  </a:lnTo>
                  <a:close/>
                </a:path>
              </a:pathLst>
            </a:custGeom>
            <a:ln w="10795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0446" y="5110988"/>
            <a:ext cx="2383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II.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ОСНОВНЫЕ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ПОНЯТИЯ</a:t>
            </a:r>
            <a:endParaRPr sz="16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126168" y="797115"/>
          <a:ext cx="2670175" cy="2269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6555">
                <a:tc>
                  <a:txBody>
                    <a:bodyPr/>
                    <a:lstStyle/>
                    <a:p>
                      <a:pPr marL="4445">
                        <a:lnSpc>
                          <a:spcPts val="1515"/>
                        </a:lnSpc>
                        <a:spcBef>
                          <a:spcPts val="1350"/>
                        </a:spcBef>
                      </a:pPr>
                      <a:r>
                        <a:rPr sz="1400" b="1" spc="-10" dirty="0">
                          <a:solidFill>
                            <a:srgbClr val="393939"/>
                          </a:solidFill>
                          <a:latin typeface="Arial"/>
                          <a:cs typeface="Arial"/>
                        </a:rPr>
                        <a:t>БЮДЖЕТ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A1A1A1"/>
                      </a:solidFill>
                      <a:prstDash val="solid"/>
                    </a:lnL>
                    <a:lnT w="12700">
                      <a:solidFill>
                        <a:srgbClr val="A1A1A1"/>
                      </a:solidFill>
                      <a:prstDash val="solid"/>
                    </a:lnT>
                    <a:lnB w="19050">
                      <a:solidFill>
                        <a:srgbClr val="393939"/>
                      </a:solidFill>
                      <a:prstDash val="solid"/>
                    </a:lnB>
                    <a:solidFill>
                      <a:srgbClr val="A8DF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15"/>
                        </a:lnSpc>
                        <a:spcBef>
                          <a:spcPts val="1350"/>
                        </a:spcBef>
                      </a:pPr>
                      <a:r>
                        <a:rPr sz="1400" spc="315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–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0" marB="0">
                    <a:lnR w="12700">
                      <a:solidFill>
                        <a:srgbClr val="A1A1A1"/>
                      </a:solidFill>
                      <a:prstDash val="solid"/>
                    </a:lnR>
                    <a:lnT w="12700">
                      <a:solidFill>
                        <a:srgbClr val="A1A1A1"/>
                      </a:solidFill>
                      <a:prstDash val="solid"/>
                    </a:lnT>
                    <a:solidFill>
                      <a:srgbClr val="A8D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2935">
                <a:tc gridSpan="2">
                  <a:txBody>
                    <a:bodyPr/>
                    <a:lstStyle/>
                    <a:p>
                      <a:pPr marL="4445" marR="86995">
                        <a:lnSpc>
                          <a:spcPct val="90100"/>
                        </a:lnSpc>
                        <a:spcBef>
                          <a:spcPts val="1265"/>
                        </a:spcBef>
                      </a:pPr>
                      <a:r>
                        <a:rPr sz="1400" spc="-2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ФОРМА</a:t>
                      </a:r>
                      <a:r>
                        <a:rPr sz="1400" spc="-55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ОБРАЗОВАНИЯ</a:t>
                      </a:r>
                      <a:r>
                        <a:rPr sz="1400" spc="-4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45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РАСХОДОВАНИЯ</a:t>
                      </a:r>
                      <a:r>
                        <a:rPr sz="1400" spc="-15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ДЕНЕЖНЫХ СРЕДСТВ,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4445" marR="395605">
                        <a:lnSpc>
                          <a:spcPts val="1510"/>
                        </a:lnSpc>
                        <a:spcBef>
                          <a:spcPts val="20"/>
                        </a:spcBef>
                      </a:pPr>
                      <a:r>
                        <a:rPr sz="1400" spc="-3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ПРЕДНАЗНАЧЕННЫХ</a:t>
                      </a:r>
                      <a:r>
                        <a:rPr sz="1400" spc="15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45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400" spc="-1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ФИНАНСОВОГО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4445" marR="298450">
                        <a:lnSpc>
                          <a:spcPts val="151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ОБЕСПЕЧЕНИЯ</a:t>
                      </a:r>
                      <a:r>
                        <a:rPr sz="1400" spc="-4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5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ЗАДАЧ</a:t>
                      </a:r>
                      <a:r>
                        <a:rPr sz="1400" spc="-4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И ФУНКЦИЙ</a:t>
                      </a:r>
                      <a:r>
                        <a:rPr sz="1400" spc="-4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45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ГОСУДАРСТВА</a:t>
                      </a:r>
                      <a:r>
                        <a:rPr sz="1400" spc="-25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МЕСТНОГО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4445">
                        <a:lnSpc>
                          <a:spcPts val="1430"/>
                        </a:lnSpc>
                      </a:pPr>
                      <a:r>
                        <a:rPr sz="1400" spc="-10" dirty="0">
                          <a:solidFill>
                            <a:srgbClr val="393939"/>
                          </a:solidFill>
                          <a:latin typeface="Microsoft Sans Serif"/>
                          <a:cs typeface="Microsoft Sans Serif"/>
                        </a:rPr>
                        <a:t>САМОУПРАВЛЕНИЯ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A1A1A1"/>
                      </a:solidFill>
                      <a:prstDash val="solid"/>
                    </a:lnL>
                    <a:lnR w="12700">
                      <a:solidFill>
                        <a:srgbClr val="A1A1A1"/>
                      </a:solidFill>
                      <a:prstDash val="solid"/>
                    </a:lnR>
                    <a:lnT w="19050" cap="flat" cmpd="sng" algn="ctr">
                      <a:solidFill>
                        <a:srgbClr val="3939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A1A1A1"/>
                      </a:solidFill>
                      <a:prstDash val="solid"/>
                    </a:lnB>
                    <a:solidFill>
                      <a:srgbClr val="A8DF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9021064" y="802512"/>
            <a:ext cx="2757805" cy="2270760"/>
          </a:xfrm>
          <a:prstGeom prst="rect">
            <a:avLst/>
          </a:prstGeom>
          <a:solidFill>
            <a:srgbClr val="A8DFD5"/>
          </a:solidFill>
          <a:ln w="10794">
            <a:solidFill>
              <a:srgbClr val="A1A1A1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8425" marR="611505">
              <a:lnSpc>
                <a:spcPct val="161400"/>
              </a:lnSpc>
              <a:spcBef>
                <a:spcPts val="170"/>
              </a:spcBef>
            </a:pPr>
            <a:r>
              <a:rPr sz="1400" b="1" u="sng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РАСХОДЫ</a:t>
            </a:r>
            <a:r>
              <a:rPr sz="1400" b="1" u="sng" spc="-3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БЮДЖЕТА</a:t>
            </a:r>
            <a:r>
              <a:rPr sz="1400" b="1" u="sng" spc="-5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 </a:t>
            </a:r>
            <a:r>
              <a:rPr sz="1400" spc="315" dirty="0">
                <a:solidFill>
                  <a:srgbClr val="393939"/>
                </a:solidFill>
                <a:latin typeface="Microsoft Sans Serif"/>
                <a:cs typeface="Microsoft Sans Serif"/>
              </a:rPr>
              <a:t>– </a:t>
            </a:r>
            <a:r>
              <a:rPr sz="1400" spc="-25" dirty="0">
                <a:solidFill>
                  <a:srgbClr val="393939"/>
                </a:solidFill>
                <a:latin typeface="Microsoft Sans Serif"/>
                <a:cs typeface="Microsoft Sans Serif"/>
              </a:rPr>
              <a:t>ВЫПЛАЧИВАЕМЫЕ</a:t>
            </a:r>
            <a:r>
              <a:rPr sz="1400" spc="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Microsoft Sans Serif"/>
                <a:cs typeface="Microsoft Sans Serif"/>
              </a:rPr>
              <a:t>ИЗ</a:t>
            </a:r>
            <a:endParaRPr sz="1400">
              <a:latin typeface="Microsoft Sans Serif"/>
              <a:cs typeface="Microsoft Sans Serif"/>
            </a:endParaRPr>
          </a:p>
          <a:p>
            <a:pPr marL="98425" marR="122555">
              <a:lnSpc>
                <a:spcPts val="1510"/>
              </a:lnSpc>
              <a:spcBef>
                <a:spcPts val="25"/>
              </a:spcBef>
            </a:pPr>
            <a:r>
              <a:rPr sz="1400" spc="-30" dirty="0">
                <a:solidFill>
                  <a:srgbClr val="393939"/>
                </a:solidFill>
                <a:latin typeface="Microsoft Sans Serif"/>
                <a:cs typeface="Microsoft Sans Serif"/>
              </a:rPr>
              <a:t>БЮДЖЕТА</a:t>
            </a:r>
            <a:r>
              <a:rPr sz="1400" spc="-4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ДЕНЕЖНЫЕ </a:t>
            </a:r>
            <a:r>
              <a:rPr sz="1400" spc="-30" dirty="0">
                <a:solidFill>
                  <a:srgbClr val="393939"/>
                </a:solidFill>
                <a:latin typeface="Microsoft Sans Serif"/>
                <a:cs typeface="Microsoft Sans Serif"/>
              </a:rPr>
              <a:t>СРЕДСТВА,</a:t>
            </a:r>
            <a:r>
              <a:rPr sz="1400" spc="-2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ЗА</a:t>
            </a:r>
            <a:r>
              <a:rPr sz="1400" spc="-30" dirty="0">
                <a:solidFill>
                  <a:srgbClr val="393939"/>
                </a:solidFill>
                <a:latin typeface="Microsoft Sans Serif"/>
                <a:cs typeface="Microsoft Sans Serif"/>
              </a:rPr>
              <a:t> ИСКЛЮЧЕНИ- 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ЕМ</a:t>
            </a:r>
            <a:r>
              <a:rPr sz="1400" spc="-25" dirty="0">
                <a:solidFill>
                  <a:srgbClr val="393939"/>
                </a:solidFill>
                <a:latin typeface="Microsoft Sans Serif"/>
                <a:cs typeface="Microsoft Sans Serif"/>
              </a:rPr>
              <a:t> СРЕДСТВ,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ЯВЛЯЮЩИХ- 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СЯ</a:t>
            </a:r>
            <a:r>
              <a:rPr sz="1400" spc="-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 СООТВЕТСТВИИ</a:t>
            </a:r>
            <a:r>
              <a:rPr sz="1400" spc="1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393939"/>
                </a:solidFill>
                <a:latin typeface="Microsoft Sans Serif"/>
                <a:cs typeface="Microsoft Sans Serif"/>
              </a:rPr>
              <a:t>С </a:t>
            </a:r>
            <a:r>
              <a:rPr sz="1400" spc="-20" dirty="0">
                <a:solidFill>
                  <a:srgbClr val="393939"/>
                </a:solidFill>
                <a:latin typeface="Microsoft Sans Serif"/>
                <a:cs typeface="Microsoft Sans Serif"/>
              </a:rPr>
              <a:t>БЮДЖЕТНЫМ</a:t>
            </a:r>
            <a:r>
              <a:rPr sz="1400" spc="-4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КОДЕКСОМ ИСТОЧНИКАМИ</a:t>
            </a:r>
            <a:endParaRPr sz="1400">
              <a:latin typeface="Microsoft Sans Serif"/>
              <a:cs typeface="Microsoft Sans Serif"/>
            </a:endParaRPr>
          </a:p>
          <a:p>
            <a:pPr marL="98425">
              <a:lnSpc>
                <a:spcPts val="1400"/>
              </a:lnSpc>
            </a:pP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ФИНАНСИРОВАНИЯ</a:t>
            </a:r>
            <a:endParaRPr sz="1400">
              <a:latin typeface="Microsoft Sans Serif"/>
              <a:cs typeface="Microsoft Sans Serif"/>
            </a:endParaRPr>
          </a:p>
          <a:p>
            <a:pPr marL="98425">
              <a:lnSpc>
                <a:spcPts val="1580"/>
              </a:lnSpc>
            </a:pPr>
            <a:r>
              <a:rPr sz="1400" spc="-40" dirty="0">
                <a:solidFill>
                  <a:srgbClr val="393939"/>
                </a:solidFill>
                <a:latin typeface="Microsoft Sans Serif"/>
                <a:cs typeface="Microsoft Sans Serif"/>
              </a:rPr>
              <a:t>ДЕФИЦИТА</a:t>
            </a:r>
            <a:r>
              <a:rPr sz="1400" spc="-2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БЮДЖЕТА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2880" y="802512"/>
            <a:ext cx="2757805" cy="2270760"/>
          </a:xfrm>
          <a:prstGeom prst="rect">
            <a:avLst/>
          </a:prstGeom>
          <a:solidFill>
            <a:srgbClr val="A8DFD5"/>
          </a:solidFill>
          <a:ln w="10794">
            <a:solidFill>
              <a:srgbClr val="A1A1A1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275"/>
              </a:spcBef>
            </a:pPr>
            <a:r>
              <a:rPr sz="1400" b="1" u="sng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ДОХОДЫ</a:t>
            </a:r>
            <a:r>
              <a:rPr sz="1400" b="1" u="sng" spc="-4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БЮДЖЕТА</a:t>
            </a:r>
            <a:r>
              <a:rPr sz="1400" b="1" u="sng" spc="-25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 </a:t>
            </a:r>
            <a:r>
              <a:rPr sz="1400" spc="315" dirty="0">
                <a:solidFill>
                  <a:srgbClr val="393939"/>
                </a:solidFill>
                <a:latin typeface="Microsoft Sans Serif"/>
                <a:cs typeface="Microsoft Sans Serif"/>
              </a:rPr>
              <a:t>–</a:t>
            </a:r>
            <a:endParaRPr sz="1400">
              <a:latin typeface="Microsoft Sans Serif"/>
              <a:cs typeface="Microsoft Sans Serif"/>
            </a:endParaRPr>
          </a:p>
          <a:p>
            <a:pPr marL="94615" marR="182880">
              <a:lnSpc>
                <a:spcPts val="1510"/>
              </a:lnSpc>
              <a:spcBef>
                <a:spcPts val="1225"/>
              </a:spcBef>
            </a:pP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ПОСТУПАЮЩИЕ</a:t>
            </a:r>
            <a:r>
              <a:rPr sz="1400" spc="-1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В</a:t>
            </a:r>
            <a:r>
              <a:rPr sz="1400" spc="-2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Microsoft Sans Serif"/>
                <a:cs typeface="Microsoft Sans Serif"/>
              </a:rPr>
              <a:t>БЮДЖЕТ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ДЕНЕЖНЫЕ</a:t>
            </a:r>
            <a:r>
              <a:rPr sz="1400" spc="-5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93939"/>
                </a:solidFill>
                <a:latin typeface="Microsoft Sans Serif"/>
                <a:cs typeface="Microsoft Sans Serif"/>
              </a:rPr>
              <a:t>СРЕДСТВА,</a:t>
            </a:r>
            <a:r>
              <a:rPr sz="1400" spc="-4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93939"/>
                </a:solidFill>
                <a:latin typeface="Microsoft Sans Serif"/>
                <a:cs typeface="Microsoft Sans Serif"/>
              </a:rPr>
              <a:t>ЗА </a:t>
            </a:r>
            <a:r>
              <a:rPr sz="1400" spc="-30" dirty="0">
                <a:solidFill>
                  <a:srgbClr val="393939"/>
                </a:solidFill>
                <a:latin typeface="Microsoft Sans Serif"/>
                <a:cs typeface="Microsoft Sans Serif"/>
              </a:rPr>
              <a:t>ИСКЛЮЧЕНИЕМ</a:t>
            </a:r>
            <a:r>
              <a:rPr sz="1400" spc="1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СРЕДСТВ, ЯВЛЯЮЩИХСЯ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393939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  <a:p>
            <a:pPr marL="94615">
              <a:lnSpc>
                <a:spcPts val="1415"/>
              </a:lnSpc>
            </a:pP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1400" spc="-3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393939"/>
                </a:solidFill>
                <a:latin typeface="Microsoft Sans Serif"/>
                <a:cs typeface="Microsoft Sans Serif"/>
              </a:rPr>
              <a:t>С</a:t>
            </a:r>
            <a:endParaRPr sz="1400">
              <a:latin typeface="Microsoft Sans Serif"/>
              <a:cs typeface="Microsoft Sans Serif"/>
            </a:endParaRPr>
          </a:p>
          <a:p>
            <a:pPr marL="94615" marR="382270">
              <a:lnSpc>
                <a:spcPts val="1510"/>
              </a:lnSpc>
              <a:spcBef>
                <a:spcPts val="105"/>
              </a:spcBef>
            </a:pPr>
            <a:r>
              <a:rPr sz="1400" spc="-20" dirty="0">
                <a:solidFill>
                  <a:srgbClr val="393939"/>
                </a:solidFill>
                <a:latin typeface="Microsoft Sans Serif"/>
                <a:cs typeface="Microsoft Sans Serif"/>
              </a:rPr>
              <a:t>БЮДЖЕТНЫМ</a:t>
            </a:r>
            <a:r>
              <a:rPr sz="1400" spc="-4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393939"/>
                </a:solidFill>
                <a:latin typeface="Microsoft Sans Serif"/>
                <a:cs typeface="Microsoft Sans Serif"/>
              </a:rPr>
              <a:t>КОДЕКСОМ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ИСТОЧНИКАМИ ФИНАНСИРОВАНИЯ</a:t>
            </a:r>
            <a:endParaRPr sz="1400">
              <a:latin typeface="Microsoft Sans Serif"/>
              <a:cs typeface="Microsoft Sans Serif"/>
            </a:endParaRPr>
          </a:p>
          <a:p>
            <a:pPr marL="94615">
              <a:lnSpc>
                <a:spcPts val="1460"/>
              </a:lnSpc>
            </a:pPr>
            <a:r>
              <a:rPr sz="1400" spc="-40" dirty="0">
                <a:solidFill>
                  <a:srgbClr val="393939"/>
                </a:solidFill>
                <a:latin typeface="Microsoft Sans Serif"/>
                <a:cs typeface="Microsoft Sans Serif"/>
              </a:rPr>
              <a:t>ДЕФИЦИТА</a:t>
            </a:r>
            <a:r>
              <a:rPr sz="1400" spc="-2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БЮДЖЕТА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2002" y="3133471"/>
            <a:ext cx="7630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56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Если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расходная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часть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бюджета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превышает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доходную,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то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бюджет </a:t>
            </a:r>
            <a:r>
              <a:rPr sz="1800" spc="-20" dirty="0">
                <a:latin typeface="Microsoft Sans Serif"/>
                <a:cs typeface="Microsoft Sans Serif"/>
              </a:rPr>
              <a:t>формируется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дефицитом.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Microsoft Sans Serif"/>
                <a:cs typeface="Microsoft Sans Serif"/>
              </a:rPr>
              <a:t>Превышение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доходов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над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расходами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образует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положительный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остаток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бюджета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профицит.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69865" y="4219828"/>
            <a:ext cx="1190625" cy="22860"/>
          </a:xfrm>
          <a:custGeom>
            <a:avLst/>
            <a:gdLst/>
            <a:ahLst/>
            <a:cxnLst/>
            <a:rect l="l" t="t" r="r" b="b"/>
            <a:pathLst>
              <a:path w="1190625" h="22860">
                <a:moveTo>
                  <a:pt x="1190243" y="0"/>
                </a:moveTo>
                <a:lnTo>
                  <a:pt x="0" y="0"/>
                </a:lnTo>
                <a:lnTo>
                  <a:pt x="0" y="22860"/>
                </a:lnTo>
                <a:lnTo>
                  <a:pt x="1190243" y="22860"/>
                </a:lnTo>
                <a:lnTo>
                  <a:pt x="11902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73305" y="4850638"/>
            <a:ext cx="3050540" cy="19240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981075" marR="381635" indent="-591820">
              <a:lnSpc>
                <a:spcPts val="1510"/>
              </a:lnSpc>
              <a:spcBef>
                <a:spcPts val="295"/>
              </a:spcBef>
            </a:pPr>
            <a:r>
              <a:rPr sz="1400" b="1" u="sng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СБАЛАНСИРОВАННОСТЬ</a:t>
            </a:r>
            <a:r>
              <a:rPr sz="1400" b="1" spc="-20" dirty="0">
                <a:solidFill>
                  <a:srgbClr val="393939"/>
                </a:solidFill>
                <a:latin typeface="Arial"/>
                <a:cs typeface="Arial"/>
              </a:rPr>
              <a:t> </a:t>
            </a:r>
            <a:r>
              <a:rPr sz="1400" b="1" u="sng" spc="-2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БЮДЖЕТА</a:t>
            </a:r>
            <a:r>
              <a:rPr sz="1400" b="1" u="sng" spc="-40" dirty="0">
                <a:solidFill>
                  <a:srgbClr val="393939"/>
                </a:solidFill>
                <a:uFill>
                  <a:solidFill>
                    <a:srgbClr val="393939"/>
                  </a:solidFill>
                </a:uFill>
                <a:latin typeface="Arial"/>
                <a:cs typeface="Arial"/>
              </a:rPr>
              <a:t> </a:t>
            </a:r>
            <a:r>
              <a:rPr sz="1400" spc="315" dirty="0">
                <a:solidFill>
                  <a:srgbClr val="393939"/>
                </a:solidFill>
                <a:latin typeface="Microsoft Sans Serif"/>
                <a:cs typeface="Microsoft Sans Serif"/>
              </a:rPr>
              <a:t>–</a:t>
            </a:r>
            <a:endParaRPr sz="1400">
              <a:latin typeface="Microsoft Sans Serif"/>
              <a:cs typeface="Microsoft Sans Serif"/>
            </a:endParaRPr>
          </a:p>
          <a:p>
            <a:pPr marL="317500" marR="322580">
              <a:lnSpc>
                <a:spcPts val="1510"/>
              </a:lnSpc>
              <a:spcBef>
                <a:spcPts val="1205"/>
              </a:spcBef>
            </a:pP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ПО </a:t>
            </a:r>
            <a:r>
              <a:rPr sz="1400" spc="-65" dirty="0">
                <a:solidFill>
                  <a:srgbClr val="393939"/>
                </a:solidFill>
                <a:latin typeface="Microsoft Sans Serif"/>
                <a:cs typeface="Microsoft Sans Serif"/>
              </a:rPr>
              <a:t>ДОХОДАМ</a:t>
            </a:r>
            <a:r>
              <a:rPr sz="1400" spc="1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393939"/>
                </a:solidFill>
                <a:latin typeface="Microsoft Sans Serif"/>
                <a:cs typeface="Microsoft Sans Serif"/>
              </a:rPr>
              <a:t>РАСХОДАМ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ОСНОВОПОЛАГАЮЩЕЕ ТРЕБОВАНИЕ,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ПРЕДЪЯВ- </a:t>
            </a:r>
            <a:r>
              <a:rPr sz="1400" dirty="0">
                <a:solidFill>
                  <a:srgbClr val="393939"/>
                </a:solidFill>
                <a:latin typeface="Microsoft Sans Serif"/>
                <a:cs typeface="Microsoft Sans Serif"/>
              </a:rPr>
              <a:t>ЛЯЕМОЕ</a:t>
            </a:r>
            <a:r>
              <a:rPr sz="1400" spc="-7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130" dirty="0">
                <a:solidFill>
                  <a:srgbClr val="393939"/>
                </a:solidFill>
                <a:latin typeface="Microsoft Sans Serif"/>
                <a:cs typeface="Microsoft Sans Serif"/>
              </a:rPr>
              <a:t>К</a:t>
            </a:r>
            <a:r>
              <a:rPr sz="1400" spc="10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ОРГАНАМ, СОСТАВЛЯЮЩИМ</a:t>
            </a:r>
            <a:r>
              <a:rPr sz="1400" spc="-75" dirty="0">
                <a:solidFill>
                  <a:srgbClr val="393939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393939"/>
                </a:solidFill>
                <a:latin typeface="Microsoft Sans Serif"/>
                <a:cs typeface="Microsoft Sans Serif"/>
              </a:rPr>
              <a:t>И</a:t>
            </a:r>
            <a:endParaRPr sz="1400">
              <a:latin typeface="Microsoft Sans Serif"/>
              <a:cs typeface="Microsoft Sans Serif"/>
            </a:endParaRPr>
          </a:p>
          <a:p>
            <a:pPr marL="317500" marR="1120775">
              <a:lnSpc>
                <a:spcPts val="1480"/>
              </a:lnSpc>
              <a:spcBef>
                <a:spcPts val="35"/>
              </a:spcBef>
            </a:pPr>
            <a:r>
              <a:rPr sz="1400" spc="-10" dirty="0">
                <a:solidFill>
                  <a:srgbClr val="393939"/>
                </a:solidFill>
                <a:latin typeface="Microsoft Sans Serif"/>
                <a:cs typeface="Microsoft Sans Serif"/>
              </a:rPr>
              <a:t>УТВЕРЖДАЮЩИМ БЮДЖЕТ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3523" y="4293971"/>
            <a:ext cx="521995" cy="5219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982450" y="6426809"/>
            <a:ext cx="1060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Corbel"/>
                <a:cs typeface="Corbel"/>
              </a:rPr>
              <a:t>4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604" y="0"/>
                </a:moveTo>
                <a:lnTo>
                  <a:pt x="0" y="0"/>
                </a:lnTo>
                <a:lnTo>
                  <a:pt x="0" y="5330952"/>
                </a:lnTo>
                <a:lnTo>
                  <a:pt x="3443604" y="5330952"/>
                </a:lnTo>
                <a:lnTo>
                  <a:pt x="344360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5826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74" y="0"/>
                </a:moveTo>
                <a:lnTo>
                  <a:pt x="0" y="0"/>
                </a:lnTo>
                <a:lnTo>
                  <a:pt x="0" y="5330952"/>
                </a:lnTo>
                <a:lnTo>
                  <a:pt x="376174" y="5330952"/>
                </a:lnTo>
                <a:lnTo>
                  <a:pt x="376174" y="0"/>
                </a:lnTo>
                <a:close/>
              </a:path>
            </a:pathLst>
          </a:custGeom>
          <a:solidFill>
            <a:schemeClr val="accent4">
              <a:lumMod val="75000"/>
              <a:alpha val="4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758951"/>
            <a:ext cx="3443604" cy="53314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32740">
              <a:lnSpc>
                <a:spcPct val="100000"/>
              </a:lnSpc>
            </a:pP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III.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БЮДЖЕТНАЯ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</a:t>
            </a:r>
            <a:endParaRPr sz="1600" dirty="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94059" y="824166"/>
            <a:ext cx="5118735" cy="3880485"/>
            <a:chOff x="4794059" y="824166"/>
            <a:chExt cx="5118735" cy="3880485"/>
          </a:xfrm>
        </p:grpSpPr>
        <p:sp>
          <p:nvSpPr>
            <p:cNvPr id="6" name="object 6"/>
            <p:cNvSpPr/>
            <p:nvPr/>
          </p:nvSpPr>
          <p:spPr>
            <a:xfrm>
              <a:off x="7353299" y="2156459"/>
              <a:ext cx="2553970" cy="607695"/>
            </a:xfrm>
            <a:custGeom>
              <a:avLst/>
              <a:gdLst/>
              <a:ahLst/>
              <a:cxnLst/>
              <a:rect l="l" t="t" r="r" b="b"/>
              <a:pathLst>
                <a:path w="2553970" h="607694">
                  <a:moveTo>
                    <a:pt x="0" y="0"/>
                  </a:moveTo>
                  <a:lnTo>
                    <a:pt x="0" y="414147"/>
                  </a:lnTo>
                  <a:lnTo>
                    <a:pt x="2553970" y="414147"/>
                  </a:lnTo>
                  <a:lnTo>
                    <a:pt x="2553970" y="607694"/>
                  </a:lnTo>
                </a:path>
              </a:pathLst>
            </a:custGeom>
            <a:ln w="1079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99456" y="4091050"/>
              <a:ext cx="5107940" cy="607695"/>
            </a:xfrm>
            <a:custGeom>
              <a:avLst/>
              <a:gdLst/>
              <a:ahLst/>
              <a:cxnLst/>
              <a:rect l="l" t="t" r="r" b="b"/>
              <a:pathLst>
                <a:path w="5107940" h="607695">
                  <a:moveTo>
                    <a:pt x="2553842" y="0"/>
                  </a:moveTo>
                  <a:lnTo>
                    <a:pt x="2553842" y="414147"/>
                  </a:lnTo>
                  <a:lnTo>
                    <a:pt x="5107813" y="414147"/>
                  </a:lnTo>
                  <a:lnTo>
                    <a:pt x="5107813" y="607694"/>
                  </a:lnTo>
                </a:path>
                <a:path w="5107940" h="607695">
                  <a:moveTo>
                    <a:pt x="2553842" y="0"/>
                  </a:moveTo>
                  <a:lnTo>
                    <a:pt x="2553842" y="607694"/>
                  </a:lnTo>
                </a:path>
                <a:path w="5107940" h="607695">
                  <a:moveTo>
                    <a:pt x="2553842" y="0"/>
                  </a:moveTo>
                  <a:lnTo>
                    <a:pt x="2553842" y="414147"/>
                  </a:lnTo>
                  <a:lnTo>
                    <a:pt x="0" y="414147"/>
                  </a:lnTo>
                  <a:lnTo>
                    <a:pt x="0" y="607694"/>
                  </a:lnTo>
                </a:path>
              </a:pathLst>
            </a:custGeom>
            <a:ln w="10795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99456" y="2156459"/>
              <a:ext cx="2553970" cy="607695"/>
            </a:xfrm>
            <a:custGeom>
              <a:avLst/>
              <a:gdLst/>
              <a:ahLst/>
              <a:cxnLst/>
              <a:rect l="l" t="t" r="r" b="b"/>
              <a:pathLst>
                <a:path w="2553970" h="607694">
                  <a:moveTo>
                    <a:pt x="2553842" y="0"/>
                  </a:moveTo>
                  <a:lnTo>
                    <a:pt x="2553842" y="607694"/>
                  </a:lnTo>
                </a:path>
                <a:path w="2553970" h="607694">
                  <a:moveTo>
                    <a:pt x="2553842" y="0"/>
                  </a:moveTo>
                  <a:lnTo>
                    <a:pt x="2553842" y="414147"/>
                  </a:lnTo>
                  <a:lnTo>
                    <a:pt x="0" y="414147"/>
                  </a:lnTo>
                  <a:lnTo>
                    <a:pt x="0" y="607694"/>
                  </a:lnTo>
                </a:path>
              </a:pathLst>
            </a:custGeom>
            <a:ln w="1079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08597" y="829563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816" y="0"/>
                  </a:moveTo>
                  <a:lnTo>
                    <a:pt x="132587" y="0"/>
                  </a:lnTo>
                  <a:lnTo>
                    <a:pt x="90659" y="6767"/>
                  </a:lnTo>
                  <a:lnTo>
                    <a:pt x="54260" y="25611"/>
                  </a:lnTo>
                  <a:lnTo>
                    <a:pt x="25566" y="54342"/>
                  </a:lnTo>
                  <a:lnTo>
                    <a:pt x="6754" y="90773"/>
                  </a:lnTo>
                  <a:lnTo>
                    <a:pt x="0" y="132714"/>
                  </a:lnTo>
                  <a:lnTo>
                    <a:pt x="0" y="1194181"/>
                  </a:lnTo>
                  <a:lnTo>
                    <a:pt x="6754" y="1236122"/>
                  </a:lnTo>
                  <a:lnTo>
                    <a:pt x="25566" y="1272553"/>
                  </a:lnTo>
                  <a:lnTo>
                    <a:pt x="54260" y="1301284"/>
                  </a:lnTo>
                  <a:lnTo>
                    <a:pt x="90659" y="1320128"/>
                  </a:lnTo>
                  <a:lnTo>
                    <a:pt x="132587" y="1326896"/>
                  </a:lnTo>
                  <a:lnTo>
                    <a:pt x="1956816" y="1326896"/>
                  </a:lnTo>
                  <a:lnTo>
                    <a:pt x="1998757" y="1320128"/>
                  </a:lnTo>
                  <a:lnTo>
                    <a:pt x="2035188" y="1301284"/>
                  </a:lnTo>
                  <a:lnTo>
                    <a:pt x="2063919" y="1272553"/>
                  </a:lnTo>
                  <a:lnTo>
                    <a:pt x="2082763" y="1236122"/>
                  </a:lnTo>
                  <a:lnTo>
                    <a:pt x="2089530" y="1194181"/>
                  </a:lnTo>
                  <a:lnTo>
                    <a:pt x="2089530" y="132714"/>
                  </a:lnTo>
                  <a:lnTo>
                    <a:pt x="2082763" y="90773"/>
                  </a:lnTo>
                  <a:lnTo>
                    <a:pt x="2063919" y="54342"/>
                  </a:lnTo>
                  <a:lnTo>
                    <a:pt x="2035188" y="25611"/>
                  </a:lnTo>
                  <a:lnTo>
                    <a:pt x="1998757" y="6767"/>
                  </a:lnTo>
                  <a:lnTo>
                    <a:pt x="1956816" y="0"/>
                  </a:lnTo>
                  <a:close/>
                </a:path>
              </a:pathLst>
            </a:custGeom>
            <a:solidFill>
              <a:srgbClr val="9BD1C8">
                <a:alpha val="8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8597" y="829563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714"/>
                  </a:moveTo>
                  <a:lnTo>
                    <a:pt x="6754" y="90773"/>
                  </a:lnTo>
                  <a:lnTo>
                    <a:pt x="25566" y="54342"/>
                  </a:lnTo>
                  <a:lnTo>
                    <a:pt x="54260" y="25611"/>
                  </a:lnTo>
                  <a:lnTo>
                    <a:pt x="90659" y="6767"/>
                  </a:lnTo>
                  <a:lnTo>
                    <a:pt x="132587" y="0"/>
                  </a:lnTo>
                  <a:lnTo>
                    <a:pt x="1956816" y="0"/>
                  </a:lnTo>
                  <a:lnTo>
                    <a:pt x="1998757" y="6767"/>
                  </a:lnTo>
                  <a:lnTo>
                    <a:pt x="2035188" y="25611"/>
                  </a:lnTo>
                  <a:lnTo>
                    <a:pt x="2063919" y="54342"/>
                  </a:lnTo>
                  <a:lnTo>
                    <a:pt x="2082763" y="90773"/>
                  </a:lnTo>
                  <a:lnTo>
                    <a:pt x="2089530" y="132714"/>
                  </a:lnTo>
                  <a:lnTo>
                    <a:pt x="2089530" y="1194181"/>
                  </a:lnTo>
                  <a:lnTo>
                    <a:pt x="2082763" y="1236122"/>
                  </a:lnTo>
                  <a:lnTo>
                    <a:pt x="2063919" y="1272553"/>
                  </a:lnTo>
                  <a:lnTo>
                    <a:pt x="2035188" y="1301284"/>
                  </a:lnTo>
                  <a:lnTo>
                    <a:pt x="1998757" y="1320128"/>
                  </a:lnTo>
                  <a:lnTo>
                    <a:pt x="1956816" y="1326896"/>
                  </a:lnTo>
                  <a:lnTo>
                    <a:pt x="132587" y="1326896"/>
                  </a:lnTo>
                  <a:lnTo>
                    <a:pt x="90659" y="1320128"/>
                  </a:lnTo>
                  <a:lnTo>
                    <a:pt x="54260" y="1301284"/>
                  </a:lnTo>
                  <a:lnTo>
                    <a:pt x="25566" y="1272553"/>
                  </a:lnTo>
                  <a:lnTo>
                    <a:pt x="6754" y="1236122"/>
                  </a:lnTo>
                  <a:lnTo>
                    <a:pt x="0" y="1194181"/>
                  </a:lnTo>
                  <a:lnTo>
                    <a:pt x="0" y="132714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40753" y="1050162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816" y="0"/>
                  </a:moveTo>
                  <a:lnTo>
                    <a:pt x="132715" y="0"/>
                  </a:lnTo>
                  <a:lnTo>
                    <a:pt x="90773" y="6767"/>
                  </a:lnTo>
                  <a:lnTo>
                    <a:pt x="54342" y="25611"/>
                  </a:lnTo>
                  <a:lnTo>
                    <a:pt x="25611" y="54342"/>
                  </a:lnTo>
                  <a:lnTo>
                    <a:pt x="6767" y="90773"/>
                  </a:lnTo>
                  <a:lnTo>
                    <a:pt x="0" y="132714"/>
                  </a:lnTo>
                  <a:lnTo>
                    <a:pt x="0" y="1194181"/>
                  </a:lnTo>
                  <a:lnTo>
                    <a:pt x="6767" y="1236122"/>
                  </a:lnTo>
                  <a:lnTo>
                    <a:pt x="25611" y="1272553"/>
                  </a:lnTo>
                  <a:lnTo>
                    <a:pt x="54342" y="1301284"/>
                  </a:lnTo>
                  <a:lnTo>
                    <a:pt x="90773" y="1320128"/>
                  </a:lnTo>
                  <a:lnTo>
                    <a:pt x="132715" y="1326896"/>
                  </a:lnTo>
                  <a:lnTo>
                    <a:pt x="1956816" y="1326896"/>
                  </a:lnTo>
                  <a:lnTo>
                    <a:pt x="1998757" y="1320128"/>
                  </a:lnTo>
                  <a:lnTo>
                    <a:pt x="2035188" y="1301284"/>
                  </a:lnTo>
                  <a:lnTo>
                    <a:pt x="2063919" y="1272553"/>
                  </a:lnTo>
                  <a:lnTo>
                    <a:pt x="2082763" y="1236122"/>
                  </a:lnTo>
                  <a:lnTo>
                    <a:pt x="2089530" y="1194181"/>
                  </a:lnTo>
                  <a:lnTo>
                    <a:pt x="2089530" y="132714"/>
                  </a:lnTo>
                  <a:lnTo>
                    <a:pt x="2082763" y="90773"/>
                  </a:lnTo>
                  <a:lnTo>
                    <a:pt x="2063919" y="54342"/>
                  </a:lnTo>
                  <a:lnTo>
                    <a:pt x="2035188" y="25611"/>
                  </a:lnTo>
                  <a:lnTo>
                    <a:pt x="1998757" y="6767"/>
                  </a:lnTo>
                  <a:lnTo>
                    <a:pt x="1956816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90194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40753" y="1050162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714"/>
                  </a:moveTo>
                  <a:lnTo>
                    <a:pt x="6767" y="90773"/>
                  </a:lnTo>
                  <a:lnTo>
                    <a:pt x="25611" y="54342"/>
                  </a:lnTo>
                  <a:lnTo>
                    <a:pt x="54342" y="25611"/>
                  </a:lnTo>
                  <a:lnTo>
                    <a:pt x="90773" y="6767"/>
                  </a:lnTo>
                  <a:lnTo>
                    <a:pt x="132715" y="0"/>
                  </a:lnTo>
                  <a:lnTo>
                    <a:pt x="1956816" y="0"/>
                  </a:lnTo>
                  <a:lnTo>
                    <a:pt x="1998757" y="6767"/>
                  </a:lnTo>
                  <a:lnTo>
                    <a:pt x="2035188" y="25611"/>
                  </a:lnTo>
                  <a:lnTo>
                    <a:pt x="2063919" y="54342"/>
                  </a:lnTo>
                  <a:lnTo>
                    <a:pt x="2082763" y="90773"/>
                  </a:lnTo>
                  <a:lnTo>
                    <a:pt x="2089530" y="132714"/>
                  </a:lnTo>
                  <a:lnTo>
                    <a:pt x="2089530" y="1194181"/>
                  </a:lnTo>
                  <a:lnTo>
                    <a:pt x="2082763" y="1236122"/>
                  </a:lnTo>
                  <a:lnTo>
                    <a:pt x="2063919" y="1272553"/>
                  </a:lnTo>
                  <a:lnTo>
                    <a:pt x="2035188" y="1301284"/>
                  </a:lnTo>
                  <a:lnTo>
                    <a:pt x="1998757" y="1320128"/>
                  </a:lnTo>
                  <a:lnTo>
                    <a:pt x="1956816" y="1326896"/>
                  </a:lnTo>
                  <a:lnTo>
                    <a:pt x="132715" y="1326896"/>
                  </a:lnTo>
                  <a:lnTo>
                    <a:pt x="90773" y="1320128"/>
                  </a:lnTo>
                  <a:lnTo>
                    <a:pt x="54342" y="1301284"/>
                  </a:lnTo>
                  <a:lnTo>
                    <a:pt x="25611" y="1272553"/>
                  </a:lnTo>
                  <a:lnTo>
                    <a:pt x="6767" y="1236122"/>
                  </a:lnTo>
                  <a:lnTo>
                    <a:pt x="0" y="1194181"/>
                  </a:lnTo>
                  <a:lnTo>
                    <a:pt x="0" y="132714"/>
                  </a:lnTo>
                  <a:close/>
                </a:path>
              </a:pathLst>
            </a:custGeom>
            <a:ln w="1079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21500" y="1221104"/>
            <a:ext cx="132969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БЮДЖЕТНАЯ СИСТЕМА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РОССИЙСКОЙ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ФЕДЕРАЦИИ</a:t>
            </a:r>
            <a:endParaRPr sz="1600" dirty="0">
              <a:latin typeface="Corbel"/>
              <a:cs typeface="Corbe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49230" y="2758757"/>
            <a:ext cx="2332990" cy="1558290"/>
            <a:chOff x="3749230" y="2758757"/>
            <a:chExt cx="2332990" cy="1558290"/>
          </a:xfrm>
        </p:grpSpPr>
        <p:sp>
          <p:nvSpPr>
            <p:cNvPr id="15" name="object 15"/>
            <p:cNvSpPr/>
            <p:nvPr/>
          </p:nvSpPr>
          <p:spPr>
            <a:xfrm>
              <a:off x="3754627" y="276415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5" h="1327150">
                  <a:moveTo>
                    <a:pt x="1956943" y="0"/>
                  </a:moveTo>
                  <a:lnTo>
                    <a:pt x="132714" y="0"/>
                  </a:lnTo>
                  <a:lnTo>
                    <a:pt x="90773" y="6767"/>
                  </a:lnTo>
                  <a:lnTo>
                    <a:pt x="54342" y="25611"/>
                  </a:lnTo>
                  <a:lnTo>
                    <a:pt x="25611" y="54342"/>
                  </a:lnTo>
                  <a:lnTo>
                    <a:pt x="6767" y="90773"/>
                  </a:lnTo>
                  <a:lnTo>
                    <a:pt x="0" y="132715"/>
                  </a:lnTo>
                  <a:lnTo>
                    <a:pt x="0" y="1194181"/>
                  </a:lnTo>
                  <a:lnTo>
                    <a:pt x="6767" y="1236122"/>
                  </a:lnTo>
                  <a:lnTo>
                    <a:pt x="25611" y="1272553"/>
                  </a:lnTo>
                  <a:lnTo>
                    <a:pt x="54342" y="1301284"/>
                  </a:lnTo>
                  <a:lnTo>
                    <a:pt x="90773" y="1320128"/>
                  </a:lnTo>
                  <a:lnTo>
                    <a:pt x="132714" y="1326896"/>
                  </a:lnTo>
                  <a:lnTo>
                    <a:pt x="1956943" y="1326896"/>
                  </a:lnTo>
                  <a:lnTo>
                    <a:pt x="1998871" y="1320128"/>
                  </a:lnTo>
                  <a:lnTo>
                    <a:pt x="2035270" y="1301284"/>
                  </a:lnTo>
                  <a:lnTo>
                    <a:pt x="2063964" y="1272553"/>
                  </a:lnTo>
                  <a:lnTo>
                    <a:pt x="2082776" y="1236122"/>
                  </a:lnTo>
                  <a:lnTo>
                    <a:pt x="2089531" y="1194181"/>
                  </a:lnTo>
                  <a:lnTo>
                    <a:pt x="2089531" y="132715"/>
                  </a:lnTo>
                  <a:lnTo>
                    <a:pt x="2082776" y="90773"/>
                  </a:lnTo>
                  <a:lnTo>
                    <a:pt x="2063964" y="54342"/>
                  </a:lnTo>
                  <a:lnTo>
                    <a:pt x="2035270" y="25611"/>
                  </a:lnTo>
                  <a:lnTo>
                    <a:pt x="1998871" y="6767"/>
                  </a:lnTo>
                  <a:lnTo>
                    <a:pt x="1956943" y="0"/>
                  </a:lnTo>
                  <a:close/>
                </a:path>
              </a:pathLst>
            </a:custGeom>
            <a:solidFill>
              <a:srgbClr val="C1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54627" y="276415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5" h="1327150">
                  <a:moveTo>
                    <a:pt x="0" y="132715"/>
                  </a:moveTo>
                  <a:lnTo>
                    <a:pt x="6767" y="90773"/>
                  </a:lnTo>
                  <a:lnTo>
                    <a:pt x="25611" y="54342"/>
                  </a:lnTo>
                  <a:lnTo>
                    <a:pt x="54342" y="25611"/>
                  </a:lnTo>
                  <a:lnTo>
                    <a:pt x="90773" y="6767"/>
                  </a:lnTo>
                  <a:lnTo>
                    <a:pt x="132714" y="0"/>
                  </a:lnTo>
                  <a:lnTo>
                    <a:pt x="1956943" y="0"/>
                  </a:lnTo>
                  <a:lnTo>
                    <a:pt x="1998871" y="6767"/>
                  </a:lnTo>
                  <a:lnTo>
                    <a:pt x="2035270" y="25611"/>
                  </a:lnTo>
                  <a:lnTo>
                    <a:pt x="2063964" y="54342"/>
                  </a:lnTo>
                  <a:lnTo>
                    <a:pt x="2082776" y="90773"/>
                  </a:lnTo>
                  <a:lnTo>
                    <a:pt x="2089531" y="132715"/>
                  </a:lnTo>
                  <a:lnTo>
                    <a:pt x="2089531" y="1194181"/>
                  </a:lnTo>
                  <a:lnTo>
                    <a:pt x="2082776" y="1236122"/>
                  </a:lnTo>
                  <a:lnTo>
                    <a:pt x="2063964" y="1272553"/>
                  </a:lnTo>
                  <a:lnTo>
                    <a:pt x="2035270" y="1301284"/>
                  </a:lnTo>
                  <a:lnTo>
                    <a:pt x="1998871" y="1320128"/>
                  </a:lnTo>
                  <a:lnTo>
                    <a:pt x="1956943" y="1326896"/>
                  </a:lnTo>
                  <a:lnTo>
                    <a:pt x="132714" y="1326896"/>
                  </a:lnTo>
                  <a:lnTo>
                    <a:pt x="90773" y="1320128"/>
                  </a:lnTo>
                  <a:lnTo>
                    <a:pt x="54342" y="1301284"/>
                  </a:lnTo>
                  <a:lnTo>
                    <a:pt x="25611" y="1272553"/>
                  </a:lnTo>
                  <a:lnTo>
                    <a:pt x="6767" y="1236122"/>
                  </a:lnTo>
                  <a:lnTo>
                    <a:pt x="0" y="1194181"/>
                  </a:lnTo>
                  <a:lnTo>
                    <a:pt x="0" y="132715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86783" y="2984754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5" h="1327150">
                  <a:moveTo>
                    <a:pt x="1956942" y="0"/>
                  </a:moveTo>
                  <a:lnTo>
                    <a:pt x="132714" y="0"/>
                  </a:lnTo>
                  <a:lnTo>
                    <a:pt x="90773" y="6754"/>
                  </a:lnTo>
                  <a:lnTo>
                    <a:pt x="54342" y="25566"/>
                  </a:lnTo>
                  <a:lnTo>
                    <a:pt x="25611" y="54260"/>
                  </a:lnTo>
                  <a:lnTo>
                    <a:pt x="6767" y="90659"/>
                  </a:lnTo>
                  <a:lnTo>
                    <a:pt x="0" y="132587"/>
                  </a:lnTo>
                  <a:lnTo>
                    <a:pt x="0" y="1194181"/>
                  </a:lnTo>
                  <a:lnTo>
                    <a:pt x="6767" y="1236109"/>
                  </a:lnTo>
                  <a:lnTo>
                    <a:pt x="25611" y="1272508"/>
                  </a:lnTo>
                  <a:lnTo>
                    <a:pt x="54342" y="1301202"/>
                  </a:lnTo>
                  <a:lnTo>
                    <a:pt x="90773" y="1320014"/>
                  </a:lnTo>
                  <a:lnTo>
                    <a:pt x="132714" y="1326769"/>
                  </a:lnTo>
                  <a:lnTo>
                    <a:pt x="1956942" y="1326769"/>
                  </a:lnTo>
                  <a:lnTo>
                    <a:pt x="1998884" y="1320014"/>
                  </a:lnTo>
                  <a:lnTo>
                    <a:pt x="2035315" y="1301202"/>
                  </a:lnTo>
                  <a:lnTo>
                    <a:pt x="2064046" y="1272508"/>
                  </a:lnTo>
                  <a:lnTo>
                    <a:pt x="2082890" y="1236109"/>
                  </a:lnTo>
                  <a:lnTo>
                    <a:pt x="2089657" y="1194181"/>
                  </a:lnTo>
                  <a:lnTo>
                    <a:pt x="2089657" y="132587"/>
                  </a:lnTo>
                  <a:lnTo>
                    <a:pt x="2082890" y="90659"/>
                  </a:lnTo>
                  <a:lnTo>
                    <a:pt x="2064046" y="54260"/>
                  </a:lnTo>
                  <a:lnTo>
                    <a:pt x="2035315" y="25566"/>
                  </a:lnTo>
                  <a:lnTo>
                    <a:pt x="1998884" y="6754"/>
                  </a:lnTo>
                  <a:lnTo>
                    <a:pt x="1956942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90194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86783" y="2984754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5" h="1327150">
                  <a:moveTo>
                    <a:pt x="0" y="132587"/>
                  </a:moveTo>
                  <a:lnTo>
                    <a:pt x="6767" y="90659"/>
                  </a:lnTo>
                  <a:lnTo>
                    <a:pt x="25611" y="54260"/>
                  </a:lnTo>
                  <a:lnTo>
                    <a:pt x="54342" y="25566"/>
                  </a:lnTo>
                  <a:lnTo>
                    <a:pt x="90773" y="6754"/>
                  </a:lnTo>
                  <a:lnTo>
                    <a:pt x="132714" y="0"/>
                  </a:lnTo>
                  <a:lnTo>
                    <a:pt x="1956942" y="0"/>
                  </a:lnTo>
                  <a:lnTo>
                    <a:pt x="1998884" y="6754"/>
                  </a:lnTo>
                  <a:lnTo>
                    <a:pt x="2035315" y="25566"/>
                  </a:lnTo>
                  <a:lnTo>
                    <a:pt x="2064046" y="54260"/>
                  </a:lnTo>
                  <a:lnTo>
                    <a:pt x="2082890" y="90659"/>
                  </a:lnTo>
                  <a:lnTo>
                    <a:pt x="2089657" y="132587"/>
                  </a:lnTo>
                  <a:lnTo>
                    <a:pt x="2089657" y="1194181"/>
                  </a:lnTo>
                  <a:lnTo>
                    <a:pt x="2082890" y="1236109"/>
                  </a:lnTo>
                  <a:lnTo>
                    <a:pt x="2064046" y="1272508"/>
                  </a:lnTo>
                  <a:lnTo>
                    <a:pt x="2035315" y="1301202"/>
                  </a:lnTo>
                  <a:lnTo>
                    <a:pt x="1998884" y="1320014"/>
                  </a:lnTo>
                  <a:lnTo>
                    <a:pt x="1956942" y="1326769"/>
                  </a:lnTo>
                  <a:lnTo>
                    <a:pt x="132714" y="1326769"/>
                  </a:lnTo>
                  <a:lnTo>
                    <a:pt x="90773" y="1320014"/>
                  </a:lnTo>
                  <a:lnTo>
                    <a:pt x="54342" y="1301202"/>
                  </a:lnTo>
                  <a:lnTo>
                    <a:pt x="25611" y="1272508"/>
                  </a:lnTo>
                  <a:lnTo>
                    <a:pt x="6767" y="1236109"/>
                  </a:lnTo>
                  <a:lnTo>
                    <a:pt x="0" y="1194181"/>
                  </a:lnTo>
                  <a:lnTo>
                    <a:pt x="0" y="132587"/>
                  </a:lnTo>
                  <a:close/>
                </a:path>
              </a:pathLst>
            </a:custGeom>
            <a:ln w="1079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98696" y="3379470"/>
            <a:ext cx="146621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4800" marR="5080" indent="-292735">
              <a:lnSpc>
                <a:spcPts val="1750"/>
              </a:lnSpc>
              <a:spcBef>
                <a:spcPts val="295"/>
              </a:spcBef>
            </a:pP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ФЕДЕРАЛЬНЫЙ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БЮДЖЕТ</a:t>
            </a:r>
            <a:endParaRPr sz="1600" dirty="0">
              <a:latin typeface="Corbel"/>
              <a:cs typeface="Corbe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03200" y="2758757"/>
            <a:ext cx="2332990" cy="1558290"/>
            <a:chOff x="6303200" y="2758757"/>
            <a:chExt cx="2332990" cy="1558290"/>
          </a:xfrm>
        </p:grpSpPr>
        <p:sp>
          <p:nvSpPr>
            <p:cNvPr id="21" name="object 21"/>
            <p:cNvSpPr/>
            <p:nvPr/>
          </p:nvSpPr>
          <p:spPr>
            <a:xfrm>
              <a:off x="6308598" y="276415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816" y="0"/>
                  </a:moveTo>
                  <a:lnTo>
                    <a:pt x="132587" y="0"/>
                  </a:lnTo>
                  <a:lnTo>
                    <a:pt x="90659" y="6767"/>
                  </a:lnTo>
                  <a:lnTo>
                    <a:pt x="54260" y="25611"/>
                  </a:lnTo>
                  <a:lnTo>
                    <a:pt x="25566" y="54342"/>
                  </a:lnTo>
                  <a:lnTo>
                    <a:pt x="6754" y="90773"/>
                  </a:lnTo>
                  <a:lnTo>
                    <a:pt x="0" y="132715"/>
                  </a:lnTo>
                  <a:lnTo>
                    <a:pt x="0" y="1194181"/>
                  </a:lnTo>
                  <a:lnTo>
                    <a:pt x="6754" y="1236122"/>
                  </a:lnTo>
                  <a:lnTo>
                    <a:pt x="25566" y="1272553"/>
                  </a:lnTo>
                  <a:lnTo>
                    <a:pt x="54260" y="1301284"/>
                  </a:lnTo>
                  <a:lnTo>
                    <a:pt x="90659" y="1320128"/>
                  </a:lnTo>
                  <a:lnTo>
                    <a:pt x="132587" y="1326896"/>
                  </a:lnTo>
                  <a:lnTo>
                    <a:pt x="1956816" y="1326896"/>
                  </a:lnTo>
                  <a:lnTo>
                    <a:pt x="1998757" y="1320128"/>
                  </a:lnTo>
                  <a:lnTo>
                    <a:pt x="2035188" y="1301284"/>
                  </a:lnTo>
                  <a:lnTo>
                    <a:pt x="2063919" y="1272553"/>
                  </a:lnTo>
                  <a:lnTo>
                    <a:pt x="2082763" y="1236122"/>
                  </a:lnTo>
                  <a:lnTo>
                    <a:pt x="2089530" y="1194181"/>
                  </a:lnTo>
                  <a:lnTo>
                    <a:pt x="2089530" y="132715"/>
                  </a:lnTo>
                  <a:lnTo>
                    <a:pt x="2082763" y="90773"/>
                  </a:lnTo>
                  <a:lnTo>
                    <a:pt x="2063919" y="54342"/>
                  </a:lnTo>
                  <a:lnTo>
                    <a:pt x="2035188" y="25611"/>
                  </a:lnTo>
                  <a:lnTo>
                    <a:pt x="1998757" y="6767"/>
                  </a:lnTo>
                  <a:lnTo>
                    <a:pt x="1956816" y="0"/>
                  </a:lnTo>
                  <a:close/>
                </a:path>
              </a:pathLst>
            </a:custGeom>
            <a:solidFill>
              <a:srgbClr val="C1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8598" y="276415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715"/>
                  </a:moveTo>
                  <a:lnTo>
                    <a:pt x="6754" y="90773"/>
                  </a:lnTo>
                  <a:lnTo>
                    <a:pt x="25566" y="54342"/>
                  </a:lnTo>
                  <a:lnTo>
                    <a:pt x="54260" y="25611"/>
                  </a:lnTo>
                  <a:lnTo>
                    <a:pt x="90659" y="6767"/>
                  </a:lnTo>
                  <a:lnTo>
                    <a:pt x="132587" y="0"/>
                  </a:lnTo>
                  <a:lnTo>
                    <a:pt x="1956816" y="0"/>
                  </a:lnTo>
                  <a:lnTo>
                    <a:pt x="1998757" y="6767"/>
                  </a:lnTo>
                  <a:lnTo>
                    <a:pt x="2035188" y="25611"/>
                  </a:lnTo>
                  <a:lnTo>
                    <a:pt x="2063919" y="54342"/>
                  </a:lnTo>
                  <a:lnTo>
                    <a:pt x="2082763" y="90773"/>
                  </a:lnTo>
                  <a:lnTo>
                    <a:pt x="2089530" y="132715"/>
                  </a:lnTo>
                  <a:lnTo>
                    <a:pt x="2089530" y="1194181"/>
                  </a:lnTo>
                  <a:lnTo>
                    <a:pt x="2082763" y="1236122"/>
                  </a:lnTo>
                  <a:lnTo>
                    <a:pt x="2063919" y="1272553"/>
                  </a:lnTo>
                  <a:lnTo>
                    <a:pt x="2035188" y="1301284"/>
                  </a:lnTo>
                  <a:lnTo>
                    <a:pt x="1998757" y="1320128"/>
                  </a:lnTo>
                  <a:lnTo>
                    <a:pt x="1956816" y="1326896"/>
                  </a:lnTo>
                  <a:lnTo>
                    <a:pt x="132587" y="1326896"/>
                  </a:lnTo>
                  <a:lnTo>
                    <a:pt x="90659" y="1320128"/>
                  </a:lnTo>
                  <a:lnTo>
                    <a:pt x="54260" y="1301284"/>
                  </a:lnTo>
                  <a:lnTo>
                    <a:pt x="25566" y="1272553"/>
                  </a:lnTo>
                  <a:lnTo>
                    <a:pt x="6754" y="1236122"/>
                  </a:lnTo>
                  <a:lnTo>
                    <a:pt x="0" y="1194181"/>
                  </a:lnTo>
                  <a:lnTo>
                    <a:pt x="0" y="132715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40754" y="2984754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816" y="0"/>
                  </a:moveTo>
                  <a:lnTo>
                    <a:pt x="132715" y="0"/>
                  </a:lnTo>
                  <a:lnTo>
                    <a:pt x="90773" y="6754"/>
                  </a:lnTo>
                  <a:lnTo>
                    <a:pt x="54342" y="25566"/>
                  </a:lnTo>
                  <a:lnTo>
                    <a:pt x="25611" y="54260"/>
                  </a:lnTo>
                  <a:lnTo>
                    <a:pt x="6767" y="90659"/>
                  </a:lnTo>
                  <a:lnTo>
                    <a:pt x="0" y="132587"/>
                  </a:lnTo>
                  <a:lnTo>
                    <a:pt x="0" y="1194181"/>
                  </a:lnTo>
                  <a:lnTo>
                    <a:pt x="6767" y="1236109"/>
                  </a:lnTo>
                  <a:lnTo>
                    <a:pt x="25611" y="1272508"/>
                  </a:lnTo>
                  <a:lnTo>
                    <a:pt x="54342" y="1301202"/>
                  </a:lnTo>
                  <a:lnTo>
                    <a:pt x="90773" y="1320014"/>
                  </a:lnTo>
                  <a:lnTo>
                    <a:pt x="132715" y="1326769"/>
                  </a:lnTo>
                  <a:lnTo>
                    <a:pt x="1956816" y="1326769"/>
                  </a:lnTo>
                  <a:lnTo>
                    <a:pt x="1998757" y="1320014"/>
                  </a:lnTo>
                  <a:lnTo>
                    <a:pt x="2035188" y="1301202"/>
                  </a:lnTo>
                  <a:lnTo>
                    <a:pt x="2063919" y="1272508"/>
                  </a:lnTo>
                  <a:lnTo>
                    <a:pt x="2082763" y="1236109"/>
                  </a:lnTo>
                  <a:lnTo>
                    <a:pt x="2089530" y="1194181"/>
                  </a:lnTo>
                  <a:lnTo>
                    <a:pt x="2089530" y="132587"/>
                  </a:lnTo>
                  <a:lnTo>
                    <a:pt x="2082763" y="90659"/>
                  </a:lnTo>
                  <a:lnTo>
                    <a:pt x="2063919" y="54260"/>
                  </a:lnTo>
                  <a:lnTo>
                    <a:pt x="2035188" y="25566"/>
                  </a:lnTo>
                  <a:lnTo>
                    <a:pt x="1998757" y="6754"/>
                  </a:lnTo>
                  <a:lnTo>
                    <a:pt x="1956816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90194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40754" y="2984754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587"/>
                  </a:moveTo>
                  <a:lnTo>
                    <a:pt x="6767" y="90659"/>
                  </a:lnTo>
                  <a:lnTo>
                    <a:pt x="25611" y="54260"/>
                  </a:lnTo>
                  <a:lnTo>
                    <a:pt x="54342" y="25566"/>
                  </a:lnTo>
                  <a:lnTo>
                    <a:pt x="90773" y="6754"/>
                  </a:lnTo>
                  <a:lnTo>
                    <a:pt x="132715" y="0"/>
                  </a:lnTo>
                  <a:lnTo>
                    <a:pt x="1956816" y="0"/>
                  </a:lnTo>
                  <a:lnTo>
                    <a:pt x="1998757" y="6754"/>
                  </a:lnTo>
                  <a:lnTo>
                    <a:pt x="2035188" y="25566"/>
                  </a:lnTo>
                  <a:lnTo>
                    <a:pt x="2063919" y="54260"/>
                  </a:lnTo>
                  <a:lnTo>
                    <a:pt x="2082763" y="90659"/>
                  </a:lnTo>
                  <a:lnTo>
                    <a:pt x="2089530" y="132587"/>
                  </a:lnTo>
                  <a:lnTo>
                    <a:pt x="2089530" y="1194181"/>
                  </a:lnTo>
                  <a:lnTo>
                    <a:pt x="2082763" y="1236109"/>
                  </a:lnTo>
                  <a:lnTo>
                    <a:pt x="2063919" y="1272508"/>
                  </a:lnTo>
                  <a:lnTo>
                    <a:pt x="2035188" y="1301202"/>
                  </a:lnTo>
                  <a:lnTo>
                    <a:pt x="1998757" y="1320014"/>
                  </a:lnTo>
                  <a:lnTo>
                    <a:pt x="1956816" y="1326769"/>
                  </a:lnTo>
                  <a:lnTo>
                    <a:pt x="132715" y="1326769"/>
                  </a:lnTo>
                  <a:lnTo>
                    <a:pt x="90773" y="1320014"/>
                  </a:lnTo>
                  <a:lnTo>
                    <a:pt x="54342" y="1301202"/>
                  </a:lnTo>
                  <a:lnTo>
                    <a:pt x="25611" y="1272508"/>
                  </a:lnTo>
                  <a:lnTo>
                    <a:pt x="6767" y="1236109"/>
                  </a:lnTo>
                  <a:lnTo>
                    <a:pt x="0" y="1194181"/>
                  </a:lnTo>
                  <a:lnTo>
                    <a:pt x="0" y="132587"/>
                  </a:lnTo>
                  <a:close/>
                </a:path>
              </a:pathLst>
            </a:custGeom>
            <a:ln w="1079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066280" y="3379470"/>
            <a:ext cx="103886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50165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МЕСТНЫЕ 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БЮДЖЕТЫ</a:t>
            </a:r>
            <a:endParaRPr sz="1600" dirty="0">
              <a:latin typeface="Corbel"/>
              <a:cs typeface="Corbe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49230" y="4693348"/>
            <a:ext cx="2332990" cy="1558290"/>
            <a:chOff x="3749230" y="4693348"/>
            <a:chExt cx="2332990" cy="1558290"/>
          </a:xfrm>
        </p:grpSpPr>
        <p:sp>
          <p:nvSpPr>
            <p:cNvPr id="27" name="object 27"/>
            <p:cNvSpPr/>
            <p:nvPr/>
          </p:nvSpPr>
          <p:spPr>
            <a:xfrm>
              <a:off x="3754627" y="469874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5" h="1327150">
                  <a:moveTo>
                    <a:pt x="1956943" y="0"/>
                  </a:moveTo>
                  <a:lnTo>
                    <a:pt x="132714" y="0"/>
                  </a:lnTo>
                  <a:lnTo>
                    <a:pt x="90773" y="6767"/>
                  </a:lnTo>
                  <a:lnTo>
                    <a:pt x="54342" y="25611"/>
                  </a:lnTo>
                  <a:lnTo>
                    <a:pt x="25611" y="54342"/>
                  </a:lnTo>
                  <a:lnTo>
                    <a:pt x="6767" y="90773"/>
                  </a:lnTo>
                  <a:lnTo>
                    <a:pt x="0" y="132714"/>
                  </a:lnTo>
                  <a:lnTo>
                    <a:pt x="0" y="1194142"/>
                  </a:lnTo>
                  <a:lnTo>
                    <a:pt x="6767" y="1236081"/>
                  </a:lnTo>
                  <a:lnTo>
                    <a:pt x="25611" y="1272506"/>
                  </a:lnTo>
                  <a:lnTo>
                    <a:pt x="54342" y="1301230"/>
                  </a:lnTo>
                  <a:lnTo>
                    <a:pt x="90773" y="1320067"/>
                  </a:lnTo>
                  <a:lnTo>
                    <a:pt x="132714" y="1326832"/>
                  </a:lnTo>
                  <a:lnTo>
                    <a:pt x="1956943" y="1326832"/>
                  </a:lnTo>
                  <a:lnTo>
                    <a:pt x="1998871" y="1320067"/>
                  </a:lnTo>
                  <a:lnTo>
                    <a:pt x="2035270" y="1301230"/>
                  </a:lnTo>
                  <a:lnTo>
                    <a:pt x="2063964" y="1272506"/>
                  </a:lnTo>
                  <a:lnTo>
                    <a:pt x="2082776" y="1236081"/>
                  </a:lnTo>
                  <a:lnTo>
                    <a:pt x="2089531" y="1194142"/>
                  </a:lnTo>
                  <a:lnTo>
                    <a:pt x="2089531" y="132714"/>
                  </a:lnTo>
                  <a:lnTo>
                    <a:pt x="2082776" y="90773"/>
                  </a:lnTo>
                  <a:lnTo>
                    <a:pt x="2063964" y="54342"/>
                  </a:lnTo>
                  <a:lnTo>
                    <a:pt x="2035270" y="25611"/>
                  </a:lnTo>
                  <a:lnTo>
                    <a:pt x="1998871" y="6767"/>
                  </a:lnTo>
                  <a:lnTo>
                    <a:pt x="1956943" y="0"/>
                  </a:lnTo>
                  <a:close/>
                </a:path>
              </a:pathLst>
            </a:custGeom>
            <a:solidFill>
              <a:srgbClr val="EEEBAC">
                <a:alpha val="878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54627" y="469874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5" h="1327150">
                  <a:moveTo>
                    <a:pt x="0" y="132714"/>
                  </a:moveTo>
                  <a:lnTo>
                    <a:pt x="6767" y="90773"/>
                  </a:lnTo>
                  <a:lnTo>
                    <a:pt x="25611" y="54342"/>
                  </a:lnTo>
                  <a:lnTo>
                    <a:pt x="54342" y="25611"/>
                  </a:lnTo>
                  <a:lnTo>
                    <a:pt x="90773" y="6767"/>
                  </a:lnTo>
                  <a:lnTo>
                    <a:pt x="132714" y="0"/>
                  </a:lnTo>
                  <a:lnTo>
                    <a:pt x="1956943" y="0"/>
                  </a:lnTo>
                  <a:lnTo>
                    <a:pt x="1998871" y="6767"/>
                  </a:lnTo>
                  <a:lnTo>
                    <a:pt x="2035270" y="25611"/>
                  </a:lnTo>
                  <a:lnTo>
                    <a:pt x="2063964" y="54342"/>
                  </a:lnTo>
                  <a:lnTo>
                    <a:pt x="2082776" y="90773"/>
                  </a:lnTo>
                  <a:lnTo>
                    <a:pt x="2089531" y="132714"/>
                  </a:lnTo>
                  <a:lnTo>
                    <a:pt x="2089531" y="1194142"/>
                  </a:lnTo>
                  <a:lnTo>
                    <a:pt x="2082776" y="1236081"/>
                  </a:lnTo>
                  <a:lnTo>
                    <a:pt x="2063964" y="1272506"/>
                  </a:lnTo>
                  <a:lnTo>
                    <a:pt x="2035270" y="1301230"/>
                  </a:lnTo>
                  <a:lnTo>
                    <a:pt x="1998871" y="1320067"/>
                  </a:lnTo>
                  <a:lnTo>
                    <a:pt x="1956943" y="1326832"/>
                  </a:lnTo>
                  <a:lnTo>
                    <a:pt x="132714" y="1326832"/>
                  </a:lnTo>
                  <a:lnTo>
                    <a:pt x="90773" y="1320067"/>
                  </a:lnTo>
                  <a:lnTo>
                    <a:pt x="54342" y="1301230"/>
                  </a:lnTo>
                  <a:lnTo>
                    <a:pt x="25611" y="1272506"/>
                  </a:lnTo>
                  <a:lnTo>
                    <a:pt x="6767" y="1236081"/>
                  </a:lnTo>
                  <a:lnTo>
                    <a:pt x="0" y="1194142"/>
                  </a:lnTo>
                  <a:lnTo>
                    <a:pt x="0" y="132714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86783" y="4919217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5" h="1327150">
                  <a:moveTo>
                    <a:pt x="1956942" y="0"/>
                  </a:moveTo>
                  <a:lnTo>
                    <a:pt x="132714" y="0"/>
                  </a:lnTo>
                  <a:lnTo>
                    <a:pt x="90773" y="6767"/>
                  </a:lnTo>
                  <a:lnTo>
                    <a:pt x="54342" y="25611"/>
                  </a:lnTo>
                  <a:lnTo>
                    <a:pt x="25611" y="54342"/>
                  </a:lnTo>
                  <a:lnTo>
                    <a:pt x="6767" y="90773"/>
                  </a:lnTo>
                  <a:lnTo>
                    <a:pt x="0" y="132714"/>
                  </a:lnTo>
                  <a:lnTo>
                    <a:pt x="0" y="1194231"/>
                  </a:lnTo>
                  <a:lnTo>
                    <a:pt x="6767" y="1236175"/>
                  </a:lnTo>
                  <a:lnTo>
                    <a:pt x="25611" y="1272600"/>
                  </a:lnTo>
                  <a:lnTo>
                    <a:pt x="54342" y="1301322"/>
                  </a:lnTo>
                  <a:lnTo>
                    <a:pt x="90773" y="1320157"/>
                  </a:lnTo>
                  <a:lnTo>
                    <a:pt x="132714" y="1326921"/>
                  </a:lnTo>
                  <a:lnTo>
                    <a:pt x="1956942" y="1326921"/>
                  </a:lnTo>
                  <a:lnTo>
                    <a:pt x="1998884" y="1320157"/>
                  </a:lnTo>
                  <a:lnTo>
                    <a:pt x="2035315" y="1301322"/>
                  </a:lnTo>
                  <a:lnTo>
                    <a:pt x="2064046" y="1272600"/>
                  </a:lnTo>
                  <a:lnTo>
                    <a:pt x="2082890" y="1236175"/>
                  </a:lnTo>
                  <a:lnTo>
                    <a:pt x="2089657" y="1194231"/>
                  </a:lnTo>
                  <a:lnTo>
                    <a:pt x="2089657" y="132714"/>
                  </a:lnTo>
                  <a:lnTo>
                    <a:pt x="2082890" y="90773"/>
                  </a:lnTo>
                  <a:lnTo>
                    <a:pt x="2064046" y="54342"/>
                  </a:lnTo>
                  <a:lnTo>
                    <a:pt x="2035315" y="25611"/>
                  </a:lnTo>
                  <a:lnTo>
                    <a:pt x="1998884" y="6767"/>
                  </a:lnTo>
                  <a:lnTo>
                    <a:pt x="1956942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90194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86783" y="4919217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5" h="1327150">
                  <a:moveTo>
                    <a:pt x="0" y="132714"/>
                  </a:moveTo>
                  <a:lnTo>
                    <a:pt x="6767" y="90773"/>
                  </a:lnTo>
                  <a:lnTo>
                    <a:pt x="25611" y="54342"/>
                  </a:lnTo>
                  <a:lnTo>
                    <a:pt x="54342" y="25611"/>
                  </a:lnTo>
                  <a:lnTo>
                    <a:pt x="90773" y="6767"/>
                  </a:lnTo>
                  <a:lnTo>
                    <a:pt x="132714" y="0"/>
                  </a:lnTo>
                  <a:lnTo>
                    <a:pt x="1956942" y="0"/>
                  </a:lnTo>
                  <a:lnTo>
                    <a:pt x="1998884" y="6767"/>
                  </a:lnTo>
                  <a:lnTo>
                    <a:pt x="2035315" y="25611"/>
                  </a:lnTo>
                  <a:lnTo>
                    <a:pt x="2064046" y="54342"/>
                  </a:lnTo>
                  <a:lnTo>
                    <a:pt x="2082890" y="90773"/>
                  </a:lnTo>
                  <a:lnTo>
                    <a:pt x="2089657" y="132714"/>
                  </a:lnTo>
                  <a:lnTo>
                    <a:pt x="2089657" y="1194231"/>
                  </a:lnTo>
                  <a:lnTo>
                    <a:pt x="2082890" y="1236175"/>
                  </a:lnTo>
                  <a:lnTo>
                    <a:pt x="2064046" y="1272600"/>
                  </a:lnTo>
                  <a:lnTo>
                    <a:pt x="2035315" y="1301322"/>
                  </a:lnTo>
                  <a:lnTo>
                    <a:pt x="1998884" y="1320157"/>
                  </a:lnTo>
                  <a:lnTo>
                    <a:pt x="1956942" y="1326921"/>
                  </a:lnTo>
                  <a:lnTo>
                    <a:pt x="132714" y="1326921"/>
                  </a:lnTo>
                  <a:lnTo>
                    <a:pt x="90773" y="1320157"/>
                  </a:lnTo>
                  <a:lnTo>
                    <a:pt x="54342" y="1301322"/>
                  </a:lnTo>
                  <a:lnTo>
                    <a:pt x="25611" y="1272600"/>
                  </a:lnTo>
                  <a:lnTo>
                    <a:pt x="6767" y="1236175"/>
                  </a:lnTo>
                  <a:lnTo>
                    <a:pt x="0" y="1194231"/>
                  </a:lnTo>
                  <a:lnTo>
                    <a:pt x="0" y="132714"/>
                  </a:lnTo>
                  <a:close/>
                </a:path>
              </a:pathLst>
            </a:custGeom>
            <a:ln w="1079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129532" y="5202682"/>
            <a:ext cx="1805305" cy="71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БЮДЖЕТЫ</a:t>
            </a:r>
            <a:endParaRPr sz="1600" dirty="0">
              <a:latin typeface="Corbel"/>
              <a:cs typeface="Corbel"/>
            </a:endParaRPr>
          </a:p>
          <a:p>
            <a:pPr algn="ctr">
              <a:lnSpc>
                <a:spcPts val="1760"/>
              </a:lnSpc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МУНИЦИПАЛЬНЫХ</a:t>
            </a:r>
            <a:endParaRPr sz="1600" dirty="0">
              <a:latin typeface="Corbel"/>
              <a:cs typeface="Corbel"/>
            </a:endParaRPr>
          </a:p>
          <a:p>
            <a:pPr algn="ctr">
              <a:lnSpc>
                <a:spcPts val="1839"/>
              </a:lnSpc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РАЙОНОВ</a:t>
            </a:r>
            <a:endParaRPr sz="1600" dirty="0">
              <a:latin typeface="Corbel"/>
              <a:cs typeface="Corbe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303200" y="4693348"/>
            <a:ext cx="2332990" cy="1558290"/>
            <a:chOff x="6303200" y="4693348"/>
            <a:chExt cx="2332990" cy="1558290"/>
          </a:xfrm>
        </p:grpSpPr>
        <p:sp>
          <p:nvSpPr>
            <p:cNvPr id="33" name="object 33"/>
            <p:cNvSpPr/>
            <p:nvPr/>
          </p:nvSpPr>
          <p:spPr>
            <a:xfrm>
              <a:off x="6308598" y="469874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816" y="0"/>
                  </a:moveTo>
                  <a:lnTo>
                    <a:pt x="132587" y="0"/>
                  </a:lnTo>
                  <a:lnTo>
                    <a:pt x="90659" y="6767"/>
                  </a:lnTo>
                  <a:lnTo>
                    <a:pt x="54260" y="25611"/>
                  </a:lnTo>
                  <a:lnTo>
                    <a:pt x="25566" y="54342"/>
                  </a:lnTo>
                  <a:lnTo>
                    <a:pt x="6754" y="90773"/>
                  </a:lnTo>
                  <a:lnTo>
                    <a:pt x="0" y="132714"/>
                  </a:lnTo>
                  <a:lnTo>
                    <a:pt x="0" y="1194142"/>
                  </a:lnTo>
                  <a:lnTo>
                    <a:pt x="6754" y="1236081"/>
                  </a:lnTo>
                  <a:lnTo>
                    <a:pt x="25566" y="1272506"/>
                  </a:lnTo>
                  <a:lnTo>
                    <a:pt x="54260" y="1301230"/>
                  </a:lnTo>
                  <a:lnTo>
                    <a:pt x="90659" y="1320067"/>
                  </a:lnTo>
                  <a:lnTo>
                    <a:pt x="132587" y="1326832"/>
                  </a:lnTo>
                  <a:lnTo>
                    <a:pt x="1956816" y="1326832"/>
                  </a:lnTo>
                  <a:lnTo>
                    <a:pt x="1998757" y="1320067"/>
                  </a:lnTo>
                  <a:lnTo>
                    <a:pt x="2035188" y="1301230"/>
                  </a:lnTo>
                  <a:lnTo>
                    <a:pt x="2063919" y="1272506"/>
                  </a:lnTo>
                  <a:lnTo>
                    <a:pt x="2082763" y="1236081"/>
                  </a:lnTo>
                  <a:lnTo>
                    <a:pt x="2089530" y="1194142"/>
                  </a:lnTo>
                  <a:lnTo>
                    <a:pt x="2089530" y="132714"/>
                  </a:lnTo>
                  <a:lnTo>
                    <a:pt x="2082763" y="90773"/>
                  </a:lnTo>
                  <a:lnTo>
                    <a:pt x="2063919" y="54342"/>
                  </a:lnTo>
                  <a:lnTo>
                    <a:pt x="2035188" y="25611"/>
                  </a:lnTo>
                  <a:lnTo>
                    <a:pt x="1998757" y="6767"/>
                  </a:lnTo>
                  <a:lnTo>
                    <a:pt x="1956816" y="0"/>
                  </a:lnTo>
                  <a:close/>
                </a:path>
              </a:pathLst>
            </a:custGeom>
            <a:solidFill>
              <a:srgbClr val="EE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08598" y="469874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714"/>
                  </a:moveTo>
                  <a:lnTo>
                    <a:pt x="6754" y="90773"/>
                  </a:lnTo>
                  <a:lnTo>
                    <a:pt x="25566" y="54342"/>
                  </a:lnTo>
                  <a:lnTo>
                    <a:pt x="54260" y="25611"/>
                  </a:lnTo>
                  <a:lnTo>
                    <a:pt x="90659" y="6767"/>
                  </a:lnTo>
                  <a:lnTo>
                    <a:pt x="132587" y="0"/>
                  </a:lnTo>
                  <a:lnTo>
                    <a:pt x="1956816" y="0"/>
                  </a:lnTo>
                  <a:lnTo>
                    <a:pt x="1998757" y="6767"/>
                  </a:lnTo>
                  <a:lnTo>
                    <a:pt x="2035188" y="25611"/>
                  </a:lnTo>
                  <a:lnTo>
                    <a:pt x="2063919" y="54342"/>
                  </a:lnTo>
                  <a:lnTo>
                    <a:pt x="2082763" y="90773"/>
                  </a:lnTo>
                  <a:lnTo>
                    <a:pt x="2089530" y="132714"/>
                  </a:lnTo>
                  <a:lnTo>
                    <a:pt x="2089530" y="1194142"/>
                  </a:lnTo>
                  <a:lnTo>
                    <a:pt x="2082763" y="1236081"/>
                  </a:lnTo>
                  <a:lnTo>
                    <a:pt x="2063919" y="1272506"/>
                  </a:lnTo>
                  <a:lnTo>
                    <a:pt x="2035188" y="1301230"/>
                  </a:lnTo>
                  <a:lnTo>
                    <a:pt x="1998757" y="1320067"/>
                  </a:lnTo>
                  <a:lnTo>
                    <a:pt x="1956816" y="1326832"/>
                  </a:lnTo>
                  <a:lnTo>
                    <a:pt x="132587" y="1326832"/>
                  </a:lnTo>
                  <a:lnTo>
                    <a:pt x="90659" y="1320067"/>
                  </a:lnTo>
                  <a:lnTo>
                    <a:pt x="54260" y="1301230"/>
                  </a:lnTo>
                  <a:lnTo>
                    <a:pt x="25566" y="1272506"/>
                  </a:lnTo>
                  <a:lnTo>
                    <a:pt x="6754" y="1236081"/>
                  </a:lnTo>
                  <a:lnTo>
                    <a:pt x="0" y="1194142"/>
                  </a:lnTo>
                  <a:lnTo>
                    <a:pt x="0" y="132714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40754" y="4919217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816" y="0"/>
                  </a:moveTo>
                  <a:lnTo>
                    <a:pt x="132715" y="0"/>
                  </a:lnTo>
                  <a:lnTo>
                    <a:pt x="90773" y="6767"/>
                  </a:lnTo>
                  <a:lnTo>
                    <a:pt x="54342" y="25611"/>
                  </a:lnTo>
                  <a:lnTo>
                    <a:pt x="25611" y="54342"/>
                  </a:lnTo>
                  <a:lnTo>
                    <a:pt x="6767" y="90773"/>
                  </a:lnTo>
                  <a:lnTo>
                    <a:pt x="0" y="132714"/>
                  </a:lnTo>
                  <a:lnTo>
                    <a:pt x="0" y="1194231"/>
                  </a:lnTo>
                  <a:lnTo>
                    <a:pt x="6767" y="1236175"/>
                  </a:lnTo>
                  <a:lnTo>
                    <a:pt x="25611" y="1272600"/>
                  </a:lnTo>
                  <a:lnTo>
                    <a:pt x="54342" y="1301322"/>
                  </a:lnTo>
                  <a:lnTo>
                    <a:pt x="90773" y="1320157"/>
                  </a:lnTo>
                  <a:lnTo>
                    <a:pt x="132715" y="1326921"/>
                  </a:lnTo>
                  <a:lnTo>
                    <a:pt x="1956816" y="1326921"/>
                  </a:lnTo>
                  <a:lnTo>
                    <a:pt x="1998757" y="1320157"/>
                  </a:lnTo>
                  <a:lnTo>
                    <a:pt x="2035188" y="1301322"/>
                  </a:lnTo>
                  <a:lnTo>
                    <a:pt x="2063919" y="1272600"/>
                  </a:lnTo>
                  <a:lnTo>
                    <a:pt x="2082763" y="1236175"/>
                  </a:lnTo>
                  <a:lnTo>
                    <a:pt x="2089530" y="1194231"/>
                  </a:lnTo>
                  <a:lnTo>
                    <a:pt x="2089530" y="132714"/>
                  </a:lnTo>
                  <a:lnTo>
                    <a:pt x="2082763" y="90773"/>
                  </a:lnTo>
                  <a:lnTo>
                    <a:pt x="2063919" y="54342"/>
                  </a:lnTo>
                  <a:lnTo>
                    <a:pt x="2035188" y="25611"/>
                  </a:lnTo>
                  <a:lnTo>
                    <a:pt x="1998757" y="6767"/>
                  </a:lnTo>
                  <a:lnTo>
                    <a:pt x="1956816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90194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40754" y="4919217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714"/>
                  </a:moveTo>
                  <a:lnTo>
                    <a:pt x="6767" y="90773"/>
                  </a:lnTo>
                  <a:lnTo>
                    <a:pt x="25611" y="54342"/>
                  </a:lnTo>
                  <a:lnTo>
                    <a:pt x="54342" y="25611"/>
                  </a:lnTo>
                  <a:lnTo>
                    <a:pt x="90773" y="6767"/>
                  </a:lnTo>
                  <a:lnTo>
                    <a:pt x="132715" y="0"/>
                  </a:lnTo>
                  <a:lnTo>
                    <a:pt x="1956816" y="0"/>
                  </a:lnTo>
                  <a:lnTo>
                    <a:pt x="1998757" y="6767"/>
                  </a:lnTo>
                  <a:lnTo>
                    <a:pt x="2035188" y="25611"/>
                  </a:lnTo>
                  <a:lnTo>
                    <a:pt x="2063919" y="54342"/>
                  </a:lnTo>
                  <a:lnTo>
                    <a:pt x="2082763" y="90773"/>
                  </a:lnTo>
                  <a:lnTo>
                    <a:pt x="2089530" y="132714"/>
                  </a:lnTo>
                  <a:lnTo>
                    <a:pt x="2089530" y="1194231"/>
                  </a:lnTo>
                  <a:lnTo>
                    <a:pt x="2082763" y="1236175"/>
                  </a:lnTo>
                  <a:lnTo>
                    <a:pt x="2063919" y="1272600"/>
                  </a:lnTo>
                  <a:lnTo>
                    <a:pt x="2035188" y="1301322"/>
                  </a:lnTo>
                  <a:lnTo>
                    <a:pt x="1998757" y="1320157"/>
                  </a:lnTo>
                  <a:lnTo>
                    <a:pt x="1956816" y="1326921"/>
                  </a:lnTo>
                  <a:lnTo>
                    <a:pt x="132715" y="1326921"/>
                  </a:lnTo>
                  <a:lnTo>
                    <a:pt x="90773" y="1320157"/>
                  </a:lnTo>
                  <a:lnTo>
                    <a:pt x="54342" y="1301322"/>
                  </a:lnTo>
                  <a:lnTo>
                    <a:pt x="25611" y="1272600"/>
                  </a:lnTo>
                  <a:lnTo>
                    <a:pt x="6767" y="1236175"/>
                  </a:lnTo>
                  <a:lnTo>
                    <a:pt x="0" y="1194231"/>
                  </a:lnTo>
                  <a:lnTo>
                    <a:pt x="0" y="132714"/>
                  </a:lnTo>
                  <a:close/>
                </a:path>
              </a:pathLst>
            </a:custGeom>
            <a:ln w="1079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683756" y="4979670"/>
            <a:ext cx="1805305" cy="11620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26390" marR="319405" indent="-635" algn="ctr">
              <a:lnSpc>
                <a:spcPct val="91600"/>
              </a:lnSpc>
              <a:spcBef>
                <a:spcPts val="254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БЮДЖЕТЫ </a:t>
            </a:r>
            <a:r>
              <a:rPr sz="1600" spc="-30" dirty="0">
                <a:solidFill>
                  <a:srgbClr val="FFFFFF"/>
                </a:solidFill>
                <a:latin typeface="Corbel"/>
                <a:cs typeface="Corbel"/>
              </a:rPr>
              <a:t>ГОРОДСКИХ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ОКРУГОВ,</a:t>
            </a:r>
            <a:endParaRPr sz="1600" dirty="0">
              <a:latin typeface="Corbel"/>
              <a:cs typeface="Corbel"/>
            </a:endParaRPr>
          </a:p>
          <a:p>
            <a:pPr marL="12700" marR="5080" algn="ctr">
              <a:lnSpc>
                <a:spcPts val="1760"/>
              </a:lnSpc>
              <a:spcBef>
                <a:spcPts val="25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МУНИЦИПАЛЬНЫХ ОКРУГОВ</a:t>
            </a:r>
            <a:endParaRPr sz="1600" dirty="0">
              <a:latin typeface="Corbel"/>
              <a:cs typeface="Corbe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857043" y="4693348"/>
            <a:ext cx="2332990" cy="1558290"/>
            <a:chOff x="8857043" y="4693348"/>
            <a:chExt cx="2332990" cy="1558290"/>
          </a:xfrm>
        </p:grpSpPr>
        <p:sp>
          <p:nvSpPr>
            <p:cNvPr id="39" name="object 39"/>
            <p:cNvSpPr/>
            <p:nvPr/>
          </p:nvSpPr>
          <p:spPr>
            <a:xfrm>
              <a:off x="8862441" y="469874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815" y="0"/>
                  </a:moveTo>
                  <a:lnTo>
                    <a:pt x="132714" y="0"/>
                  </a:lnTo>
                  <a:lnTo>
                    <a:pt x="90773" y="6767"/>
                  </a:lnTo>
                  <a:lnTo>
                    <a:pt x="54342" y="25611"/>
                  </a:lnTo>
                  <a:lnTo>
                    <a:pt x="25611" y="54342"/>
                  </a:lnTo>
                  <a:lnTo>
                    <a:pt x="6767" y="90773"/>
                  </a:lnTo>
                  <a:lnTo>
                    <a:pt x="0" y="132714"/>
                  </a:lnTo>
                  <a:lnTo>
                    <a:pt x="0" y="1194142"/>
                  </a:lnTo>
                  <a:lnTo>
                    <a:pt x="6767" y="1236081"/>
                  </a:lnTo>
                  <a:lnTo>
                    <a:pt x="25611" y="1272506"/>
                  </a:lnTo>
                  <a:lnTo>
                    <a:pt x="54342" y="1301230"/>
                  </a:lnTo>
                  <a:lnTo>
                    <a:pt x="90773" y="1320067"/>
                  </a:lnTo>
                  <a:lnTo>
                    <a:pt x="132714" y="1326832"/>
                  </a:lnTo>
                  <a:lnTo>
                    <a:pt x="1956815" y="1326832"/>
                  </a:lnTo>
                  <a:lnTo>
                    <a:pt x="1998757" y="1320067"/>
                  </a:lnTo>
                  <a:lnTo>
                    <a:pt x="2035188" y="1301230"/>
                  </a:lnTo>
                  <a:lnTo>
                    <a:pt x="2063919" y="1272506"/>
                  </a:lnTo>
                  <a:lnTo>
                    <a:pt x="2082763" y="1236081"/>
                  </a:lnTo>
                  <a:lnTo>
                    <a:pt x="2089530" y="1194142"/>
                  </a:lnTo>
                  <a:lnTo>
                    <a:pt x="2089530" y="132714"/>
                  </a:lnTo>
                  <a:lnTo>
                    <a:pt x="2082763" y="90773"/>
                  </a:lnTo>
                  <a:lnTo>
                    <a:pt x="2063919" y="54342"/>
                  </a:lnTo>
                  <a:lnTo>
                    <a:pt x="2035188" y="25611"/>
                  </a:lnTo>
                  <a:lnTo>
                    <a:pt x="1998757" y="6767"/>
                  </a:lnTo>
                  <a:lnTo>
                    <a:pt x="1956815" y="0"/>
                  </a:lnTo>
                  <a:close/>
                </a:path>
              </a:pathLst>
            </a:custGeom>
            <a:solidFill>
              <a:srgbClr val="EEE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62441" y="469874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714"/>
                  </a:moveTo>
                  <a:lnTo>
                    <a:pt x="6767" y="90773"/>
                  </a:lnTo>
                  <a:lnTo>
                    <a:pt x="25611" y="54342"/>
                  </a:lnTo>
                  <a:lnTo>
                    <a:pt x="54342" y="25611"/>
                  </a:lnTo>
                  <a:lnTo>
                    <a:pt x="90773" y="6767"/>
                  </a:lnTo>
                  <a:lnTo>
                    <a:pt x="132714" y="0"/>
                  </a:lnTo>
                  <a:lnTo>
                    <a:pt x="1956815" y="0"/>
                  </a:lnTo>
                  <a:lnTo>
                    <a:pt x="1998757" y="6767"/>
                  </a:lnTo>
                  <a:lnTo>
                    <a:pt x="2035188" y="25611"/>
                  </a:lnTo>
                  <a:lnTo>
                    <a:pt x="2063919" y="54342"/>
                  </a:lnTo>
                  <a:lnTo>
                    <a:pt x="2082763" y="90773"/>
                  </a:lnTo>
                  <a:lnTo>
                    <a:pt x="2089530" y="132714"/>
                  </a:lnTo>
                  <a:lnTo>
                    <a:pt x="2089530" y="1194142"/>
                  </a:lnTo>
                  <a:lnTo>
                    <a:pt x="2082763" y="1236081"/>
                  </a:lnTo>
                  <a:lnTo>
                    <a:pt x="2063919" y="1272506"/>
                  </a:lnTo>
                  <a:lnTo>
                    <a:pt x="2035188" y="1301230"/>
                  </a:lnTo>
                  <a:lnTo>
                    <a:pt x="1998757" y="1320067"/>
                  </a:lnTo>
                  <a:lnTo>
                    <a:pt x="1956815" y="1326832"/>
                  </a:lnTo>
                  <a:lnTo>
                    <a:pt x="132714" y="1326832"/>
                  </a:lnTo>
                  <a:lnTo>
                    <a:pt x="90773" y="1320067"/>
                  </a:lnTo>
                  <a:lnTo>
                    <a:pt x="54342" y="1301230"/>
                  </a:lnTo>
                  <a:lnTo>
                    <a:pt x="25611" y="1272506"/>
                  </a:lnTo>
                  <a:lnTo>
                    <a:pt x="6767" y="1236081"/>
                  </a:lnTo>
                  <a:lnTo>
                    <a:pt x="0" y="1194142"/>
                  </a:lnTo>
                  <a:lnTo>
                    <a:pt x="0" y="132714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094597" y="4919217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943" y="0"/>
                  </a:moveTo>
                  <a:lnTo>
                    <a:pt x="132714" y="0"/>
                  </a:lnTo>
                  <a:lnTo>
                    <a:pt x="90773" y="6767"/>
                  </a:lnTo>
                  <a:lnTo>
                    <a:pt x="54342" y="25611"/>
                  </a:lnTo>
                  <a:lnTo>
                    <a:pt x="25611" y="54342"/>
                  </a:lnTo>
                  <a:lnTo>
                    <a:pt x="6767" y="90773"/>
                  </a:lnTo>
                  <a:lnTo>
                    <a:pt x="0" y="132714"/>
                  </a:lnTo>
                  <a:lnTo>
                    <a:pt x="0" y="1194231"/>
                  </a:lnTo>
                  <a:lnTo>
                    <a:pt x="6767" y="1236175"/>
                  </a:lnTo>
                  <a:lnTo>
                    <a:pt x="25611" y="1272600"/>
                  </a:lnTo>
                  <a:lnTo>
                    <a:pt x="54342" y="1301322"/>
                  </a:lnTo>
                  <a:lnTo>
                    <a:pt x="90773" y="1320157"/>
                  </a:lnTo>
                  <a:lnTo>
                    <a:pt x="132714" y="1326921"/>
                  </a:lnTo>
                  <a:lnTo>
                    <a:pt x="1956943" y="1326921"/>
                  </a:lnTo>
                  <a:lnTo>
                    <a:pt x="1998871" y="1320157"/>
                  </a:lnTo>
                  <a:lnTo>
                    <a:pt x="2035270" y="1301322"/>
                  </a:lnTo>
                  <a:lnTo>
                    <a:pt x="2063964" y="1272600"/>
                  </a:lnTo>
                  <a:lnTo>
                    <a:pt x="2082776" y="1236175"/>
                  </a:lnTo>
                  <a:lnTo>
                    <a:pt x="2089530" y="1194231"/>
                  </a:lnTo>
                  <a:lnTo>
                    <a:pt x="2089530" y="132714"/>
                  </a:lnTo>
                  <a:lnTo>
                    <a:pt x="2082776" y="90773"/>
                  </a:lnTo>
                  <a:lnTo>
                    <a:pt x="2063964" y="54342"/>
                  </a:lnTo>
                  <a:lnTo>
                    <a:pt x="2035270" y="25611"/>
                  </a:lnTo>
                  <a:lnTo>
                    <a:pt x="1998871" y="6767"/>
                  </a:lnTo>
                  <a:lnTo>
                    <a:pt x="1956943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90194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094597" y="4919217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714"/>
                  </a:moveTo>
                  <a:lnTo>
                    <a:pt x="6767" y="90773"/>
                  </a:lnTo>
                  <a:lnTo>
                    <a:pt x="25611" y="54342"/>
                  </a:lnTo>
                  <a:lnTo>
                    <a:pt x="54342" y="25611"/>
                  </a:lnTo>
                  <a:lnTo>
                    <a:pt x="90773" y="6767"/>
                  </a:lnTo>
                  <a:lnTo>
                    <a:pt x="132714" y="0"/>
                  </a:lnTo>
                  <a:lnTo>
                    <a:pt x="1956943" y="0"/>
                  </a:lnTo>
                  <a:lnTo>
                    <a:pt x="1998871" y="6767"/>
                  </a:lnTo>
                  <a:lnTo>
                    <a:pt x="2035270" y="25611"/>
                  </a:lnTo>
                  <a:lnTo>
                    <a:pt x="2063964" y="54342"/>
                  </a:lnTo>
                  <a:lnTo>
                    <a:pt x="2082776" y="90773"/>
                  </a:lnTo>
                  <a:lnTo>
                    <a:pt x="2089530" y="132714"/>
                  </a:lnTo>
                  <a:lnTo>
                    <a:pt x="2089530" y="1194231"/>
                  </a:lnTo>
                  <a:lnTo>
                    <a:pt x="2082776" y="1236175"/>
                  </a:lnTo>
                  <a:lnTo>
                    <a:pt x="2063964" y="1272600"/>
                  </a:lnTo>
                  <a:lnTo>
                    <a:pt x="2035270" y="1301322"/>
                  </a:lnTo>
                  <a:lnTo>
                    <a:pt x="1998871" y="1320157"/>
                  </a:lnTo>
                  <a:lnTo>
                    <a:pt x="1956943" y="1326921"/>
                  </a:lnTo>
                  <a:lnTo>
                    <a:pt x="132714" y="1326921"/>
                  </a:lnTo>
                  <a:lnTo>
                    <a:pt x="90773" y="1320157"/>
                  </a:lnTo>
                  <a:lnTo>
                    <a:pt x="54342" y="1301322"/>
                  </a:lnTo>
                  <a:lnTo>
                    <a:pt x="25611" y="1272600"/>
                  </a:lnTo>
                  <a:lnTo>
                    <a:pt x="6767" y="1236175"/>
                  </a:lnTo>
                  <a:lnTo>
                    <a:pt x="0" y="1194231"/>
                  </a:lnTo>
                  <a:lnTo>
                    <a:pt x="0" y="132714"/>
                  </a:lnTo>
                  <a:close/>
                </a:path>
              </a:pathLst>
            </a:custGeom>
            <a:ln w="1079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9457435" y="5091176"/>
            <a:ext cx="1364615" cy="9378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635" algn="ctr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БЮДЖЕТЫ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ГОРОДСКИХ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orbel"/>
                <a:cs typeface="Corbel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СЕЛЬСКИХ ПОСЕЛЕНИЙ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8857043" y="2758757"/>
            <a:ext cx="2332990" cy="1558290"/>
            <a:chOff x="8857043" y="2758757"/>
            <a:chExt cx="2332990" cy="1558290"/>
          </a:xfrm>
        </p:grpSpPr>
        <p:sp>
          <p:nvSpPr>
            <p:cNvPr id="45" name="object 45"/>
            <p:cNvSpPr/>
            <p:nvPr/>
          </p:nvSpPr>
          <p:spPr>
            <a:xfrm>
              <a:off x="8862441" y="276415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815" y="0"/>
                  </a:moveTo>
                  <a:lnTo>
                    <a:pt x="132714" y="0"/>
                  </a:lnTo>
                  <a:lnTo>
                    <a:pt x="90773" y="6767"/>
                  </a:lnTo>
                  <a:lnTo>
                    <a:pt x="54342" y="25611"/>
                  </a:lnTo>
                  <a:lnTo>
                    <a:pt x="25611" y="54342"/>
                  </a:lnTo>
                  <a:lnTo>
                    <a:pt x="6767" y="90773"/>
                  </a:lnTo>
                  <a:lnTo>
                    <a:pt x="0" y="132715"/>
                  </a:lnTo>
                  <a:lnTo>
                    <a:pt x="0" y="1194181"/>
                  </a:lnTo>
                  <a:lnTo>
                    <a:pt x="6767" y="1236122"/>
                  </a:lnTo>
                  <a:lnTo>
                    <a:pt x="25611" y="1272553"/>
                  </a:lnTo>
                  <a:lnTo>
                    <a:pt x="54342" y="1301284"/>
                  </a:lnTo>
                  <a:lnTo>
                    <a:pt x="90773" y="1320128"/>
                  </a:lnTo>
                  <a:lnTo>
                    <a:pt x="132714" y="1326896"/>
                  </a:lnTo>
                  <a:lnTo>
                    <a:pt x="1956815" y="1326896"/>
                  </a:lnTo>
                  <a:lnTo>
                    <a:pt x="1998757" y="1320128"/>
                  </a:lnTo>
                  <a:lnTo>
                    <a:pt x="2035188" y="1301284"/>
                  </a:lnTo>
                  <a:lnTo>
                    <a:pt x="2063919" y="1272553"/>
                  </a:lnTo>
                  <a:lnTo>
                    <a:pt x="2082763" y="1236122"/>
                  </a:lnTo>
                  <a:lnTo>
                    <a:pt x="2089530" y="1194181"/>
                  </a:lnTo>
                  <a:lnTo>
                    <a:pt x="2089530" y="132715"/>
                  </a:lnTo>
                  <a:lnTo>
                    <a:pt x="2082763" y="90773"/>
                  </a:lnTo>
                  <a:lnTo>
                    <a:pt x="2063919" y="54342"/>
                  </a:lnTo>
                  <a:lnTo>
                    <a:pt x="2035188" y="25611"/>
                  </a:lnTo>
                  <a:lnTo>
                    <a:pt x="1998757" y="6767"/>
                  </a:lnTo>
                  <a:lnTo>
                    <a:pt x="1956815" y="0"/>
                  </a:lnTo>
                  <a:close/>
                </a:path>
              </a:pathLst>
            </a:custGeom>
            <a:solidFill>
              <a:srgbClr val="C1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62441" y="2764155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715"/>
                  </a:moveTo>
                  <a:lnTo>
                    <a:pt x="6767" y="90773"/>
                  </a:lnTo>
                  <a:lnTo>
                    <a:pt x="25611" y="54342"/>
                  </a:lnTo>
                  <a:lnTo>
                    <a:pt x="54342" y="25611"/>
                  </a:lnTo>
                  <a:lnTo>
                    <a:pt x="90773" y="6767"/>
                  </a:lnTo>
                  <a:lnTo>
                    <a:pt x="132714" y="0"/>
                  </a:lnTo>
                  <a:lnTo>
                    <a:pt x="1956815" y="0"/>
                  </a:lnTo>
                  <a:lnTo>
                    <a:pt x="1998757" y="6767"/>
                  </a:lnTo>
                  <a:lnTo>
                    <a:pt x="2035188" y="25611"/>
                  </a:lnTo>
                  <a:lnTo>
                    <a:pt x="2063919" y="54342"/>
                  </a:lnTo>
                  <a:lnTo>
                    <a:pt x="2082763" y="90773"/>
                  </a:lnTo>
                  <a:lnTo>
                    <a:pt x="2089530" y="132715"/>
                  </a:lnTo>
                  <a:lnTo>
                    <a:pt x="2089530" y="1194181"/>
                  </a:lnTo>
                  <a:lnTo>
                    <a:pt x="2082763" y="1236122"/>
                  </a:lnTo>
                  <a:lnTo>
                    <a:pt x="2063919" y="1272553"/>
                  </a:lnTo>
                  <a:lnTo>
                    <a:pt x="2035188" y="1301284"/>
                  </a:lnTo>
                  <a:lnTo>
                    <a:pt x="1998757" y="1320128"/>
                  </a:lnTo>
                  <a:lnTo>
                    <a:pt x="1956815" y="1326896"/>
                  </a:lnTo>
                  <a:lnTo>
                    <a:pt x="132714" y="1326896"/>
                  </a:lnTo>
                  <a:lnTo>
                    <a:pt x="90773" y="1320128"/>
                  </a:lnTo>
                  <a:lnTo>
                    <a:pt x="54342" y="1301284"/>
                  </a:lnTo>
                  <a:lnTo>
                    <a:pt x="25611" y="1272553"/>
                  </a:lnTo>
                  <a:lnTo>
                    <a:pt x="6767" y="1236122"/>
                  </a:lnTo>
                  <a:lnTo>
                    <a:pt x="0" y="1194181"/>
                  </a:lnTo>
                  <a:lnTo>
                    <a:pt x="0" y="132715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094597" y="2984754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1956943" y="0"/>
                  </a:moveTo>
                  <a:lnTo>
                    <a:pt x="132714" y="0"/>
                  </a:lnTo>
                  <a:lnTo>
                    <a:pt x="90773" y="6754"/>
                  </a:lnTo>
                  <a:lnTo>
                    <a:pt x="54342" y="25566"/>
                  </a:lnTo>
                  <a:lnTo>
                    <a:pt x="25611" y="54260"/>
                  </a:lnTo>
                  <a:lnTo>
                    <a:pt x="6767" y="90659"/>
                  </a:lnTo>
                  <a:lnTo>
                    <a:pt x="0" y="132587"/>
                  </a:lnTo>
                  <a:lnTo>
                    <a:pt x="0" y="1194181"/>
                  </a:lnTo>
                  <a:lnTo>
                    <a:pt x="6767" y="1236109"/>
                  </a:lnTo>
                  <a:lnTo>
                    <a:pt x="25611" y="1272508"/>
                  </a:lnTo>
                  <a:lnTo>
                    <a:pt x="54342" y="1301202"/>
                  </a:lnTo>
                  <a:lnTo>
                    <a:pt x="90773" y="1320014"/>
                  </a:lnTo>
                  <a:lnTo>
                    <a:pt x="132714" y="1326769"/>
                  </a:lnTo>
                  <a:lnTo>
                    <a:pt x="1956943" y="1326769"/>
                  </a:lnTo>
                  <a:lnTo>
                    <a:pt x="1998871" y="1320014"/>
                  </a:lnTo>
                  <a:lnTo>
                    <a:pt x="2035270" y="1301202"/>
                  </a:lnTo>
                  <a:lnTo>
                    <a:pt x="2063964" y="1272508"/>
                  </a:lnTo>
                  <a:lnTo>
                    <a:pt x="2082776" y="1236109"/>
                  </a:lnTo>
                  <a:lnTo>
                    <a:pt x="2089530" y="1194181"/>
                  </a:lnTo>
                  <a:lnTo>
                    <a:pt x="2089530" y="132587"/>
                  </a:lnTo>
                  <a:lnTo>
                    <a:pt x="2082776" y="90659"/>
                  </a:lnTo>
                  <a:lnTo>
                    <a:pt x="2063964" y="54260"/>
                  </a:lnTo>
                  <a:lnTo>
                    <a:pt x="2035270" y="25566"/>
                  </a:lnTo>
                  <a:lnTo>
                    <a:pt x="1998871" y="6754"/>
                  </a:lnTo>
                  <a:lnTo>
                    <a:pt x="1956943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90194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9094597" y="2984754"/>
              <a:ext cx="2089785" cy="1327150"/>
            </a:xfrm>
            <a:custGeom>
              <a:avLst/>
              <a:gdLst/>
              <a:ahLst/>
              <a:cxnLst/>
              <a:rect l="l" t="t" r="r" b="b"/>
              <a:pathLst>
                <a:path w="2089784" h="1327150">
                  <a:moveTo>
                    <a:pt x="0" y="132587"/>
                  </a:moveTo>
                  <a:lnTo>
                    <a:pt x="6767" y="90659"/>
                  </a:lnTo>
                  <a:lnTo>
                    <a:pt x="25611" y="54260"/>
                  </a:lnTo>
                  <a:lnTo>
                    <a:pt x="54342" y="25566"/>
                  </a:lnTo>
                  <a:lnTo>
                    <a:pt x="90773" y="6754"/>
                  </a:lnTo>
                  <a:lnTo>
                    <a:pt x="132714" y="0"/>
                  </a:lnTo>
                  <a:lnTo>
                    <a:pt x="1956943" y="0"/>
                  </a:lnTo>
                  <a:lnTo>
                    <a:pt x="1998871" y="6754"/>
                  </a:lnTo>
                  <a:lnTo>
                    <a:pt x="2035270" y="25566"/>
                  </a:lnTo>
                  <a:lnTo>
                    <a:pt x="2063964" y="54260"/>
                  </a:lnTo>
                  <a:lnTo>
                    <a:pt x="2082776" y="90659"/>
                  </a:lnTo>
                  <a:lnTo>
                    <a:pt x="2089530" y="132587"/>
                  </a:lnTo>
                  <a:lnTo>
                    <a:pt x="2089530" y="1194181"/>
                  </a:lnTo>
                  <a:lnTo>
                    <a:pt x="2082776" y="1236109"/>
                  </a:lnTo>
                  <a:lnTo>
                    <a:pt x="2063964" y="1272508"/>
                  </a:lnTo>
                  <a:lnTo>
                    <a:pt x="2035270" y="1301202"/>
                  </a:lnTo>
                  <a:lnTo>
                    <a:pt x="1998871" y="1320014"/>
                  </a:lnTo>
                  <a:lnTo>
                    <a:pt x="1956943" y="1326769"/>
                  </a:lnTo>
                  <a:lnTo>
                    <a:pt x="132714" y="1326769"/>
                  </a:lnTo>
                  <a:lnTo>
                    <a:pt x="90773" y="1320014"/>
                  </a:lnTo>
                  <a:lnTo>
                    <a:pt x="54342" y="1301202"/>
                  </a:lnTo>
                  <a:lnTo>
                    <a:pt x="25611" y="1272508"/>
                  </a:lnTo>
                  <a:lnTo>
                    <a:pt x="6767" y="1236109"/>
                  </a:lnTo>
                  <a:lnTo>
                    <a:pt x="0" y="1194181"/>
                  </a:lnTo>
                  <a:lnTo>
                    <a:pt x="0" y="132587"/>
                  </a:lnTo>
                  <a:close/>
                </a:path>
              </a:pathLst>
            </a:custGeom>
            <a:ln w="10795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9475723" y="3156330"/>
            <a:ext cx="1329690" cy="93789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44780">
              <a:lnSpc>
                <a:spcPct val="91500"/>
              </a:lnSpc>
              <a:spcBef>
                <a:spcPts val="259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БЮДЖЕТЫ СУБЪЕКТОВ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РОССИЙСКОЙ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ФЕДЕРАЦИИ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7110" y="3429000"/>
            <a:ext cx="1364361" cy="1364361"/>
          </a:xfrm>
          <a:prstGeom prst="rect">
            <a:avLst/>
          </a:prstGeom>
        </p:spPr>
      </p:pic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123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06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82731" y="788225"/>
            <a:ext cx="3695065" cy="2057400"/>
            <a:chOff x="4582731" y="788225"/>
            <a:chExt cx="3695065" cy="2057400"/>
          </a:xfrm>
          <a:solidFill>
            <a:schemeClr val="accent4">
              <a:lumMod val="75000"/>
            </a:schemeClr>
          </a:solidFill>
        </p:grpSpPr>
        <p:sp>
          <p:nvSpPr>
            <p:cNvPr id="4" name="object 4"/>
            <p:cNvSpPr/>
            <p:nvPr/>
          </p:nvSpPr>
          <p:spPr>
            <a:xfrm>
              <a:off x="4588129" y="793622"/>
              <a:ext cx="3684270" cy="2046605"/>
            </a:xfrm>
            <a:custGeom>
              <a:avLst/>
              <a:gdLst/>
              <a:ahLst/>
              <a:cxnLst/>
              <a:rect l="l" t="t" r="r" b="b"/>
              <a:pathLst>
                <a:path w="3684270" h="2046605">
                  <a:moveTo>
                    <a:pt x="3479419" y="0"/>
                  </a:moveTo>
                  <a:lnTo>
                    <a:pt x="204724" y="0"/>
                  </a:lnTo>
                  <a:lnTo>
                    <a:pt x="157793" y="5401"/>
                  </a:lnTo>
                  <a:lnTo>
                    <a:pt x="114707" y="20789"/>
                  </a:lnTo>
                  <a:lnTo>
                    <a:pt x="76694" y="44936"/>
                  </a:lnTo>
                  <a:lnTo>
                    <a:pt x="44986" y="76617"/>
                  </a:lnTo>
                  <a:lnTo>
                    <a:pt x="20814" y="114605"/>
                  </a:lnTo>
                  <a:lnTo>
                    <a:pt x="5408" y="157674"/>
                  </a:lnTo>
                  <a:lnTo>
                    <a:pt x="0" y="204597"/>
                  </a:lnTo>
                  <a:lnTo>
                    <a:pt x="0" y="1842007"/>
                  </a:lnTo>
                  <a:lnTo>
                    <a:pt x="5408" y="1888930"/>
                  </a:lnTo>
                  <a:lnTo>
                    <a:pt x="20814" y="1931999"/>
                  </a:lnTo>
                  <a:lnTo>
                    <a:pt x="44986" y="1969987"/>
                  </a:lnTo>
                  <a:lnTo>
                    <a:pt x="76694" y="2001668"/>
                  </a:lnTo>
                  <a:lnTo>
                    <a:pt x="114707" y="2025815"/>
                  </a:lnTo>
                  <a:lnTo>
                    <a:pt x="157793" y="2041203"/>
                  </a:lnTo>
                  <a:lnTo>
                    <a:pt x="204724" y="2046604"/>
                  </a:lnTo>
                  <a:lnTo>
                    <a:pt x="3479419" y="2046604"/>
                  </a:lnTo>
                  <a:lnTo>
                    <a:pt x="3526341" y="2041203"/>
                  </a:lnTo>
                  <a:lnTo>
                    <a:pt x="3569410" y="2025815"/>
                  </a:lnTo>
                  <a:lnTo>
                    <a:pt x="3607398" y="2001668"/>
                  </a:lnTo>
                  <a:lnTo>
                    <a:pt x="3639079" y="1969987"/>
                  </a:lnTo>
                  <a:lnTo>
                    <a:pt x="3663226" y="1931999"/>
                  </a:lnTo>
                  <a:lnTo>
                    <a:pt x="3678614" y="1888930"/>
                  </a:lnTo>
                  <a:lnTo>
                    <a:pt x="3684016" y="1842007"/>
                  </a:lnTo>
                  <a:lnTo>
                    <a:pt x="3684016" y="204597"/>
                  </a:lnTo>
                  <a:lnTo>
                    <a:pt x="3678614" y="157674"/>
                  </a:lnTo>
                  <a:lnTo>
                    <a:pt x="3663226" y="114605"/>
                  </a:lnTo>
                  <a:lnTo>
                    <a:pt x="3639079" y="76617"/>
                  </a:lnTo>
                  <a:lnTo>
                    <a:pt x="3607398" y="44936"/>
                  </a:lnTo>
                  <a:lnTo>
                    <a:pt x="3569410" y="20789"/>
                  </a:lnTo>
                  <a:lnTo>
                    <a:pt x="3526341" y="5401"/>
                  </a:lnTo>
                  <a:lnTo>
                    <a:pt x="347941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8129" y="793622"/>
              <a:ext cx="3684270" cy="2046605"/>
            </a:xfrm>
            <a:custGeom>
              <a:avLst/>
              <a:gdLst/>
              <a:ahLst/>
              <a:cxnLst/>
              <a:rect l="l" t="t" r="r" b="b"/>
              <a:pathLst>
                <a:path w="3684270" h="2046605">
                  <a:moveTo>
                    <a:pt x="0" y="204597"/>
                  </a:moveTo>
                  <a:lnTo>
                    <a:pt x="5408" y="157674"/>
                  </a:lnTo>
                  <a:lnTo>
                    <a:pt x="20814" y="114605"/>
                  </a:lnTo>
                  <a:lnTo>
                    <a:pt x="44986" y="76617"/>
                  </a:lnTo>
                  <a:lnTo>
                    <a:pt x="76694" y="44936"/>
                  </a:lnTo>
                  <a:lnTo>
                    <a:pt x="114707" y="20789"/>
                  </a:lnTo>
                  <a:lnTo>
                    <a:pt x="157793" y="5401"/>
                  </a:lnTo>
                  <a:lnTo>
                    <a:pt x="204724" y="0"/>
                  </a:lnTo>
                  <a:lnTo>
                    <a:pt x="3479419" y="0"/>
                  </a:lnTo>
                  <a:lnTo>
                    <a:pt x="3526341" y="5401"/>
                  </a:lnTo>
                  <a:lnTo>
                    <a:pt x="3569410" y="20789"/>
                  </a:lnTo>
                  <a:lnTo>
                    <a:pt x="3607398" y="44936"/>
                  </a:lnTo>
                  <a:lnTo>
                    <a:pt x="3639079" y="76617"/>
                  </a:lnTo>
                  <a:lnTo>
                    <a:pt x="3663226" y="114605"/>
                  </a:lnTo>
                  <a:lnTo>
                    <a:pt x="3678614" y="157674"/>
                  </a:lnTo>
                  <a:lnTo>
                    <a:pt x="3684016" y="204597"/>
                  </a:lnTo>
                  <a:lnTo>
                    <a:pt x="3684016" y="1842007"/>
                  </a:lnTo>
                  <a:lnTo>
                    <a:pt x="3678614" y="1888930"/>
                  </a:lnTo>
                  <a:lnTo>
                    <a:pt x="3663226" y="1931999"/>
                  </a:lnTo>
                  <a:lnTo>
                    <a:pt x="3639079" y="1969987"/>
                  </a:lnTo>
                  <a:lnTo>
                    <a:pt x="3607398" y="2001668"/>
                  </a:lnTo>
                  <a:lnTo>
                    <a:pt x="3569410" y="2025815"/>
                  </a:lnTo>
                  <a:lnTo>
                    <a:pt x="3526341" y="2041203"/>
                  </a:lnTo>
                  <a:lnTo>
                    <a:pt x="3479419" y="2046604"/>
                  </a:lnTo>
                  <a:lnTo>
                    <a:pt x="204724" y="2046604"/>
                  </a:lnTo>
                  <a:lnTo>
                    <a:pt x="157793" y="2041203"/>
                  </a:lnTo>
                  <a:lnTo>
                    <a:pt x="114707" y="2025815"/>
                  </a:lnTo>
                  <a:lnTo>
                    <a:pt x="76694" y="2001668"/>
                  </a:lnTo>
                  <a:lnTo>
                    <a:pt x="44986" y="1969987"/>
                  </a:lnTo>
                  <a:lnTo>
                    <a:pt x="20814" y="1931999"/>
                  </a:lnTo>
                  <a:lnTo>
                    <a:pt x="5408" y="1888930"/>
                  </a:lnTo>
                  <a:lnTo>
                    <a:pt x="0" y="1842007"/>
                  </a:lnTo>
                  <a:lnTo>
                    <a:pt x="0" y="204597"/>
                  </a:lnTo>
                  <a:close/>
                </a:path>
              </a:pathLst>
            </a:custGeom>
            <a:grpFill/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82439" y="1418082"/>
            <a:ext cx="329628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85725" marR="5080" indent="-73660">
              <a:lnSpc>
                <a:spcPts val="2640"/>
              </a:lnSpc>
              <a:spcBef>
                <a:spcPts val="385"/>
              </a:spcBef>
            </a:pP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БЮДЖЕТНАЯ</a:t>
            </a: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СИСТЕМА 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КАЛАРСКОГО</a:t>
            </a:r>
            <a:r>
              <a:rPr sz="2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РАЙОНА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9634" y="2968244"/>
            <a:ext cx="921385" cy="767715"/>
          </a:xfrm>
          <a:custGeom>
            <a:avLst/>
            <a:gdLst/>
            <a:ahLst/>
            <a:cxnLst/>
            <a:rect l="l" t="t" r="r" b="b"/>
            <a:pathLst>
              <a:path w="921384" h="767714">
                <a:moveTo>
                  <a:pt x="736854" y="0"/>
                </a:moveTo>
                <a:lnTo>
                  <a:pt x="184276" y="0"/>
                </a:lnTo>
                <a:lnTo>
                  <a:pt x="184276" y="383666"/>
                </a:lnTo>
                <a:lnTo>
                  <a:pt x="0" y="383666"/>
                </a:lnTo>
                <a:lnTo>
                  <a:pt x="460501" y="767460"/>
                </a:lnTo>
                <a:lnTo>
                  <a:pt x="921004" y="383666"/>
                </a:lnTo>
                <a:lnTo>
                  <a:pt x="736854" y="383666"/>
                </a:lnTo>
                <a:lnTo>
                  <a:pt x="736854" y="0"/>
                </a:lnTo>
                <a:close/>
              </a:path>
            </a:pathLst>
          </a:custGeom>
          <a:solidFill>
            <a:srgbClr val="A8D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582731" y="3858196"/>
            <a:ext cx="3695065" cy="2058035"/>
            <a:chOff x="4582731" y="3858196"/>
            <a:chExt cx="3695065" cy="2058035"/>
          </a:xfrm>
        </p:grpSpPr>
        <p:sp>
          <p:nvSpPr>
            <p:cNvPr id="9" name="object 9"/>
            <p:cNvSpPr/>
            <p:nvPr/>
          </p:nvSpPr>
          <p:spPr>
            <a:xfrm>
              <a:off x="4588129" y="3863594"/>
              <a:ext cx="3684270" cy="2047239"/>
            </a:xfrm>
            <a:custGeom>
              <a:avLst/>
              <a:gdLst/>
              <a:ahLst/>
              <a:cxnLst/>
              <a:rect l="l" t="t" r="r" b="b"/>
              <a:pathLst>
                <a:path w="3684270" h="2047239">
                  <a:moveTo>
                    <a:pt x="3479419" y="0"/>
                  </a:moveTo>
                  <a:lnTo>
                    <a:pt x="204724" y="0"/>
                  </a:lnTo>
                  <a:lnTo>
                    <a:pt x="157793" y="5408"/>
                  </a:lnTo>
                  <a:lnTo>
                    <a:pt x="114707" y="20814"/>
                  </a:lnTo>
                  <a:lnTo>
                    <a:pt x="76694" y="44986"/>
                  </a:lnTo>
                  <a:lnTo>
                    <a:pt x="44986" y="76694"/>
                  </a:lnTo>
                  <a:lnTo>
                    <a:pt x="20814" y="114707"/>
                  </a:lnTo>
                  <a:lnTo>
                    <a:pt x="5408" y="157793"/>
                  </a:lnTo>
                  <a:lnTo>
                    <a:pt x="0" y="204723"/>
                  </a:lnTo>
                  <a:lnTo>
                    <a:pt x="0" y="1842058"/>
                  </a:lnTo>
                  <a:lnTo>
                    <a:pt x="5408" y="1888985"/>
                  </a:lnTo>
                  <a:lnTo>
                    <a:pt x="20814" y="1932062"/>
                  </a:lnTo>
                  <a:lnTo>
                    <a:pt x="44986" y="1970063"/>
                  </a:lnTo>
                  <a:lnTo>
                    <a:pt x="76694" y="2001757"/>
                  </a:lnTo>
                  <a:lnTo>
                    <a:pt x="114707" y="2025917"/>
                  </a:lnTo>
                  <a:lnTo>
                    <a:pt x="157793" y="2041314"/>
                  </a:lnTo>
                  <a:lnTo>
                    <a:pt x="204724" y="2046719"/>
                  </a:lnTo>
                  <a:lnTo>
                    <a:pt x="3479419" y="2046719"/>
                  </a:lnTo>
                  <a:lnTo>
                    <a:pt x="3526341" y="2041314"/>
                  </a:lnTo>
                  <a:lnTo>
                    <a:pt x="3569410" y="2025917"/>
                  </a:lnTo>
                  <a:lnTo>
                    <a:pt x="3607398" y="2001757"/>
                  </a:lnTo>
                  <a:lnTo>
                    <a:pt x="3639079" y="1970063"/>
                  </a:lnTo>
                  <a:lnTo>
                    <a:pt x="3663226" y="1932062"/>
                  </a:lnTo>
                  <a:lnTo>
                    <a:pt x="3678614" y="1888985"/>
                  </a:lnTo>
                  <a:lnTo>
                    <a:pt x="3684016" y="1842058"/>
                  </a:lnTo>
                  <a:lnTo>
                    <a:pt x="3684016" y="204723"/>
                  </a:lnTo>
                  <a:lnTo>
                    <a:pt x="3678614" y="157793"/>
                  </a:lnTo>
                  <a:lnTo>
                    <a:pt x="3663226" y="114707"/>
                  </a:lnTo>
                  <a:lnTo>
                    <a:pt x="3639079" y="76694"/>
                  </a:lnTo>
                  <a:lnTo>
                    <a:pt x="3607398" y="44986"/>
                  </a:lnTo>
                  <a:lnTo>
                    <a:pt x="3569410" y="20814"/>
                  </a:lnTo>
                  <a:lnTo>
                    <a:pt x="3526341" y="5408"/>
                  </a:lnTo>
                  <a:lnTo>
                    <a:pt x="3479419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8129" y="3863594"/>
              <a:ext cx="3684270" cy="2047239"/>
            </a:xfrm>
            <a:custGeom>
              <a:avLst/>
              <a:gdLst/>
              <a:ahLst/>
              <a:cxnLst/>
              <a:rect l="l" t="t" r="r" b="b"/>
              <a:pathLst>
                <a:path w="3684270" h="2047239">
                  <a:moveTo>
                    <a:pt x="0" y="204723"/>
                  </a:moveTo>
                  <a:lnTo>
                    <a:pt x="5408" y="157793"/>
                  </a:lnTo>
                  <a:lnTo>
                    <a:pt x="20814" y="114707"/>
                  </a:lnTo>
                  <a:lnTo>
                    <a:pt x="44986" y="76694"/>
                  </a:lnTo>
                  <a:lnTo>
                    <a:pt x="76694" y="44986"/>
                  </a:lnTo>
                  <a:lnTo>
                    <a:pt x="114707" y="20814"/>
                  </a:lnTo>
                  <a:lnTo>
                    <a:pt x="157793" y="5408"/>
                  </a:lnTo>
                  <a:lnTo>
                    <a:pt x="204724" y="0"/>
                  </a:lnTo>
                  <a:lnTo>
                    <a:pt x="3479419" y="0"/>
                  </a:lnTo>
                  <a:lnTo>
                    <a:pt x="3526341" y="5408"/>
                  </a:lnTo>
                  <a:lnTo>
                    <a:pt x="3569410" y="20814"/>
                  </a:lnTo>
                  <a:lnTo>
                    <a:pt x="3607398" y="44986"/>
                  </a:lnTo>
                  <a:lnTo>
                    <a:pt x="3639079" y="76694"/>
                  </a:lnTo>
                  <a:lnTo>
                    <a:pt x="3663226" y="114707"/>
                  </a:lnTo>
                  <a:lnTo>
                    <a:pt x="3678614" y="157793"/>
                  </a:lnTo>
                  <a:lnTo>
                    <a:pt x="3684016" y="204723"/>
                  </a:lnTo>
                  <a:lnTo>
                    <a:pt x="3684016" y="1842058"/>
                  </a:lnTo>
                  <a:lnTo>
                    <a:pt x="3678614" y="1888985"/>
                  </a:lnTo>
                  <a:lnTo>
                    <a:pt x="3663226" y="1932062"/>
                  </a:lnTo>
                  <a:lnTo>
                    <a:pt x="3639079" y="1970063"/>
                  </a:lnTo>
                  <a:lnTo>
                    <a:pt x="3607398" y="2001757"/>
                  </a:lnTo>
                  <a:lnTo>
                    <a:pt x="3569410" y="2025917"/>
                  </a:lnTo>
                  <a:lnTo>
                    <a:pt x="3526341" y="2041314"/>
                  </a:lnTo>
                  <a:lnTo>
                    <a:pt x="3479419" y="2046719"/>
                  </a:lnTo>
                  <a:lnTo>
                    <a:pt x="204724" y="2046719"/>
                  </a:lnTo>
                  <a:lnTo>
                    <a:pt x="157793" y="2041314"/>
                  </a:lnTo>
                  <a:lnTo>
                    <a:pt x="114707" y="2025917"/>
                  </a:lnTo>
                  <a:lnTo>
                    <a:pt x="76694" y="2001757"/>
                  </a:lnTo>
                  <a:lnTo>
                    <a:pt x="44986" y="1970063"/>
                  </a:lnTo>
                  <a:lnTo>
                    <a:pt x="20814" y="1932062"/>
                  </a:lnTo>
                  <a:lnTo>
                    <a:pt x="5408" y="1888985"/>
                  </a:lnTo>
                  <a:lnTo>
                    <a:pt x="0" y="1842058"/>
                  </a:lnTo>
                  <a:lnTo>
                    <a:pt x="0" y="204723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99203" y="3986276"/>
            <a:ext cx="3263265" cy="1731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ts val="2640"/>
              </a:lnSpc>
              <a:spcBef>
                <a:spcPts val="385"/>
              </a:spcBef>
            </a:pP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БЮДЖЕТ</a:t>
            </a:r>
            <a:r>
              <a:rPr sz="2400" spc="-1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КАЛАРСКОГО </a:t>
            </a: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МУНИЦИПАЛЬНОГО</a:t>
            </a:r>
            <a:endParaRPr sz="2400">
              <a:latin typeface="Corbel"/>
              <a:cs typeface="Corbel"/>
            </a:endParaRPr>
          </a:p>
          <a:p>
            <a:pPr marL="1270" algn="ctr">
              <a:lnSpc>
                <a:spcPts val="2460"/>
              </a:lnSpc>
            </a:pP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ОКРУГА</a:t>
            </a:r>
            <a:endParaRPr sz="2400">
              <a:latin typeface="Corbel"/>
              <a:cs typeface="Corbel"/>
            </a:endParaRPr>
          </a:p>
          <a:p>
            <a:pPr algn="ctr">
              <a:lnSpc>
                <a:spcPts val="2640"/>
              </a:lnSpc>
            </a:pPr>
            <a:r>
              <a:rPr sz="2400" spc="-10" dirty="0">
                <a:solidFill>
                  <a:srgbClr val="585858"/>
                </a:solidFill>
                <a:latin typeface="Corbel"/>
                <a:cs typeface="Corbel"/>
              </a:rPr>
              <a:t>ЗАБАЙКАЛЬСКОГО</a:t>
            </a:r>
            <a:endParaRPr sz="2400">
              <a:latin typeface="Corbel"/>
              <a:cs typeface="Corbel"/>
            </a:endParaRPr>
          </a:p>
          <a:p>
            <a:pPr algn="ctr">
              <a:lnSpc>
                <a:spcPts val="2760"/>
              </a:lnSpc>
            </a:pPr>
            <a:r>
              <a:rPr sz="2400" spc="-20" dirty="0">
                <a:solidFill>
                  <a:srgbClr val="585858"/>
                </a:solidFill>
                <a:latin typeface="Corbel"/>
                <a:cs typeface="Corbel"/>
              </a:rPr>
              <a:t>КРАЯ</a:t>
            </a:r>
            <a:endParaRPr sz="2400">
              <a:latin typeface="Corbel"/>
              <a:cs typeface="Corbe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0517" y="4007586"/>
            <a:ext cx="1903349" cy="190334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123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15826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74" y="0"/>
                </a:moveTo>
                <a:lnTo>
                  <a:pt x="0" y="0"/>
                </a:lnTo>
                <a:lnTo>
                  <a:pt x="0" y="5330952"/>
                </a:lnTo>
                <a:lnTo>
                  <a:pt x="376174" y="5330952"/>
                </a:lnTo>
                <a:lnTo>
                  <a:pt x="376174" y="0"/>
                </a:lnTo>
                <a:close/>
              </a:path>
            </a:pathLst>
          </a:custGeom>
          <a:solidFill>
            <a:schemeClr val="accent4">
              <a:lumMod val="75000"/>
              <a:alpha val="4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758951"/>
            <a:ext cx="3443604" cy="53314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4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32740">
              <a:lnSpc>
                <a:spcPct val="100000"/>
              </a:lnSpc>
            </a:pPr>
            <a:r>
              <a:rPr sz="1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IV.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БЮДЖЕТНЫЙ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ПРОЦЕСС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761" y="372236"/>
            <a:ext cx="7705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Проект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бюджета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муниципального </a:t>
            </a:r>
            <a:r>
              <a:rPr sz="1600" spc="-20" dirty="0">
                <a:latin typeface="Microsoft Sans Serif"/>
                <a:cs typeface="Microsoft Sans Serif"/>
              </a:rPr>
              <a:t>округа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составляется</a:t>
            </a:r>
            <a:r>
              <a:rPr sz="1600" spc="-7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утверждается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сроком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на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34561" y="616077"/>
            <a:ext cx="8062595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Microsoft Sans Serif"/>
                <a:cs typeface="Microsoft Sans Serif"/>
              </a:rPr>
              <a:t>три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года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(очередной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финансовый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год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плановый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период)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порядке,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установленном администрацией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Каларского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муниципального </a:t>
            </a:r>
            <a:r>
              <a:rPr sz="1600" spc="-20" dirty="0">
                <a:latin typeface="Microsoft Sans Serif"/>
                <a:cs typeface="Microsoft Sans Serif"/>
              </a:rPr>
              <a:t>округа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Забайкальского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края</a:t>
            </a:r>
            <a:r>
              <a:rPr sz="1600" spc="-50" dirty="0">
                <a:latin typeface="Microsoft Sans Serif"/>
                <a:cs typeface="Microsoft Sans Serif"/>
              </a:rPr>
              <a:t> в </a:t>
            </a:r>
            <a:r>
              <a:rPr sz="1600" spc="-10" dirty="0">
                <a:latin typeface="Microsoft Sans Serif"/>
                <a:cs typeface="Microsoft Sans Serif"/>
              </a:rPr>
              <a:t>соответствии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Бюджетным </a:t>
            </a:r>
            <a:r>
              <a:rPr sz="1600" spc="-25" dirty="0">
                <a:latin typeface="Microsoft Sans Serif"/>
                <a:cs typeface="Microsoft Sans Serif"/>
              </a:rPr>
              <a:t>кодексом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РФ.</a:t>
            </a:r>
            <a:endParaRPr sz="1600">
              <a:latin typeface="Microsoft Sans Serif"/>
              <a:cs typeface="Microsoft Sans Serif"/>
            </a:endParaRPr>
          </a:p>
          <a:p>
            <a:pPr marL="12700" marR="1003935" indent="4572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Microsoft Sans Serif"/>
                <a:cs typeface="Microsoft Sans Serif"/>
              </a:rPr>
              <a:t>Составление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проекта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бюджета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округа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405" dirty="0">
                <a:latin typeface="Microsoft Sans Serif"/>
                <a:cs typeface="Microsoft Sans Serif"/>
              </a:rPr>
              <a:t>–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исключительная прерогатива администрации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Каларского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муниципального </a:t>
            </a:r>
            <a:r>
              <a:rPr sz="1600" spc="-20" dirty="0">
                <a:latin typeface="Microsoft Sans Serif"/>
                <a:cs typeface="Microsoft Sans Serif"/>
              </a:rPr>
              <a:t>округа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Забайкальского </a:t>
            </a:r>
            <a:r>
              <a:rPr sz="1600" spc="-10" dirty="0">
                <a:latin typeface="Microsoft Sans Serif"/>
                <a:cs typeface="Microsoft Sans Serif"/>
              </a:rPr>
              <a:t>края.</a:t>
            </a:r>
            <a:endParaRPr sz="1600">
              <a:latin typeface="Microsoft Sans Serif"/>
              <a:cs typeface="Microsoft Sans Serif"/>
            </a:endParaRPr>
          </a:p>
          <a:p>
            <a:pPr marL="12700" marR="27305" indent="4572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Непосредственное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составление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проекта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бюджета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округа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осуществляет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комитет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-9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финансам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администрации</a:t>
            </a:r>
            <a:r>
              <a:rPr sz="1600" spc="-25" dirty="0">
                <a:latin typeface="Microsoft Sans Serif"/>
                <a:cs typeface="Microsoft Sans Serif"/>
              </a:rPr>
              <a:t> Каларского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муниципального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округа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Забайкальского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края.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29291" y="2600388"/>
            <a:ext cx="2839085" cy="562610"/>
            <a:chOff x="3729291" y="2600388"/>
            <a:chExt cx="2839085" cy="562610"/>
          </a:xfrm>
        </p:grpSpPr>
        <p:sp>
          <p:nvSpPr>
            <p:cNvPr id="7" name="object 7"/>
            <p:cNvSpPr/>
            <p:nvPr/>
          </p:nvSpPr>
          <p:spPr>
            <a:xfrm>
              <a:off x="3734688" y="2605786"/>
              <a:ext cx="2828290" cy="551815"/>
            </a:xfrm>
            <a:custGeom>
              <a:avLst/>
              <a:gdLst/>
              <a:ahLst/>
              <a:cxnLst/>
              <a:rect l="l" t="t" r="r" b="b"/>
              <a:pathLst>
                <a:path w="2828290" h="551814">
                  <a:moveTo>
                    <a:pt x="2773171" y="0"/>
                  </a:moveTo>
                  <a:lnTo>
                    <a:pt x="55118" y="0"/>
                  </a:lnTo>
                  <a:lnTo>
                    <a:pt x="33647" y="4325"/>
                  </a:lnTo>
                  <a:lnTo>
                    <a:pt x="16128" y="16128"/>
                  </a:lnTo>
                  <a:lnTo>
                    <a:pt x="4325" y="33647"/>
                  </a:lnTo>
                  <a:lnTo>
                    <a:pt x="0" y="55117"/>
                  </a:lnTo>
                  <a:lnTo>
                    <a:pt x="0" y="496188"/>
                  </a:lnTo>
                  <a:lnTo>
                    <a:pt x="4325" y="517606"/>
                  </a:lnTo>
                  <a:lnTo>
                    <a:pt x="16129" y="535130"/>
                  </a:lnTo>
                  <a:lnTo>
                    <a:pt x="33647" y="546963"/>
                  </a:lnTo>
                  <a:lnTo>
                    <a:pt x="55118" y="551306"/>
                  </a:lnTo>
                  <a:lnTo>
                    <a:pt x="2773171" y="551306"/>
                  </a:lnTo>
                  <a:lnTo>
                    <a:pt x="2794642" y="546963"/>
                  </a:lnTo>
                  <a:lnTo>
                    <a:pt x="2812161" y="535130"/>
                  </a:lnTo>
                  <a:lnTo>
                    <a:pt x="2823964" y="517606"/>
                  </a:lnTo>
                  <a:lnTo>
                    <a:pt x="2828290" y="496188"/>
                  </a:lnTo>
                  <a:lnTo>
                    <a:pt x="2828290" y="55117"/>
                  </a:lnTo>
                  <a:lnTo>
                    <a:pt x="2823964" y="33647"/>
                  </a:lnTo>
                  <a:lnTo>
                    <a:pt x="2812161" y="16128"/>
                  </a:lnTo>
                  <a:lnTo>
                    <a:pt x="2794642" y="4325"/>
                  </a:lnTo>
                  <a:lnTo>
                    <a:pt x="277317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34688" y="2605786"/>
              <a:ext cx="2828290" cy="551815"/>
            </a:xfrm>
            <a:custGeom>
              <a:avLst/>
              <a:gdLst/>
              <a:ahLst/>
              <a:cxnLst/>
              <a:rect l="l" t="t" r="r" b="b"/>
              <a:pathLst>
                <a:path w="2828290" h="551814">
                  <a:moveTo>
                    <a:pt x="0" y="55117"/>
                  </a:moveTo>
                  <a:lnTo>
                    <a:pt x="4325" y="33647"/>
                  </a:lnTo>
                  <a:lnTo>
                    <a:pt x="16128" y="16128"/>
                  </a:lnTo>
                  <a:lnTo>
                    <a:pt x="33647" y="4325"/>
                  </a:lnTo>
                  <a:lnTo>
                    <a:pt x="55118" y="0"/>
                  </a:lnTo>
                  <a:lnTo>
                    <a:pt x="2773171" y="0"/>
                  </a:lnTo>
                  <a:lnTo>
                    <a:pt x="2794642" y="4325"/>
                  </a:lnTo>
                  <a:lnTo>
                    <a:pt x="2812161" y="16128"/>
                  </a:lnTo>
                  <a:lnTo>
                    <a:pt x="2823964" y="33647"/>
                  </a:lnTo>
                  <a:lnTo>
                    <a:pt x="2828290" y="55117"/>
                  </a:lnTo>
                  <a:lnTo>
                    <a:pt x="2828290" y="496188"/>
                  </a:lnTo>
                  <a:lnTo>
                    <a:pt x="2823964" y="517606"/>
                  </a:lnTo>
                  <a:lnTo>
                    <a:pt x="2812161" y="535130"/>
                  </a:lnTo>
                  <a:lnTo>
                    <a:pt x="2794642" y="546963"/>
                  </a:lnTo>
                  <a:lnTo>
                    <a:pt x="2773171" y="551306"/>
                  </a:lnTo>
                  <a:lnTo>
                    <a:pt x="55118" y="551306"/>
                  </a:lnTo>
                  <a:lnTo>
                    <a:pt x="33647" y="546963"/>
                  </a:lnTo>
                  <a:lnTo>
                    <a:pt x="16129" y="535130"/>
                  </a:lnTo>
                  <a:lnTo>
                    <a:pt x="4325" y="517606"/>
                  </a:lnTo>
                  <a:lnTo>
                    <a:pt x="0" y="496188"/>
                  </a:lnTo>
                  <a:lnTo>
                    <a:pt x="0" y="55117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742249" y="2595499"/>
            <a:ext cx="2813685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53440" marR="177800" indent="-668020">
              <a:lnSpc>
                <a:spcPts val="1860"/>
              </a:lnSpc>
              <a:spcBef>
                <a:spcPts val="315"/>
              </a:spcBef>
            </a:pPr>
            <a:r>
              <a:rPr sz="1700" b="1" spc="-10" dirty="0">
                <a:solidFill>
                  <a:srgbClr val="585858"/>
                </a:solidFill>
                <a:latin typeface="Corbel"/>
                <a:cs typeface="Corbel"/>
              </a:rPr>
              <a:t>СТАДИИ</a:t>
            </a:r>
            <a:r>
              <a:rPr sz="1700" b="1" spc="-6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700" b="1" spc="-10" dirty="0">
                <a:solidFill>
                  <a:srgbClr val="585858"/>
                </a:solidFill>
                <a:latin typeface="Corbel"/>
                <a:cs typeface="Corbel"/>
              </a:rPr>
              <a:t>БЮДЖЕТНОГО ПРОЦЕССА</a:t>
            </a:r>
            <a:endParaRPr sz="17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29291" y="3250882"/>
            <a:ext cx="2839085" cy="562610"/>
            <a:chOff x="3729291" y="3250882"/>
            <a:chExt cx="2839085" cy="56261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4688" y="3256280"/>
              <a:ext cx="551180" cy="55130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34688" y="3256280"/>
              <a:ext cx="551180" cy="551815"/>
            </a:xfrm>
            <a:custGeom>
              <a:avLst/>
              <a:gdLst/>
              <a:ahLst/>
              <a:cxnLst/>
              <a:rect l="l" t="t" r="r" b="b"/>
              <a:pathLst>
                <a:path w="551179" h="551814">
                  <a:moveTo>
                    <a:pt x="0" y="91948"/>
                  </a:moveTo>
                  <a:lnTo>
                    <a:pt x="7221" y="56149"/>
                  </a:lnTo>
                  <a:lnTo>
                    <a:pt x="26908" y="26924"/>
                  </a:lnTo>
                  <a:lnTo>
                    <a:pt x="56096" y="7223"/>
                  </a:lnTo>
                  <a:lnTo>
                    <a:pt x="91821" y="0"/>
                  </a:lnTo>
                  <a:lnTo>
                    <a:pt x="459359" y="0"/>
                  </a:lnTo>
                  <a:lnTo>
                    <a:pt x="495083" y="7223"/>
                  </a:lnTo>
                  <a:lnTo>
                    <a:pt x="524271" y="26924"/>
                  </a:lnTo>
                  <a:lnTo>
                    <a:pt x="543958" y="56149"/>
                  </a:lnTo>
                  <a:lnTo>
                    <a:pt x="551180" y="91948"/>
                  </a:lnTo>
                  <a:lnTo>
                    <a:pt x="551180" y="459359"/>
                  </a:lnTo>
                  <a:lnTo>
                    <a:pt x="543958" y="495157"/>
                  </a:lnTo>
                  <a:lnTo>
                    <a:pt x="524271" y="524383"/>
                  </a:lnTo>
                  <a:lnTo>
                    <a:pt x="495083" y="544083"/>
                  </a:lnTo>
                  <a:lnTo>
                    <a:pt x="459359" y="551307"/>
                  </a:lnTo>
                  <a:lnTo>
                    <a:pt x="91821" y="551307"/>
                  </a:lnTo>
                  <a:lnTo>
                    <a:pt x="56096" y="544083"/>
                  </a:lnTo>
                  <a:lnTo>
                    <a:pt x="26908" y="524383"/>
                  </a:lnTo>
                  <a:lnTo>
                    <a:pt x="7221" y="495157"/>
                  </a:lnTo>
                  <a:lnTo>
                    <a:pt x="0" y="459359"/>
                  </a:lnTo>
                  <a:lnTo>
                    <a:pt x="0" y="91948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9015" y="3256280"/>
              <a:ext cx="2244090" cy="551815"/>
            </a:xfrm>
            <a:custGeom>
              <a:avLst/>
              <a:gdLst/>
              <a:ahLst/>
              <a:cxnLst/>
              <a:rect l="l" t="t" r="r" b="b"/>
              <a:pathLst>
                <a:path w="2244090" h="551814">
                  <a:moveTo>
                    <a:pt x="2152015" y="0"/>
                  </a:moveTo>
                  <a:lnTo>
                    <a:pt x="91821" y="0"/>
                  </a:lnTo>
                  <a:lnTo>
                    <a:pt x="56096" y="7223"/>
                  </a:lnTo>
                  <a:lnTo>
                    <a:pt x="26908" y="26924"/>
                  </a:lnTo>
                  <a:lnTo>
                    <a:pt x="7221" y="56149"/>
                  </a:lnTo>
                  <a:lnTo>
                    <a:pt x="0" y="91948"/>
                  </a:lnTo>
                  <a:lnTo>
                    <a:pt x="0" y="459359"/>
                  </a:lnTo>
                  <a:lnTo>
                    <a:pt x="7221" y="495157"/>
                  </a:lnTo>
                  <a:lnTo>
                    <a:pt x="26908" y="524383"/>
                  </a:lnTo>
                  <a:lnTo>
                    <a:pt x="56096" y="544083"/>
                  </a:lnTo>
                  <a:lnTo>
                    <a:pt x="91821" y="551307"/>
                  </a:lnTo>
                  <a:lnTo>
                    <a:pt x="2152015" y="551307"/>
                  </a:lnTo>
                  <a:lnTo>
                    <a:pt x="2187813" y="544083"/>
                  </a:lnTo>
                  <a:lnTo>
                    <a:pt x="2217039" y="524383"/>
                  </a:lnTo>
                  <a:lnTo>
                    <a:pt x="2236739" y="495157"/>
                  </a:lnTo>
                  <a:lnTo>
                    <a:pt x="2243963" y="459359"/>
                  </a:lnTo>
                  <a:lnTo>
                    <a:pt x="2243963" y="91948"/>
                  </a:lnTo>
                  <a:lnTo>
                    <a:pt x="2236739" y="56149"/>
                  </a:lnTo>
                  <a:lnTo>
                    <a:pt x="2217039" y="26924"/>
                  </a:lnTo>
                  <a:lnTo>
                    <a:pt x="2187813" y="7223"/>
                  </a:lnTo>
                  <a:lnTo>
                    <a:pt x="215201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9015" y="3256280"/>
              <a:ext cx="2244090" cy="551815"/>
            </a:xfrm>
            <a:custGeom>
              <a:avLst/>
              <a:gdLst/>
              <a:ahLst/>
              <a:cxnLst/>
              <a:rect l="l" t="t" r="r" b="b"/>
              <a:pathLst>
                <a:path w="2244090" h="551814">
                  <a:moveTo>
                    <a:pt x="0" y="91948"/>
                  </a:moveTo>
                  <a:lnTo>
                    <a:pt x="7221" y="56149"/>
                  </a:lnTo>
                  <a:lnTo>
                    <a:pt x="26908" y="26924"/>
                  </a:lnTo>
                  <a:lnTo>
                    <a:pt x="56096" y="7223"/>
                  </a:lnTo>
                  <a:lnTo>
                    <a:pt x="91821" y="0"/>
                  </a:lnTo>
                  <a:lnTo>
                    <a:pt x="2152015" y="0"/>
                  </a:lnTo>
                  <a:lnTo>
                    <a:pt x="2187813" y="7223"/>
                  </a:lnTo>
                  <a:lnTo>
                    <a:pt x="2217039" y="26924"/>
                  </a:lnTo>
                  <a:lnTo>
                    <a:pt x="2236739" y="56149"/>
                  </a:lnTo>
                  <a:lnTo>
                    <a:pt x="2243963" y="91948"/>
                  </a:lnTo>
                  <a:lnTo>
                    <a:pt x="2243963" y="459359"/>
                  </a:lnTo>
                  <a:lnTo>
                    <a:pt x="2236739" y="495157"/>
                  </a:lnTo>
                  <a:lnTo>
                    <a:pt x="2217039" y="524383"/>
                  </a:lnTo>
                  <a:lnTo>
                    <a:pt x="2187813" y="544083"/>
                  </a:lnTo>
                  <a:lnTo>
                    <a:pt x="2152015" y="551307"/>
                  </a:lnTo>
                  <a:lnTo>
                    <a:pt x="91821" y="551307"/>
                  </a:lnTo>
                  <a:lnTo>
                    <a:pt x="56096" y="544083"/>
                  </a:lnTo>
                  <a:lnTo>
                    <a:pt x="26908" y="524383"/>
                  </a:lnTo>
                  <a:lnTo>
                    <a:pt x="7221" y="495157"/>
                  </a:lnTo>
                  <a:lnTo>
                    <a:pt x="0" y="459359"/>
                  </a:lnTo>
                  <a:lnTo>
                    <a:pt x="0" y="91948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37659" y="3341877"/>
            <a:ext cx="1609090" cy="3479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460375" marR="5080" indent="-448309">
              <a:lnSpc>
                <a:spcPts val="1220"/>
              </a:lnSpc>
              <a:spcBef>
                <a:spcPts val="225"/>
              </a:spcBef>
            </a:pP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СОСТАВЛЕНИЕ</a:t>
            </a:r>
            <a:r>
              <a:rPr sz="1100" spc="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ПРОЕКТА БЮДЖЕТА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29291" y="3868356"/>
            <a:ext cx="2839085" cy="561975"/>
            <a:chOff x="3729291" y="3868356"/>
            <a:chExt cx="2839085" cy="56197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4688" y="3873754"/>
              <a:ext cx="551180" cy="5511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34688" y="3873754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79">
                  <a:moveTo>
                    <a:pt x="0" y="91821"/>
                  </a:moveTo>
                  <a:lnTo>
                    <a:pt x="7221" y="56096"/>
                  </a:lnTo>
                  <a:lnTo>
                    <a:pt x="26908" y="26908"/>
                  </a:lnTo>
                  <a:lnTo>
                    <a:pt x="56096" y="7221"/>
                  </a:lnTo>
                  <a:lnTo>
                    <a:pt x="91821" y="0"/>
                  </a:lnTo>
                  <a:lnTo>
                    <a:pt x="459359" y="0"/>
                  </a:lnTo>
                  <a:lnTo>
                    <a:pt x="495083" y="7221"/>
                  </a:lnTo>
                  <a:lnTo>
                    <a:pt x="524271" y="26908"/>
                  </a:lnTo>
                  <a:lnTo>
                    <a:pt x="543958" y="56096"/>
                  </a:lnTo>
                  <a:lnTo>
                    <a:pt x="551180" y="91821"/>
                  </a:lnTo>
                  <a:lnTo>
                    <a:pt x="551180" y="459359"/>
                  </a:lnTo>
                  <a:lnTo>
                    <a:pt x="543958" y="495083"/>
                  </a:lnTo>
                  <a:lnTo>
                    <a:pt x="524271" y="524271"/>
                  </a:lnTo>
                  <a:lnTo>
                    <a:pt x="495083" y="543958"/>
                  </a:lnTo>
                  <a:lnTo>
                    <a:pt x="459359" y="551180"/>
                  </a:lnTo>
                  <a:lnTo>
                    <a:pt x="91821" y="551180"/>
                  </a:lnTo>
                  <a:lnTo>
                    <a:pt x="56096" y="543958"/>
                  </a:lnTo>
                  <a:lnTo>
                    <a:pt x="26908" y="524271"/>
                  </a:lnTo>
                  <a:lnTo>
                    <a:pt x="7221" y="495083"/>
                  </a:lnTo>
                  <a:lnTo>
                    <a:pt x="0" y="459359"/>
                  </a:lnTo>
                  <a:lnTo>
                    <a:pt x="0" y="91821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19015" y="3873754"/>
              <a:ext cx="2244090" cy="551180"/>
            </a:xfrm>
            <a:custGeom>
              <a:avLst/>
              <a:gdLst/>
              <a:ahLst/>
              <a:cxnLst/>
              <a:rect l="l" t="t" r="r" b="b"/>
              <a:pathLst>
                <a:path w="2244090" h="551179">
                  <a:moveTo>
                    <a:pt x="2152015" y="0"/>
                  </a:moveTo>
                  <a:lnTo>
                    <a:pt x="91821" y="0"/>
                  </a:lnTo>
                  <a:lnTo>
                    <a:pt x="56096" y="7221"/>
                  </a:lnTo>
                  <a:lnTo>
                    <a:pt x="26908" y="26908"/>
                  </a:lnTo>
                  <a:lnTo>
                    <a:pt x="7221" y="56096"/>
                  </a:lnTo>
                  <a:lnTo>
                    <a:pt x="0" y="91821"/>
                  </a:lnTo>
                  <a:lnTo>
                    <a:pt x="0" y="459359"/>
                  </a:lnTo>
                  <a:lnTo>
                    <a:pt x="7221" y="495083"/>
                  </a:lnTo>
                  <a:lnTo>
                    <a:pt x="26908" y="524271"/>
                  </a:lnTo>
                  <a:lnTo>
                    <a:pt x="56096" y="543958"/>
                  </a:lnTo>
                  <a:lnTo>
                    <a:pt x="91821" y="551180"/>
                  </a:lnTo>
                  <a:lnTo>
                    <a:pt x="2152015" y="551180"/>
                  </a:lnTo>
                  <a:lnTo>
                    <a:pt x="2187813" y="543958"/>
                  </a:lnTo>
                  <a:lnTo>
                    <a:pt x="2217039" y="524271"/>
                  </a:lnTo>
                  <a:lnTo>
                    <a:pt x="2236739" y="495083"/>
                  </a:lnTo>
                  <a:lnTo>
                    <a:pt x="2243963" y="459359"/>
                  </a:lnTo>
                  <a:lnTo>
                    <a:pt x="2243963" y="91821"/>
                  </a:lnTo>
                  <a:lnTo>
                    <a:pt x="2236739" y="56096"/>
                  </a:lnTo>
                  <a:lnTo>
                    <a:pt x="2217039" y="26908"/>
                  </a:lnTo>
                  <a:lnTo>
                    <a:pt x="2187813" y="7221"/>
                  </a:lnTo>
                  <a:lnTo>
                    <a:pt x="215201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19015" y="3873754"/>
              <a:ext cx="2244090" cy="551180"/>
            </a:xfrm>
            <a:custGeom>
              <a:avLst/>
              <a:gdLst/>
              <a:ahLst/>
              <a:cxnLst/>
              <a:rect l="l" t="t" r="r" b="b"/>
              <a:pathLst>
                <a:path w="2244090" h="551179">
                  <a:moveTo>
                    <a:pt x="0" y="91821"/>
                  </a:moveTo>
                  <a:lnTo>
                    <a:pt x="7221" y="56096"/>
                  </a:lnTo>
                  <a:lnTo>
                    <a:pt x="26908" y="26908"/>
                  </a:lnTo>
                  <a:lnTo>
                    <a:pt x="56096" y="7221"/>
                  </a:lnTo>
                  <a:lnTo>
                    <a:pt x="91821" y="0"/>
                  </a:lnTo>
                  <a:lnTo>
                    <a:pt x="2152015" y="0"/>
                  </a:lnTo>
                  <a:lnTo>
                    <a:pt x="2187813" y="7221"/>
                  </a:lnTo>
                  <a:lnTo>
                    <a:pt x="2217039" y="26908"/>
                  </a:lnTo>
                  <a:lnTo>
                    <a:pt x="2236739" y="56096"/>
                  </a:lnTo>
                  <a:lnTo>
                    <a:pt x="2243963" y="91821"/>
                  </a:lnTo>
                  <a:lnTo>
                    <a:pt x="2243963" y="459359"/>
                  </a:lnTo>
                  <a:lnTo>
                    <a:pt x="2236739" y="495083"/>
                  </a:lnTo>
                  <a:lnTo>
                    <a:pt x="2217039" y="524271"/>
                  </a:lnTo>
                  <a:lnTo>
                    <a:pt x="2187813" y="543958"/>
                  </a:lnTo>
                  <a:lnTo>
                    <a:pt x="2152015" y="551180"/>
                  </a:lnTo>
                  <a:lnTo>
                    <a:pt x="91821" y="551180"/>
                  </a:lnTo>
                  <a:lnTo>
                    <a:pt x="56096" y="543958"/>
                  </a:lnTo>
                  <a:lnTo>
                    <a:pt x="26908" y="524271"/>
                  </a:lnTo>
                  <a:lnTo>
                    <a:pt x="7221" y="495083"/>
                  </a:lnTo>
                  <a:lnTo>
                    <a:pt x="0" y="459359"/>
                  </a:lnTo>
                  <a:lnTo>
                    <a:pt x="0" y="91821"/>
                  </a:lnTo>
                  <a:close/>
                </a:path>
              </a:pathLst>
            </a:custGeom>
            <a:ln w="107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87366" y="3959733"/>
            <a:ext cx="1708150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510540" marR="5080" indent="-498475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РАССМОТРЕНИЕ</a:t>
            </a:r>
            <a:r>
              <a:rPr sz="1100" spc="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ПРОЕКТА БЮДЖЕТА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29291" y="4485703"/>
            <a:ext cx="2839085" cy="562610"/>
            <a:chOff x="3729291" y="4485703"/>
            <a:chExt cx="2839085" cy="56261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4688" y="4491100"/>
              <a:ext cx="551180" cy="55130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734688" y="4491100"/>
              <a:ext cx="551180" cy="551815"/>
            </a:xfrm>
            <a:custGeom>
              <a:avLst/>
              <a:gdLst/>
              <a:ahLst/>
              <a:cxnLst/>
              <a:rect l="l" t="t" r="r" b="b"/>
              <a:pathLst>
                <a:path w="551179" h="551814">
                  <a:moveTo>
                    <a:pt x="0" y="91948"/>
                  </a:moveTo>
                  <a:lnTo>
                    <a:pt x="7221" y="56149"/>
                  </a:lnTo>
                  <a:lnTo>
                    <a:pt x="26908" y="26924"/>
                  </a:lnTo>
                  <a:lnTo>
                    <a:pt x="56096" y="7223"/>
                  </a:lnTo>
                  <a:lnTo>
                    <a:pt x="91821" y="0"/>
                  </a:lnTo>
                  <a:lnTo>
                    <a:pt x="459359" y="0"/>
                  </a:lnTo>
                  <a:lnTo>
                    <a:pt x="495083" y="7223"/>
                  </a:lnTo>
                  <a:lnTo>
                    <a:pt x="524271" y="26924"/>
                  </a:lnTo>
                  <a:lnTo>
                    <a:pt x="543958" y="56149"/>
                  </a:lnTo>
                  <a:lnTo>
                    <a:pt x="551180" y="91948"/>
                  </a:lnTo>
                  <a:lnTo>
                    <a:pt x="551180" y="459359"/>
                  </a:lnTo>
                  <a:lnTo>
                    <a:pt x="543958" y="495157"/>
                  </a:lnTo>
                  <a:lnTo>
                    <a:pt x="524271" y="524382"/>
                  </a:lnTo>
                  <a:lnTo>
                    <a:pt x="495083" y="544083"/>
                  </a:lnTo>
                  <a:lnTo>
                    <a:pt x="459359" y="551307"/>
                  </a:lnTo>
                  <a:lnTo>
                    <a:pt x="91821" y="551307"/>
                  </a:lnTo>
                  <a:lnTo>
                    <a:pt x="56096" y="544083"/>
                  </a:lnTo>
                  <a:lnTo>
                    <a:pt x="26908" y="524383"/>
                  </a:lnTo>
                  <a:lnTo>
                    <a:pt x="7221" y="495157"/>
                  </a:lnTo>
                  <a:lnTo>
                    <a:pt x="0" y="459359"/>
                  </a:lnTo>
                  <a:lnTo>
                    <a:pt x="0" y="91948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19015" y="4491100"/>
              <a:ext cx="2244090" cy="551815"/>
            </a:xfrm>
            <a:custGeom>
              <a:avLst/>
              <a:gdLst/>
              <a:ahLst/>
              <a:cxnLst/>
              <a:rect l="l" t="t" r="r" b="b"/>
              <a:pathLst>
                <a:path w="2244090" h="551814">
                  <a:moveTo>
                    <a:pt x="2152015" y="0"/>
                  </a:moveTo>
                  <a:lnTo>
                    <a:pt x="91821" y="0"/>
                  </a:lnTo>
                  <a:lnTo>
                    <a:pt x="56096" y="7223"/>
                  </a:lnTo>
                  <a:lnTo>
                    <a:pt x="26908" y="26924"/>
                  </a:lnTo>
                  <a:lnTo>
                    <a:pt x="7221" y="56149"/>
                  </a:lnTo>
                  <a:lnTo>
                    <a:pt x="0" y="91948"/>
                  </a:lnTo>
                  <a:lnTo>
                    <a:pt x="0" y="459359"/>
                  </a:lnTo>
                  <a:lnTo>
                    <a:pt x="7221" y="495157"/>
                  </a:lnTo>
                  <a:lnTo>
                    <a:pt x="26908" y="524383"/>
                  </a:lnTo>
                  <a:lnTo>
                    <a:pt x="56096" y="544083"/>
                  </a:lnTo>
                  <a:lnTo>
                    <a:pt x="91821" y="551307"/>
                  </a:lnTo>
                  <a:lnTo>
                    <a:pt x="2152015" y="551307"/>
                  </a:lnTo>
                  <a:lnTo>
                    <a:pt x="2187813" y="544083"/>
                  </a:lnTo>
                  <a:lnTo>
                    <a:pt x="2217039" y="524382"/>
                  </a:lnTo>
                  <a:lnTo>
                    <a:pt x="2236739" y="495157"/>
                  </a:lnTo>
                  <a:lnTo>
                    <a:pt x="2243963" y="459359"/>
                  </a:lnTo>
                  <a:lnTo>
                    <a:pt x="2243963" y="91948"/>
                  </a:lnTo>
                  <a:lnTo>
                    <a:pt x="2236739" y="56149"/>
                  </a:lnTo>
                  <a:lnTo>
                    <a:pt x="2217039" y="26924"/>
                  </a:lnTo>
                  <a:lnTo>
                    <a:pt x="2187813" y="7223"/>
                  </a:lnTo>
                  <a:lnTo>
                    <a:pt x="215201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19015" y="4491100"/>
              <a:ext cx="2244090" cy="551815"/>
            </a:xfrm>
            <a:custGeom>
              <a:avLst/>
              <a:gdLst/>
              <a:ahLst/>
              <a:cxnLst/>
              <a:rect l="l" t="t" r="r" b="b"/>
              <a:pathLst>
                <a:path w="2244090" h="551814">
                  <a:moveTo>
                    <a:pt x="0" y="91948"/>
                  </a:moveTo>
                  <a:lnTo>
                    <a:pt x="7221" y="56149"/>
                  </a:lnTo>
                  <a:lnTo>
                    <a:pt x="26908" y="26924"/>
                  </a:lnTo>
                  <a:lnTo>
                    <a:pt x="56096" y="7223"/>
                  </a:lnTo>
                  <a:lnTo>
                    <a:pt x="91821" y="0"/>
                  </a:lnTo>
                  <a:lnTo>
                    <a:pt x="2152015" y="0"/>
                  </a:lnTo>
                  <a:lnTo>
                    <a:pt x="2187813" y="7223"/>
                  </a:lnTo>
                  <a:lnTo>
                    <a:pt x="2217039" y="26924"/>
                  </a:lnTo>
                  <a:lnTo>
                    <a:pt x="2236739" y="56149"/>
                  </a:lnTo>
                  <a:lnTo>
                    <a:pt x="2243963" y="91948"/>
                  </a:lnTo>
                  <a:lnTo>
                    <a:pt x="2243963" y="459359"/>
                  </a:lnTo>
                  <a:lnTo>
                    <a:pt x="2236739" y="495157"/>
                  </a:lnTo>
                  <a:lnTo>
                    <a:pt x="2217039" y="524382"/>
                  </a:lnTo>
                  <a:lnTo>
                    <a:pt x="2187813" y="544083"/>
                  </a:lnTo>
                  <a:lnTo>
                    <a:pt x="2152015" y="551307"/>
                  </a:lnTo>
                  <a:lnTo>
                    <a:pt x="91821" y="551307"/>
                  </a:lnTo>
                  <a:lnTo>
                    <a:pt x="56096" y="544083"/>
                  </a:lnTo>
                  <a:lnTo>
                    <a:pt x="26908" y="524383"/>
                  </a:lnTo>
                  <a:lnTo>
                    <a:pt x="7221" y="495157"/>
                  </a:lnTo>
                  <a:lnTo>
                    <a:pt x="0" y="459359"/>
                  </a:lnTo>
                  <a:lnTo>
                    <a:pt x="0" y="91948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628515" y="4577334"/>
            <a:ext cx="1627505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69900" marR="5080" indent="-457200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УТВЕРЖДЕНИЕ</a:t>
            </a:r>
            <a:r>
              <a:rPr sz="1100" spc="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ПРОЕКТА БЮДЖЕТА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729291" y="5103177"/>
            <a:ext cx="2839085" cy="562610"/>
            <a:chOff x="3729291" y="5103177"/>
            <a:chExt cx="2839085" cy="56261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4688" y="5108575"/>
              <a:ext cx="551180" cy="55126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734688" y="5108575"/>
              <a:ext cx="551180" cy="551815"/>
            </a:xfrm>
            <a:custGeom>
              <a:avLst/>
              <a:gdLst/>
              <a:ahLst/>
              <a:cxnLst/>
              <a:rect l="l" t="t" r="r" b="b"/>
              <a:pathLst>
                <a:path w="551179" h="551814">
                  <a:moveTo>
                    <a:pt x="0" y="91948"/>
                  </a:moveTo>
                  <a:lnTo>
                    <a:pt x="7221" y="56149"/>
                  </a:lnTo>
                  <a:lnTo>
                    <a:pt x="26908" y="26924"/>
                  </a:lnTo>
                  <a:lnTo>
                    <a:pt x="56096" y="7223"/>
                  </a:lnTo>
                  <a:lnTo>
                    <a:pt x="91821" y="0"/>
                  </a:lnTo>
                  <a:lnTo>
                    <a:pt x="459359" y="0"/>
                  </a:lnTo>
                  <a:lnTo>
                    <a:pt x="495083" y="7223"/>
                  </a:lnTo>
                  <a:lnTo>
                    <a:pt x="524271" y="26924"/>
                  </a:lnTo>
                  <a:lnTo>
                    <a:pt x="543958" y="56149"/>
                  </a:lnTo>
                  <a:lnTo>
                    <a:pt x="551180" y="91948"/>
                  </a:lnTo>
                  <a:lnTo>
                    <a:pt x="551180" y="459359"/>
                  </a:lnTo>
                  <a:lnTo>
                    <a:pt x="543958" y="495140"/>
                  </a:lnTo>
                  <a:lnTo>
                    <a:pt x="524271" y="524354"/>
                  </a:lnTo>
                  <a:lnTo>
                    <a:pt x="495083" y="544048"/>
                  </a:lnTo>
                  <a:lnTo>
                    <a:pt x="459359" y="551268"/>
                  </a:lnTo>
                  <a:lnTo>
                    <a:pt x="91821" y="551268"/>
                  </a:lnTo>
                  <a:lnTo>
                    <a:pt x="56096" y="544048"/>
                  </a:lnTo>
                  <a:lnTo>
                    <a:pt x="26908" y="524354"/>
                  </a:lnTo>
                  <a:lnTo>
                    <a:pt x="7221" y="495140"/>
                  </a:lnTo>
                  <a:lnTo>
                    <a:pt x="0" y="459359"/>
                  </a:lnTo>
                  <a:lnTo>
                    <a:pt x="0" y="91948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319015" y="5108575"/>
              <a:ext cx="2244090" cy="551815"/>
            </a:xfrm>
            <a:custGeom>
              <a:avLst/>
              <a:gdLst/>
              <a:ahLst/>
              <a:cxnLst/>
              <a:rect l="l" t="t" r="r" b="b"/>
              <a:pathLst>
                <a:path w="2244090" h="551814">
                  <a:moveTo>
                    <a:pt x="2152015" y="0"/>
                  </a:moveTo>
                  <a:lnTo>
                    <a:pt x="91821" y="0"/>
                  </a:lnTo>
                  <a:lnTo>
                    <a:pt x="56096" y="7223"/>
                  </a:lnTo>
                  <a:lnTo>
                    <a:pt x="26908" y="26924"/>
                  </a:lnTo>
                  <a:lnTo>
                    <a:pt x="7221" y="56149"/>
                  </a:lnTo>
                  <a:lnTo>
                    <a:pt x="0" y="91948"/>
                  </a:lnTo>
                  <a:lnTo>
                    <a:pt x="0" y="459359"/>
                  </a:lnTo>
                  <a:lnTo>
                    <a:pt x="7221" y="495140"/>
                  </a:lnTo>
                  <a:lnTo>
                    <a:pt x="26908" y="524354"/>
                  </a:lnTo>
                  <a:lnTo>
                    <a:pt x="56096" y="544048"/>
                  </a:lnTo>
                  <a:lnTo>
                    <a:pt x="91821" y="551268"/>
                  </a:lnTo>
                  <a:lnTo>
                    <a:pt x="2152015" y="551268"/>
                  </a:lnTo>
                  <a:lnTo>
                    <a:pt x="2187813" y="544048"/>
                  </a:lnTo>
                  <a:lnTo>
                    <a:pt x="2217039" y="524354"/>
                  </a:lnTo>
                  <a:lnTo>
                    <a:pt x="2236739" y="495140"/>
                  </a:lnTo>
                  <a:lnTo>
                    <a:pt x="2243963" y="459359"/>
                  </a:lnTo>
                  <a:lnTo>
                    <a:pt x="2243963" y="91948"/>
                  </a:lnTo>
                  <a:lnTo>
                    <a:pt x="2236739" y="56149"/>
                  </a:lnTo>
                  <a:lnTo>
                    <a:pt x="2217039" y="26924"/>
                  </a:lnTo>
                  <a:lnTo>
                    <a:pt x="2187813" y="7223"/>
                  </a:lnTo>
                  <a:lnTo>
                    <a:pt x="215201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19015" y="5108575"/>
              <a:ext cx="2244090" cy="551815"/>
            </a:xfrm>
            <a:custGeom>
              <a:avLst/>
              <a:gdLst/>
              <a:ahLst/>
              <a:cxnLst/>
              <a:rect l="l" t="t" r="r" b="b"/>
              <a:pathLst>
                <a:path w="2244090" h="551814">
                  <a:moveTo>
                    <a:pt x="0" y="91948"/>
                  </a:moveTo>
                  <a:lnTo>
                    <a:pt x="7221" y="56149"/>
                  </a:lnTo>
                  <a:lnTo>
                    <a:pt x="26908" y="26924"/>
                  </a:lnTo>
                  <a:lnTo>
                    <a:pt x="56096" y="7223"/>
                  </a:lnTo>
                  <a:lnTo>
                    <a:pt x="91821" y="0"/>
                  </a:lnTo>
                  <a:lnTo>
                    <a:pt x="2152015" y="0"/>
                  </a:lnTo>
                  <a:lnTo>
                    <a:pt x="2187813" y="7223"/>
                  </a:lnTo>
                  <a:lnTo>
                    <a:pt x="2217039" y="26924"/>
                  </a:lnTo>
                  <a:lnTo>
                    <a:pt x="2236739" y="56149"/>
                  </a:lnTo>
                  <a:lnTo>
                    <a:pt x="2243963" y="91948"/>
                  </a:lnTo>
                  <a:lnTo>
                    <a:pt x="2243963" y="459359"/>
                  </a:lnTo>
                  <a:lnTo>
                    <a:pt x="2236739" y="495140"/>
                  </a:lnTo>
                  <a:lnTo>
                    <a:pt x="2217039" y="524354"/>
                  </a:lnTo>
                  <a:lnTo>
                    <a:pt x="2187813" y="544048"/>
                  </a:lnTo>
                  <a:lnTo>
                    <a:pt x="2152015" y="551268"/>
                  </a:lnTo>
                  <a:lnTo>
                    <a:pt x="91821" y="551268"/>
                  </a:lnTo>
                  <a:lnTo>
                    <a:pt x="56096" y="544048"/>
                  </a:lnTo>
                  <a:lnTo>
                    <a:pt x="26908" y="524354"/>
                  </a:lnTo>
                  <a:lnTo>
                    <a:pt x="7221" y="495140"/>
                  </a:lnTo>
                  <a:lnTo>
                    <a:pt x="0" y="459359"/>
                  </a:lnTo>
                  <a:lnTo>
                    <a:pt x="0" y="91948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451730" y="5194808"/>
            <a:ext cx="1979295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06680">
              <a:lnSpc>
                <a:spcPts val="1210"/>
              </a:lnSpc>
              <a:spcBef>
                <a:spcPts val="235"/>
              </a:spcBef>
            </a:pP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ИСПОЛНЕНИЕ </a:t>
            </a:r>
            <a:r>
              <a:rPr sz="1100" dirty="0">
                <a:solidFill>
                  <a:srgbClr val="585858"/>
                </a:solidFill>
                <a:latin typeface="Corbel"/>
                <a:cs typeface="Corbel"/>
              </a:rPr>
              <a:t>БЮДЖЕТА</a:t>
            </a:r>
            <a:r>
              <a:rPr sz="1100" spc="-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100" spc="-50" dirty="0">
                <a:solidFill>
                  <a:srgbClr val="585858"/>
                </a:solidFill>
                <a:latin typeface="Corbel"/>
                <a:cs typeface="Corbel"/>
              </a:rPr>
              <a:t>И</a:t>
            </a: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 КОНТРОЛЬ</a:t>
            </a:r>
            <a:r>
              <a:rPr sz="1100" dirty="0">
                <a:solidFill>
                  <a:srgbClr val="585858"/>
                </a:solidFill>
                <a:latin typeface="Corbel"/>
                <a:cs typeface="Corbel"/>
              </a:rPr>
              <a:t> ЗА</a:t>
            </a:r>
            <a:r>
              <a:rPr sz="1100" spc="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ИСПОЛНЕНИЕМ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863776" y="2600515"/>
            <a:ext cx="2839720" cy="688340"/>
            <a:chOff x="7863776" y="2600515"/>
            <a:chExt cx="2839720" cy="688340"/>
          </a:xfrm>
        </p:grpSpPr>
        <p:sp>
          <p:nvSpPr>
            <p:cNvPr id="35" name="object 35"/>
            <p:cNvSpPr/>
            <p:nvPr/>
          </p:nvSpPr>
          <p:spPr>
            <a:xfrm>
              <a:off x="7869174" y="2605912"/>
              <a:ext cx="2828925" cy="677545"/>
            </a:xfrm>
            <a:custGeom>
              <a:avLst/>
              <a:gdLst/>
              <a:ahLst/>
              <a:cxnLst/>
              <a:rect l="l" t="t" r="r" b="b"/>
              <a:pathLst>
                <a:path w="2828925" h="677545">
                  <a:moveTo>
                    <a:pt x="2760726" y="0"/>
                  </a:moveTo>
                  <a:lnTo>
                    <a:pt x="67691" y="0"/>
                  </a:lnTo>
                  <a:lnTo>
                    <a:pt x="41362" y="5326"/>
                  </a:lnTo>
                  <a:lnTo>
                    <a:pt x="19843" y="19843"/>
                  </a:lnTo>
                  <a:lnTo>
                    <a:pt x="5326" y="41362"/>
                  </a:lnTo>
                  <a:lnTo>
                    <a:pt x="0" y="67690"/>
                  </a:lnTo>
                  <a:lnTo>
                    <a:pt x="0" y="609346"/>
                  </a:lnTo>
                  <a:lnTo>
                    <a:pt x="5326" y="635674"/>
                  </a:lnTo>
                  <a:lnTo>
                    <a:pt x="19843" y="657193"/>
                  </a:lnTo>
                  <a:lnTo>
                    <a:pt x="41362" y="671710"/>
                  </a:lnTo>
                  <a:lnTo>
                    <a:pt x="67691" y="677037"/>
                  </a:lnTo>
                  <a:lnTo>
                    <a:pt x="2760726" y="677037"/>
                  </a:lnTo>
                  <a:lnTo>
                    <a:pt x="2787054" y="671710"/>
                  </a:lnTo>
                  <a:lnTo>
                    <a:pt x="2808573" y="657193"/>
                  </a:lnTo>
                  <a:lnTo>
                    <a:pt x="2823090" y="635674"/>
                  </a:lnTo>
                  <a:lnTo>
                    <a:pt x="2828417" y="609346"/>
                  </a:lnTo>
                  <a:lnTo>
                    <a:pt x="2828417" y="67690"/>
                  </a:lnTo>
                  <a:lnTo>
                    <a:pt x="2823090" y="41362"/>
                  </a:lnTo>
                  <a:lnTo>
                    <a:pt x="2808573" y="19843"/>
                  </a:lnTo>
                  <a:lnTo>
                    <a:pt x="2787054" y="5326"/>
                  </a:lnTo>
                  <a:lnTo>
                    <a:pt x="276072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69174" y="2605912"/>
              <a:ext cx="2828925" cy="677545"/>
            </a:xfrm>
            <a:custGeom>
              <a:avLst/>
              <a:gdLst/>
              <a:ahLst/>
              <a:cxnLst/>
              <a:rect l="l" t="t" r="r" b="b"/>
              <a:pathLst>
                <a:path w="2828925" h="677545">
                  <a:moveTo>
                    <a:pt x="0" y="67690"/>
                  </a:moveTo>
                  <a:lnTo>
                    <a:pt x="5326" y="41362"/>
                  </a:lnTo>
                  <a:lnTo>
                    <a:pt x="19843" y="19843"/>
                  </a:lnTo>
                  <a:lnTo>
                    <a:pt x="41362" y="5326"/>
                  </a:lnTo>
                  <a:lnTo>
                    <a:pt x="67691" y="0"/>
                  </a:lnTo>
                  <a:lnTo>
                    <a:pt x="2760726" y="0"/>
                  </a:lnTo>
                  <a:lnTo>
                    <a:pt x="2787054" y="5326"/>
                  </a:lnTo>
                  <a:lnTo>
                    <a:pt x="2808573" y="19843"/>
                  </a:lnTo>
                  <a:lnTo>
                    <a:pt x="2823090" y="41362"/>
                  </a:lnTo>
                  <a:lnTo>
                    <a:pt x="2828417" y="67690"/>
                  </a:lnTo>
                  <a:lnTo>
                    <a:pt x="2828417" y="609346"/>
                  </a:lnTo>
                  <a:lnTo>
                    <a:pt x="2823090" y="635674"/>
                  </a:lnTo>
                  <a:lnTo>
                    <a:pt x="2808573" y="657193"/>
                  </a:lnTo>
                  <a:lnTo>
                    <a:pt x="2787054" y="671710"/>
                  </a:lnTo>
                  <a:lnTo>
                    <a:pt x="2760726" y="677037"/>
                  </a:lnTo>
                  <a:lnTo>
                    <a:pt x="67691" y="677037"/>
                  </a:lnTo>
                  <a:lnTo>
                    <a:pt x="41362" y="671710"/>
                  </a:lnTo>
                  <a:lnTo>
                    <a:pt x="19843" y="657193"/>
                  </a:lnTo>
                  <a:lnTo>
                    <a:pt x="5326" y="635674"/>
                  </a:lnTo>
                  <a:lnTo>
                    <a:pt x="0" y="609346"/>
                  </a:lnTo>
                  <a:lnTo>
                    <a:pt x="0" y="67690"/>
                  </a:lnTo>
                  <a:close/>
                </a:path>
              </a:pathLst>
            </a:custGeom>
            <a:ln w="107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246744" y="2608833"/>
            <a:ext cx="2075180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585858"/>
                </a:solidFill>
                <a:latin typeface="Corbel"/>
                <a:cs typeface="Corbel"/>
              </a:rPr>
              <a:t>СОСТАВЛЕНИЕ</a:t>
            </a:r>
            <a:r>
              <a:rPr sz="1400" b="1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orbel"/>
                <a:cs typeface="Corbel"/>
              </a:rPr>
              <a:t>ПРОЕКТА </a:t>
            </a:r>
            <a:r>
              <a:rPr sz="1400" b="1" spc="-30" dirty="0">
                <a:solidFill>
                  <a:srgbClr val="585858"/>
                </a:solidFill>
                <a:latin typeface="Corbel"/>
                <a:cs typeface="Corbel"/>
              </a:rPr>
              <a:t>БЮДЖЕТА</a:t>
            </a:r>
            <a:r>
              <a:rPr sz="1400" b="1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Corbel"/>
                <a:cs typeface="Corbel"/>
              </a:rPr>
              <a:t>ОКРУГА ОСНОВЫВАЕТСЯ</a:t>
            </a:r>
            <a:r>
              <a:rPr sz="1400" b="1" spc="-3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400" b="1" spc="-25" dirty="0">
                <a:solidFill>
                  <a:srgbClr val="585858"/>
                </a:solidFill>
                <a:latin typeface="Corbel"/>
                <a:cs typeface="Corbel"/>
              </a:rPr>
              <a:t>НА: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863776" y="3399345"/>
            <a:ext cx="2839720" cy="688340"/>
            <a:chOff x="7863776" y="3399345"/>
            <a:chExt cx="2839720" cy="68834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9174" y="3404743"/>
              <a:ext cx="677036" cy="67703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869174" y="3404743"/>
              <a:ext cx="677545" cy="677545"/>
            </a:xfrm>
            <a:custGeom>
              <a:avLst/>
              <a:gdLst/>
              <a:ahLst/>
              <a:cxnLst/>
              <a:rect l="l" t="t" r="r" b="b"/>
              <a:pathLst>
                <a:path w="677545" h="677545">
                  <a:moveTo>
                    <a:pt x="0" y="112903"/>
                  </a:moveTo>
                  <a:lnTo>
                    <a:pt x="8872" y="68955"/>
                  </a:lnTo>
                  <a:lnTo>
                    <a:pt x="33067" y="33067"/>
                  </a:lnTo>
                  <a:lnTo>
                    <a:pt x="68955" y="8872"/>
                  </a:lnTo>
                  <a:lnTo>
                    <a:pt x="112902" y="0"/>
                  </a:lnTo>
                  <a:lnTo>
                    <a:pt x="564133" y="0"/>
                  </a:lnTo>
                  <a:lnTo>
                    <a:pt x="608081" y="8872"/>
                  </a:lnTo>
                  <a:lnTo>
                    <a:pt x="643969" y="33067"/>
                  </a:lnTo>
                  <a:lnTo>
                    <a:pt x="668164" y="68955"/>
                  </a:lnTo>
                  <a:lnTo>
                    <a:pt x="677036" y="112903"/>
                  </a:lnTo>
                  <a:lnTo>
                    <a:pt x="677036" y="564134"/>
                  </a:lnTo>
                  <a:lnTo>
                    <a:pt x="668164" y="608081"/>
                  </a:lnTo>
                  <a:lnTo>
                    <a:pt x="643969" y="643969"/>
                  </a:lnTo>
                  <a:lnTo>
                    <a:pt x="608081" y="668164"/>
                  </a:lnTo>
                  <a:lnTo>
                    <a:pt x="564133" y="677037"/>
                  </a:lnTo>
                  <a:lnTo>
                    <a:pt x="112902" y="677037"/>
                  </a:lnTo>
                  <a:lnTo>
                    <a:pt x="68955" y="668164"/>
                  </a:lnTo>
                  <a:lnTo>
                    <a:pt x="33067" y="643969"/>
                  </a:lnTo>
                  <a:lnTo>
                    <a:pt x="8872" y="608081"/>
                  </a:lnTo>
                  <a:lnTo>
                    <a:pt x="0" y="564134"/>
                  </a:lnTo>
                  <a:lnTo>
                    <a:pt x="0" y="112903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586851" y="3404743"/>
              <a:ext cx="2110740" cy="677545"/>
            </a:xfrm>
            <a:custGeom>
              <a:avLst/>
              <a:gdLst/>
              <a:ahLst/>
              <a:cxnLst/>
              <a:rect l="l" t="t" r="r" b="b"/>
              <a:pathLst>
                <a:path w="2110740" h="677545">
                  <a:moveTo>
                    <a:pt x="1997837" y="0"/>
                  </a:moveTo>
                  <a:lnTo>
                    <a:pt x="112775" y="0"/>
                  </a:lnTo>
                  <a:lnTo>
                    <a:pt x="68847" y="8872"/>
                  </a:lnTo>
                  <a:lnTo>
                    <a:pt x="33004" y="33067"/>
                  </a:lnTo>
                  <a:lnTo>
                    <a:pt x="8852" y="68955"/>
                  </a:lnTo>
                  <a:lnTo>
                    <a:pt x="0" y="112903"/>
                  </a:lnTo>
                  <a:lnTo>
                    <a:pt x="0" y="564134"/>
                  </a:lnTo>
                  <a:lnTo>
                    <a:pt x="8852" y="608081"/>
                  </a:lnTo>
                  <a:lnTo>
                    <a:pt x="33004" y="643969"/>
                  </a:lnTo>
                  <a:lnTo>
                    <a:pt x="68847" y="668164"/>
                  </a:lnTo>
                  <a:lnTo>
                    <a:pt x="112775" y="677037"/>
                  </a:lnTo>
                  <a:lnTo>
                    <a:pt x="1997837" y="677037"/>
                  </a:lnTo>
                  <a:lnTo>
                    <a:pt x="2041784" y="668164"/>
                  </a:lnTo>
                  <a:lnTo>
                    <a:pt x="2077672" y="643969"/>
                  </a:lnTo>
                  <a:lnTo>
                    <a:pt x="2101867" y="608081"/>
                  </a:lnTo>
                  <a:lnTo>
                    <a:pt x="2110740" y="564134"/>
                  </a:lnTo>
                  <a:lnTo>
                    <a:pt x="2110740" y="112903"/>
                  </a:lnTo>
                  <a:lnTo>
                    <a:pt x="2101867" y="68955"/>
                  </a:lnTo>
                  <a:lnTo>
                    <a:pt x="2077672" y="33067"/>
                  </a:lnTo>
                  <a:lnTo>
                    <a:pt x="2041784" y="8872"/>
                  </a:lnTo>
                  <a:lnTo>
                    <a:pt x="19978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86851" y="3404743"/>
              <a:ext cx="2110740" cy="677545"/>
            </a:xfrm>
            <a:custGeom>
              <a:avLst/>
              <a:gdLst/>
              <a:ahLst/>
              <a:cxnLst/>
              <a:rect l="l" t="t" r="r" b="b"/>
              <a:pathLst>
                <a:path w="2110740" h="677545">
                  <a:moveTo>
                    <a:pt x="0" y="112903"/>
                  </a:moveTo>
                  <a:lnTo>
                    <a:pt x="8852" y="68955"/>
                  </a:lnTo>
                  <a:lnTo>
                    <a:pt x="33004" y="33067"/>
                  </a:lnTo>
                  <a:lnTo>
                    <a:pt x="68847" y="8872"/>
                  </a:lnTo>
                  <a:lnTo>
                    <a:pt x="112775" y="0"/>
                  </a:lnTo>
                  <a:lnTo>
                    <a:pt x="1997837" y="0"/>
                  </a:lnTo>
                  <a:lnTo>
                    <a:pt x="2041784" y="8872"/>
                  </a:lnTo>
                  <a:lnTo>
                    <a:pt x="2077672" y="33067"/>
                  </a:lnTo>
                  <a:lnTo>
                    <a:pt x="2101867" y="68955"/>
                  </a:lnTo>
                  <a:lnTo>
                    <a:pt x="2110740" y="112903"/>
                  </a:lnTo>
                  <a:lnTo>
                    <a:pt x="2110740" y="564134"/>
                  </a:lnTo>
                  <a:lnTo>
                    <a:pt x="2101867" y="608081"/>
                  </a:lnTo>
                  <a:lnTo>
                    <a:pt x="2077672" y="643969"/>
                  </a:lnTo>
                  <a:lnTo>
                    <a:pt x="2041784" y="668164"/>
                  </a:lnTo>
                  <a:lnTo>
                    <a:pt x="1997837" y="677037"/>
                  </a:lnTo>
                  <a:lnTo>
                    <a:pt x="112775" y="677037"/>
                  </a:lnTo>
                  <a:lnTo>
                    <a:pt x="68847" y="668164"/>
                  </a:lnTo>
                  <a:lnTo>
                    <a:pt x="33004" y="643969"/>
                  </a:lnTo>
                  <a:lnTo>
                    <a:pt x="8852" y="608081"/>
                  </a:lnTo>
                  <a:lnTo>
                    <a:pt x="0" y="564134"/>
                  </a:lnTo>
                  <a:lnTo>
                    <a:pt x="0" y="112903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775572" y="3570478"/>
            <a:ext cx="1734820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6510">
              <a:lnSpc>
                <a:spcPts val="1100"/>
              </a:lnSpc>
              <a:spcBef>
                <a:spcPts val="215"/>
              </a:spcBef>
            </a:pP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ПОСЛАНИИ</a:t>
            </a:r>
            <a:r>
              <a:rPr sz="1000" spc="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ПРЕЗИДЕНТА</a:t>
            </a:r>
            <a:r>
              <a:rPr sz="1000" spc="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25" dirty="0">
                <a:solidFill>
                  <a:srgbClr val="585858"/>
                </a:solidFill>
                <a:latin typeface="Corbel"/>
                <a:cs typeface="Corbel"/>
              </a:rPr>
              <a:t>РФ</a:t>
            </a:r>
            <a:r>
              <a:rPr sz="1000" spc="50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ФЕДЕРАЛЬНОМУ</a:t>
            </a:r>
            <a:r>
              <a:rPr sz="1000" spc="4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СОБРАНИЮ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863776" y="4157535"/>
            <a:ext cx="2839720" cy="688340"/>
            <a:chOff x="7863776" y="4157535"/>
            <a:chExt cx="2839720" cy="688340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9174" y="4162932"/>
              <a:ext cx="677036" cy="67703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869174" y="4162932"/>
              <a:ext cx="677545" cy="677545"/>
            </a:xfrm>
            <a:custGeom>
              <a:avLst/>
              <a:gdLst/>
              <a:ahLst/>
              <a:cxnLst/>
              <a:rect l="l" t="t" r="r" b="b"/>
              <a:pathLst>
                <a:path w="677545" h="677545">
                  <a:moveTo>
                    <a:pt x="0" y="112903"/>
                  </a:moveTo>
                  <a:lnTo>
                    <a:pt x="8872" y="68955"/>
                  </a:lnTo>
                  <a:lnTo>
                    <a:pt x="33067" y="33067"/>
                  </a:lnTo>
                  <a:lnTo>
                    <a:pt x="68955" y="8872"/>
                  </a:lnTo>
                  <a:lnTo>
                    <a:pt x="112902" y="0"/>
                  </a:lnTo>
                  <a:lnTo>
                    <a:pt x="564133" y="0"/>
                  </a:lnTo>
                  <a:lnTo>
                    <a:pt x="608081" y="8872"/>
                  </a:lnTo>
                  <a:lnTo>
                    <a:pt x="643969" y="33067"/>
                  </a:lnTo>
                  <a:lnTo>
                    <a:pt x="668164" y="68955"/>
                  </a:lnTo>
                  <a:lnTo>
                    <a:pt x="677036" y="112903"/>
                  </a:lnTo>
                  <a:lnTo>
                    <a:pt x="677036" y="564134"/>
                  </a:lnTo>
                  <a:lnTo>
                    <a:pt x="668164" y="608081"/>
                  </a:lnTo>
                  <a:lnTo>
                    <a:pt x="643969" y="643969"/>
                  </a:lnTo>
                  <a:lnTo>
                    <a:pt x="608081" y="668164"/>
                  </a:lnTo>
                  <a:lnTo>
                    <a:pt x="564133" y="677037"/>
                  </a:lnTo>
                  <a:lnTo>
                    <a:pt x="112902" y="677037"/>
                  </a:lnTo>
                  <a:lnTo>
                    <a:pt x="68955" y="668164"/>
                  </a:lnTo>
                  <a:lnTo>
                    <a:pt x="33067" y="643969"/>
                  </a:lnTo>
                  <a:lnTo>
                    <a:pt x="8872" y="608081"/>
                  </a:lnTo>
                  <a:lnTo>
                    <a:pt x="0" y="564134"/>
                  </a:lnTo>
                  <a:lnTo>
                    <a:pt x="0" y="112903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86851" y="4162932"/>
              <a:ext cx="2110740" cy="677545"/>
            </a:xfrm>
            <a:custGeom>
              <a:avLst/>
              <a:gdLst/>
              <a:ahLst/>
              <a:cxnLst/>
              <a:rect l="l" t="t" r="r" b="b"/>
              <a:pathLst>
                <a:path w="2110740" h="677545">
                  <a:moveTo>
                    <a:pt x="1997837" y="0"/>
                  </a:moveTo>
                  <a:lnTo>
                    <a:pt x="112775" y="0"/>
                  </a:lnTo>
                  <a:lnTo>
                    <a:pt x="68847" y="8872"/>
                  </a:lnTo>
                  <a:lnTo>
                    <a:pt x="33004" y="33067"/>
                  </a:lnTo>
                  <a:lnTo>
                    <a:pt x="8852" y="68955"/>
                  </a:lnTo>
                  <a:lnTo>
                    <a:pt x="0" y="112903"/>
                  </a:lnTo>
                  <a:lnTo>
                    <a:pt x="0" y="564134"/>
                  </a:lnTo>
                  <a:lnTo>
                    <a:pt x="8852" y="608081"/>
                  </a:lnTo>
                  <a:lnTo>
                    <a:pt x="33004" y="643969"/>
                  </a:lnTo>
                  <a:lnTo>
                    <a:pt x="68847" y="668164"/>
                  </a:lnTo>
                  <a:lnTo>
                    <a:pt x="112775" y="677037"/>
                  </a:lnTo>
                  <a:lnTo>
                    <a:pt x="1997837" y="677037"/>
                  </a:lnTo>
                  <a:lnTo>
                    <a:pt x="2041784" y="668164"/>
                  </a:lnTo>
                  <a:lnTo>
                    <a:pt x="2077672" y="643969"/>
                  </a:lnTo>
                  <a:lnTo>
                    <a:pt x="2101867" y="608081"/>
                  </a:lnTo>
                  <a:lnTo>
                    <a:pt x="2110740" y="564134"/>
                  </a:lnTo>
                  <a:lnTo>
                    <a:pt x="2110740" y="112903"/>
                  </a:lnTo>
                  <a:lnTo>
                    <a:pt x="2101867" y="68955"/>
                  </a:lnTo>
                  <a:lnTo>
                    <a:pt x="2077672" y="33067"/>
                  </a:lnTo>
                  <a:lnTo>
                    <a:pt x="2041784" y="8872"/>
                  </a:lnTo>
                  <a:lnTo>
                    <a:pt x="19978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586851" y="4162932"/>
              <a:ext cx="2110740" cy="677545"/>
            </a:xfrm>
            <a:custGeom>
              <a:avLst/>
              <a:gdLst/>
              <a:ahLst/>
              <a:cxnLst/>
              <a:rect l="l" t="t" r="r" b="b"/>
              <a:pathLst>
                <a:path w="2110740" h="677545">
                  <a:moveTo>
                    <a:pt x="0" y="112903"/>
                  </a:moveTo>
                  <a:lnTo>
                    <a:pt x="8852" y="68955"/>
                  </a:lnTo>
                  <a:lnTo>
                    <a:pt x="33004" y="33067"/>
                  </a:lnTo>
                  <a:lnTo>
                    <a:pt x="68847" y="8872"/>
                  </a:lnTo>
                  <a:lnTo>
                    <a:pt x="112775" y="0"/>
                  </a:lnTo>
                  <a:lnTo>
                    <a:pt x="1997837" y="0"/>
                  </a:lnTo>
                  <a:lnTo>
                    <a:pt x="2041784" y="8872"/>
                  </a:lnTo>
                  <a:lnTo>
                    <a:pt x="2077672" y="33067"/>
                  </a:lnTo>
                  <a:lnTo>
                    <a:pt x="2101867" y="68955"/>
                  </a:lnTo>
                  <a:lnTo>
                    <a:pt x="2110740" y="112903"/>
                  </a:lnTo>
                  <a:lnTo>
                    <a:pt x="2110740" y="564134"/>
                  </a:lnTo>
                  <a:lnTo>
                    <a:pt x="2101867" y="608081"/>
                  </a:lnTo>
                  <a:lnTo>
                    <a:pt x="2077672" y="643969"/>
                  </a:lnTo>
                  <a:lnTo>
                    <a:pt x="2041784" y="668164"/>
                  </a:lnTo>
                  <a:lnTo>
                    <a:pt x="1997837" y="677037"/>
                  </a:lnTo>
                  <a:lnTo>
                    <a:pt x="112775" y="677037"/>
                  </a:lnTo>
                  <a:lnTo>
                    <a:pt x="68847" y="668164"/>
                  </a:lnTo>
                  <a:lnTo>
                    <a:pt x="33004" y="643969"/>
                  </a:lnTo>
                  <a:lnTo>
                    <a:pt x="8852" y="608081"/>
                  </a:lnTo>
                  <a:lnTo>
                    <a:pt x="0" y="564134"/>
                  </a:lnTo>
                  <a:lnTo>
                    <a:pt x="0" y="112903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726551" y="4189222"/>
            <a:ext cx="1831339" cy="5969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270" algn="ctr">
              <a:lnSpc>
                <a:spcPct val="91500"/>
              </a:lnSpc>
              <a:spcBef>
                <a:spcPts val="195"/>
              </a:spcBef>
            </a:pPr>
            <a:r>
              <a:rPr sz="1000" dirty="0">
                <a:solidFill>
                  <a:srgbClr val="585858"/>
                </a:solidFill>
                <a:latin typeface="Corbel"/>
                <a:cs typeface="Corbel"/>
              </a:rPr>
              <a:t>ПРОГНОЗЕ</a:t>
            </a:r>
            <a:r>
              <a:rPr sz="1000" spc="-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СОЦИАЛЬНО-</a:t>
            </a:r>
            <a:r>
              <a:rPr sz="1000" spc="50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ЭКОНОМИЧЕСКОГО</a:t>
            </a:r>
            <a:r>
              <a:rPr sz="1000" spc="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РАЗВИТИЯ</a:t>
            </a:r>
            <a:r>
              <a:rPr sz="1000" spc="50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КАЛАРСКОГО</a:t>
            </a:r>
            <a:endParaRPr sz="1000">
              <a:latin typeface="Corbel"/>
              <a:cs typeface="Corbel"/>
            </a:endParaRPr>
          </a:p>
          <a:p>
            <a:pPr algn="ctr">
              <a:lnSpc>
                <a:spcPts val="1105"/>
              </a:lnSpc>
            </a:pP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МУНИЦИПАЛЬНОГО</a:t>
            </a:r>
            <a:r>
              <a:rPr sz="1000" spc="5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ОКРУГА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863776" y="4915852"/>
            <a:ext cx="2839720" cy="687705"/>
            <a:chOff x="7863776" y="4915852"/>
            <a:chExt cx="2839720" cy="687705"/>
          </a:xfrm>
        </p:grpSpPr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9174" y="4921250"/>
              <a:ext cx="677036" cy="67691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869174" y="4921250"/>
              <a:ext cx="677545" cy="676910"/>
            </a:xfrm>
            <a:custGeom>
              <a:avLst/>
              <a:gdLst/>
              <a:ahLst/>
              <a:cxnLst/>
              <a:rect l="l" t="t" r="r" b="b"/>
              <a:pathLst>
                <a:path w="677545" h="676910">
                  <a:moveTo>
                    <a:pt x="0" y="112775"/>
                  </a:moveTo>
                  <a:lnTo>
                    <a:pt x="8872" y="68847"/>
                  </a:lnTo>
                  <a:lnTo>
                    <a:pt x="33067" y="33004"/>
                  </a:lnTo>
                  <a:lnTo>
                    <a:pt x="68955" y="8852"/>
                  </a:lnTo>
                  <a:lnTo>
                    <a:pt x="112902" y="0"/>
                  </a:lnTo>
                  <a:lnTo>
                    <a:pt x="564133" y="0"/>
                  </a:lnTo>
                  <a:lnTo>
                    <a:pt x="608081" y="8852"/>
                  </a:lnTo>
                  <a:lnTo>
                    <a:pt x="643969" y="33004"/>
                  </a:lnTo>
                  <a:lnTo>
                    <a:pt x="668164" y="68847"/>
                  </a:lnTo>
                  <a:lnTo>
                    <a:pt x="677036" y="112775"/>
                  </a:lnTo>
                  <a:lnTo>
                    <a:pt x="677036" y="564007"/>
                  </a:lnTo>
                  <a:lnTo>
                    <a:pt x="668164" y="607954"/>
                  </a:lnTo>
                  <a:lnTo>
                    <a:pt x="643969" y="643842"/>
                  </a:lnTo>
                  <a:lnTo>
                    <a:pt x="608081" y="668037"/>
                  </a:lnTo>
                  <a:lnTo>
                    <a:pt x="564133" y="676910"/>
                  </a:lnTo>
                  <a:lnTo>
                    <a:pt x="112902" y="676910"/>
                  </a:lnTo>
                  <a:lnTo>
                    <a:pt x="68955" y="668037"/>
                  </a:lnTo>
                  <a:lnTo>
                    <a:pt x="33067" y="643842"/>
                  </a:lnTo>
                  <a:lnTo>
                    <a:pt x="8872" y="607954"/>
                  </a:lnTo>
                  <a:lnTo>
                    <a:pt x="0" y="564007"/>
                  </a:lnTo>
                  <a:lnTo>
                    <a:pt x="0" y="112775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86851" y="4921250"/>
              <a:ext cx="2110740" cy="676910"/>
            </a:xfrm>
            <a:custGeom>
              <a:avLst/>
              <a:gdLst/>
              <a:ahLst/>
              <a:cxnLst/>
              <a:rect l="l" t="t" r="r" b="b"/>
              <a:pathLst>
                <a:path w="2110740" h="676910">
                  <a:moveTo>
                    <a:pt x="1997837" y="0"/>
                  </a:moveTo>
                  <a:lnTo>
                    <a:pt x="112775" y="0"/>
                  </a:lnTo>
                  <a:lnTo>
                    <a:pt x="68847" y="8852"/>
                  </a:lnTo>
                  <a:lnTo>
                    <a:pt x="33004" y="33004"/>
                  </a:lnTo>
                  <a:lnTo>
                    <a:pt x="8852" y="68847"/>
                  </a:lnTo>
                  <a:lnTo>
                    <a:pt x="0" y="112775"/>
                  </a:lnTo>
                  <a:lnTo>
                    <a:pt x="0" y="564007"/>
                  </a:lnTo>
                  <a:lnTo>
                    <a:pt x="8852" y="607954"/>
                  </a:lnTo>
                  <a:lnTo>
                    <a:pt x="33004" y="643842"/>
                  </a:lnTo>
                  <a:lnTo>
                    <a:pt x="68847" y="668037"/>
                  </a:lnTo>
                  <a:lnTo>
                    <a:pt x="112775" y="676910"/>
                  </a:lnTo>
                  <a:lnTo>
                    <a:pt x="1997837" y="676910"/>
                  </a:lnTo>
                  <a:lnTo>
                    <a:pt x="2041784" y="668037"/>
                  </a:lnTo>
                  <a:lnTo>
                    <a:pt x="2077672" y="643842"/>
                  </a:lnTo>
                  <a:lnTo>
                    <a:pt x="2101867" y="607954"/>
                  </a:lnTo>
                  <a:lnTo>
                    <a:pt x="2110740" y="564007"/>
                  </a:lnTo>
                  <a:lnTo>
                    <a:pt x="2110740" y="112775"/>
                  </a:lnTo>
                  <a:lnTo>
                    <a:pt x="2101867" y="68847"/>
                  </a:lnTo>
                  <a:lnTo>
                    <a:pt x="2077672" y="33004"/>
                  </a:lnTo>
                  <a:lnTo>
                    <a:pt x="2041784" y="8852"/>
                  </a:lnTo>
                  <a:lnTo>
                    <a:pt x="19978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586851" y="4921250"/>
              <a:ext cx="2110740" cy="676910"/>
            </a:xfrm>
            <a:custGeom>
              <a:avLst/>
              <a:gdLst/>
              <a:ahLst/>
              <a:cxnLst/>
              <a:rect l="l" t="t" r="r" b="b"/>
              <a:pathLst>
                <a:path w="2110740" h="676910">
                  <a:moveTo>
                    <a:pt x="0" y="112775"/>
                  </a:moveTo>
                  <a:lnTo>
                    <a:pt x="8852" y="68847"/>
                  </a:lnTo>
                  <a:lnTo>
                    <a:pt x="33004" y="33004"/>
                  </a:lnTo>
                  <a:lnTo>
                    <a:pt x="68847" y="8852"/>
                  </a:lnTo>
                  <a:lnTo>
                    <a:pt x="112775" y="0"/>
                  </a:lnTo>
                  <a:lnTo>
                    <a:pt x="1997837" y="0"/>
                  </a:lnTo>
                  <a:lnTo>
                    <a:pt x="2041784" y="8852"/>
                  </a:lnTo>
                  <a:lnTo>
                    <a:pt x="2077672" y="33004"/>
                  </a:lnTo>
                  <a:lnTo>
                    <a:pt x="2101867" y="68847"/>
                  </a:lnTo>
                  <a:lnTo>
                    <a:pt x="2110740" y="112775"/>
                  </a:lnTo>
                  <a:lnTo>
                    <a:pt x="2110740" y="564007"/>
                  </a:lnTo>
                  <a:lnTo>
                    <a:pt x="2101867" y="607954"/>
                  </a:lnTo>
                  <a:lnTo>
                    <a:pt x="2077672" y="643842"/>
                  </a:lnTo>
                  <a:lnTo>
                    <a:pt x="2041784" y="668037"/>
                  </a:lnTo>
                  <a:lnTo>
                    <a:pt x="1997837" y="676910"/>
                  </a:lnTo>
                  <a:lnTo>
                    <a:pt x="112775" y="676910"/>
                  </a:lnTo>
                  <a:lnTo>
                    <a:pt x="68847" y="668037"/>
                  </a:lnTo>
                  <a:lnTo>
                    <a:pt x="33004" y="643842"/>
                  </a:lnTo>
                  <a:lnTo>
                    <a:pt x="8852" y="607954"/>
                  </a:lnTo>
                  <a:lnTo>
                    <a:pt x="0" y="564007"/>
                  </a:lnTo>
                  <a:lnTo>
                    <a:pt x="0" y="112775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780144" y="5017389"/>
            <a:ext cx="1724025" cy="456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905" algn="ctr">
              <a:lnSpc>
                <a:spcPct val="91500"/>
              </a:lnSpc>
              <a:spcBef>
                <a:spcPts val="195"/>
              </a:spcBef>
            </a:pPr>
            <a:r>
              <a:rPr sz="1000" dirty="0">
                <a:solidFill>
                  <a:srgbClr val="585858"/>
                </a:solidFill>
                <a:latin typeface="Corbel"/>
                <a:cs typeface="Corbel"/>
              </a:rPr>
              <a:t>ОСНОВНЫХ</a:t>
            </a:r>
            <a:r>
              <a:rPr sz="1000" spc="-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НАПРАВЛЕНИЯХ</a:t>
            </a:r>
            <a:r>
              <a:rPr sz="1000" spc="50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dirty="0">
                <a:solidFill>
                  <a:srgbClr val="585858"/>
                </a:solidFill>
                <a:latin typeface="Corbel"/>
                <a:cs typeface="Corbel"/>
              </a:rPr>
              <a:t>БЮДЖЕТНОЙ</a:t>
            </a:r>
            <a:r>
              <a:rPr sz="1000" spc="-1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dirty="0">
                <a:solidFill>
                  <a:srgbClr val="585858"/>
                </a:solidFill>
                <a:latin typeface="Corbel"/>
                <a:cs typeface="Corbel"/>
              </a:rPr>
              <a:t>И</a:t>
            </a:r>
            <a:r>
              <a:rPr sz="1000" spc="-2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НАЛОГОВОЙ</a:t>
            </a:r>
            <a:r>
              <a:rPr sz="1000" spc="50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ПОЛИТИКИ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863776" y="5674004"/>
            <a:ext cx="2839720" cy="688340"/>
            <a:chOff x="7863776" y="5674004"/>
            <a:chExt cx="2839720" cy="688340"/>
          </a:xfrm>
        </p:grpSpPr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9174" y="5679401"/>
              <a:ext cx="677036" cy="67696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869174" y="5679401"/>
              <a:ext cx="677545" cy="677545"/>
            </a:xfrm>
            <a:custGeom>
              <a:avLst/>
              <a:gdLst/>
              <a:ahLst/>
              <a:cxnLst/>
              <a:rect l="l" t="t" r="r" b="b"/>
              <a:pathLst>
                <a:path w="677545" h="677545">
                  <a:moveTo>
                    <a:pt x="0" y="112839"/>
                  </a:moveTo>
                  <a:lnTo>
                    <a:pt x="8872" y="68917"/>
                  </a:lnTo>
                  <a:lnTo>
                    <a:pt x="33067" y="33050"/>
                  </a:lnTo>
                  <a:lnTo>
                    <a:pt x="68955" y="8867"/>
                  </a:lnTo>
                  <a:lnTo>
                    <a:pt x="112902" y="0"/>
                  </a:lnTo>
                  <a:lnTo>
                    <a:pt x="564133" y="0"/>
                  </a:lnTo>
                  <a:lnTo>
                    <a:pt x="608081" y="8867"/>
                  </a:lnTo>
                  <a:lnTo>
                    <a:pt x="643969" y="33050"/>
                  </a:lnTo>
                  <a:lnTo>
                    <a:pt x="668164" y="68917"/>
                  </a:lnTo>
                  <a:lnTo>
                    <a:pt x="677036" y="112839"/>
                  </a:lnTo>
                  <a:lnTo>
                    <a:pt x="677036" y="564108"/>
                  </a:lnTo>
                  <a:lnTo>
                    <a:pt x="668164" y="608037"/>
                  </a:lnTo>
                  <a:lnTo>
                    <a:pt x="643969" y="643909"/>
                  </a:lnTo>
                  <a:lnTo>
                    <a:pt x="608081" y="668093"/>
                  </a:lnTo>
                  <a:lnTo>
                    <a:pt x="564133" y="676960"/>
                  </a:lnTo>
                  <a:lnTo>
                    <a:pt x="112902" y="676960"/>
                  </a:lnTo>
                  <a:lnTo>
                    <a:pt x="68955" y="668093"/>
                  </a:lnTo>
                  <a:lnTo>
                    <a:pt x="33067" y="643909"/>
                  </a:lnTo>
                  <a:lnTo>
                    <a:pt x="8872" y="608037"/>
                  </a:lnTo>
                  <a:lnTo>
                    <a:pt x="0" y="564108"/>
                  </a:lnTo>
                  <a:lnTo>
                    <a:pt x="0" y="11283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86851" y="5679401"/>
              <a:ext cx="2110740" cy="677545"/>
            </a:xfrm>
            <a:custGeom>
              <a:avLst/>
              <a:gdLst/>
              <a:ahLst/>
              <a:cxnLst/>
              <a:rect l="l" t="t" r="r" b="b"/>
              <a:pathLst>
                <a:path w="2110740" h="677545">
                  <a:moveTo>
                    <a:pt x="1997837" y="0"/>
                  </a:moveTo>
                  <a:lnTo>
                    <a:pt x="112775" y="0"/>
                  </a:lnTo>
                  <a:lnTo>
                    <a:pt x="68847" y="8867"/>
                  </a:lnTo>
                  <a:lnTo>
                    <a:pt x="33004" y="33050"/>
                  </a:lnTo>
                  <a:lnTo>
                    <a:pt x="8852" y="68917"/>
                  </a:lnTo>
                  <a:lnTo>
                    <a:pt x="0" y="112839"/>
                  </a:lnTo>
                  <a:lnTo>
                    <a:pt x="0" y="564108"/>
                  </a:lnTo>
                  <a:lnTo>
                    <a:pt x="8852" y="608037"/>
                  </a:lnTo>
                  <a:lnTo>
                    <a:pt x="33004" y="643909"/>
                  </a:lnTo>
                  <a:lnTo>
                    <a:pt x="68847" y="668093"/>
                  </a:lnTo>
                  <a:lnTo>
                    <a:pt x="112775" y="676960"/>
                  </a:lnTo>
                  <a:lnTo>
                    <a:pt x="1997837" y="676960"/>
                  </a:lnTo>
                  <a:lnTo>
                    <a:pt x="2041784" y="668093"/>
                  </a:lnTo>
                  <a:lnTo>
                    <a:pt x="2077672" y="643909"/>
                  </a:lnTo>
                  <a:lnTo>
                    <a:pt x="2101867" y="608037"/>
                  </a:lnTo>
                  <a:lnTo>
                    <a:pt x="2110740" y="564108"/>
                  </a:lnTo>
                  <a:lnTo>
                    <a:pt x="2110740" y="112839"/>
                  </a:lnTo>
                  <a:lnTo>
                    <a:pt x="2101867" y="68917"/>
                  </a:lnTo>
                  <a:lnTo>
                    <a:pt x="2077672" y="33050"/>
                  </a:lnTo>
                  <a:lnTo>
                    <a:pt x="2041784" y="8867"/>
                  </a:lnTo>
                  <a:lnTo>
                    <a:pt x="19978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86851" y="5679401"/>
              <a:ext cx="2110740" cy="677545"/>
            </a:xfrm>
            <a:custGeom>
              <a:avLst/>
              <a:gdLst/>
              <a:ahLst/>
              <a:cxnLst/>
              <a:rect l="l" t="t" r="r" b="b"/>
              <a:pathLst>
                <a:path w="2110740" h="677545">
                  <a:moveTo>
                    <a:pt x="0" y="112839"/>
                  </a:moveTo>
                  <a:lnTo>
                    <a:pt x="8852" y="68917"/>
                  </a:lnTo>
                  <a:lnTo>
                    <a:pt x="33004" y="33050"/>
                  </a:lnTo>
                  <a:lnTo>
                    <a:pt x="68847" y="8867"/>
                  </a:lnTo>
                  <a:lnTo>
                    <a:pt x="112775" y="0"/>
                  </a:lnTo>
                  <a:lnTo>
                    <a:pt x="1997837" y="0"/>
                  </a:lnTo>
                  <a:lnTo>
                    <a:pt x="2041784" y="8867"/>
                  </a:lnTo>
                  <a:lnTo>
                    <a:pt x="2077672" y="33050"/>
                  </a:lnTo>
                  <a:lnTo>
                    <a:pt x="2101867" y="68917"/>
                  </a:lnTo>
                  <a:lnTo>
                    <a:pt x="2110740" y="112839"/>
                  </a:lnTo>
                  <a:lnTo>
                    <a:pt x="2110740" y="564108"/>
                  </a:lnTo>
                  <a:lnTo>
                    <a:pt x="2101867" y="608037"/>
                  </a:lnTo>
                  <a:lnTo>
                    <a:pt x="2077672" y="643909"/>
                  </a:lnTo>
                  <a:lnTo>
                    <a:pt x="2041784" y="668093"/>
                  </a:lnTo>
                  <a:lnTo>
                    <a:pt x="1997837" y="676960"/>
                  </a:lnTo>
                  <a:lnTo>
                    <a:pt x="112775" y="676960"/>
                  </a:lnTo>
                  <a:lnTo>
                    <a:pt x="68847" y="668093"/>
                  </a:lnTo>
                  <a:lnTo>
                    <a:pt x="33004" y="643909"/>
                  </a:lnTo>
                  <a:lnTo>
                    <a:pt x="8852" y="608037"/>
                  </a:lnTo>
                  <a:lnTo>
                    <a:pt x="0" y="564108"/>
                  </a:lnTo>
                  <a:lnTo>
                    <a:pt x="0" y="112839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9074277" y="5845555"/>
            <a:ext cx="1136015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54305" marR="5080" indent="-142240">
              <a:lnSpc>
                <a:spcPts val="1100"/>
              </a:lnSpc>
              <a:spcBef>
                <a:spcPts val="215"/>
              </a:spcBef>
            </a:pP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МУНИЦИПАЛЬНЫХ</a:t>
            </a:r>
            <a:r>
              <a:rPr sz="1000" spc="50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orbel"/>
                <a:cs typeface="Corbel"/>
              </a:rPr>
              <a:t>ПРОГРАММАХ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369879" y="5727877"/>
            <a:ext cx="2254885" cy="562610"/>
            <a:chOff x="4369879" y="5727877"/>
            <a:chExt cx="2254885" cy="562610"/>
          </a:xfrm>
        </p:grpSpPr>
        <p:sp>
          <p:nvSpPr>
            <p:cNvPr id="63" name="object 63"/>
            <p:cNvSpPr/>
            <p:nvPr/>
          </p:nvSpPr>
          <p:spPr>
            <a:xfrm>
              <a:off x="4375276" y="5733275"/>
              <a:ext cx="2244090" cy="551815"/>
            </a:xfrm>
            <a:custGeom>
              <a:avLst/>
              <a:gdLst/>
              <a:ahLst/>
              <a:cxnLst/>
              <a:rect l="l" t="t" r="r" b="b"/>
              <a:pathLst>
                <a:path w="2244090" h="551814">
                  <a:moveTo>
                    <a:pt x="2152142" y="0"/>
                  </a:moveTo>
                  <a:lnTo>
                    <a:pt x="91948" y="0"/>
                  </a:lnTo>
                  <a:lnTo>
                    <a:pt x="56149" y="7222"/>
                  </a:lnTo>
                  <a:lnTo>
                    <a:pt x="26924" y="26917"/>
                  </a:lnTo>
                  <a:lnTo>
                    <a:pt x="7223" y="56128"/>
                  </a:lnTo>
                  <a:lnTo>
                    <a:pt x="0" y="91897"/>
                  </a:lnTo>
                  <a:lnTo>
                    <a:pt x="0" y="459371"/>
                  </a:lnTo>
                  <a:lnTo>
                    <a:pt x="7223" y="495145"/>
                  </a:lnTo>
                  <a:lnTo>
                    <a:pt x="26924" y="524356"/>
                  </a:lnTo>
                  <a:lnTo>
                    <a:pt x="56149" y="544048"/>
                  </a:lnTo>
                  <a:lnTo>
                    <a:pt x="91948" y="551268"/>
                  </a:lnTo>
                  <a:lnTo>
                    <a:pt x="2152142" y="551268"/>
                  </a:lnTo>
                  <a:lnTo>
                    <a:pt x="2187866" y="544048"/>
                  </a:lnTo>
                  <a:lnTo>
                    <a:pt x="2217054" y="524356"/>
                  </a:lnTo>
                  <a:lnTo>
                    <a:pt x="2236741" y="495145"/>
                  </a:lnTo>
                  <a:lnTo>
                    <a:pt x="2243963" y="459371"/>
                  </a:lnTo>
                  <a:lnTo>
                    <a:pt x="2243963" y="91897"/>
                  </a:lnTo>
                  <a:lnTo>
                    <a:pt x="2236741" y="56128"/>
                  </a:lnTo>
                  <a:lnTo>
                    <a:pt x="2217054" y="26917"/>
                  </a:lnTo>
                  <a:lnTo>
                    <a:pt x="2187866" y="7222"/>
                  </a:lnTo>
                  <a:lnTo>
                    <a:pt x="2152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75276" y="5733275"/>
              <a:ext cx="2244090" cy="551815"/>
            </a:xfrm>
            <a:custGeom>
              <a:avLst/>
              <a:gdLst/>
              <a:ahLst/>
              <a:cxnLst/>
              <a:rect l="l" t="t" r="r" b="b"/>
              <a:pathLst>
                <a:path w="2244090" h="551814">
                  <a:moveTo>
                    <a:pt x="0" y="91897"/>
                  </a:moveTo>
                  <a:lnTo>
                    <a:pt x="7223" y="56128"/>
                  </a:lnTo>
                  <a:lnTo>
                    <a:pt x="26924" y="26917"/>
                  </a:lnTo>
                  <a:lnTo>
                    <a:pt x="56149" y="7222"/>
                  </a:lnTo>
                  <a:lnTo>
                    <a:pt x="91948" y="0"/>
                  </a:lnTo>
                  <a:lnTo>
                    <a:pt x="2152142" y="0"/>
                  </a:lnTo>
                  <a:lnTo>
                    <a:pt x="2187866" y="7222"/>
                  </a:lnTo>
                  <a:lnTo>
                    <a:pt x="2217054" y="26917"/>
                  </a:lnTo>
                  <a:lnTo>
                    <a:pt x="2236741" y="56128"/>
                  </a:lnTo>
                  <a:lnTo>
                    <a:pt x="2243963" y="91897"/>
                  </a:lnTo>
                  <a:lnTo>
                    <a:pt x="2243963" y="459371"/>
                  </a:lnTo>
                  <a:lnTo>
                    <a:pt x="2236741" y="495145"/>
                  </a:lnTo>
                  <a:lnTo>
                    <a:pt x="2217054" y="524356"/>
                  </a:lnTo>
                  <a:lnTo>
                    <a:pt x="2187866" y="544048"/>
                  </a:lnTo>
                  <a:lnTo>
                    <a:pt x="2152142" y="551268"/>
                  </a:lnTo>
                  <a:lnTo>
                    <a:pt x="91948" y="551268"/>
                  </a:lnTo>
                  <a:lnTo>
                    <a:pt x="56149" y="544048"/>
                  </a:lnTo>
                  <a:lnTo>
                    <a:pt x="26924" y="524356"/>
                  </a:lnTo>
                  <a:lnTo>
                    <a:pt x="7223" y="495145"/>
                  </a:lnTo>
                  <a:lnTo>
                    <a:pt x="0" y="459371"/>
                  </a:lnTo>
                  <a:lnTo>
                    <a:pt x="0" y="91897"/>
                  </a:lnTo>
                  <a:close/>
                </a:path>
              </a:pathLst>
            </a:custGeom>
            <a:ln w="107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623561" y="5745276"/>
            <a:ext cx="1749425" cy="49593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635" algn="ctr">
              <a:lnSpc>
                <a:spcPts val="1190"/>
              </a:lnSpc>
              <a:spcBef>
                <a:spcPts val="250"/>
              </a:spcBef>
            </a:pP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СОСТАВЛЕНИЕ</a:t>
            </a:r>
            <a:r>
              <a:rPr sz="1100" spc="45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100" spc="-50" dirty="0">
                <a:solidFill>
                  <a:srgbClr val="585858"/>
                </a:solidFill>
                <a:latin typeface="Corbel"/>
                <a:cs typeface="Corbel"/>
              </a:rPr>
              <a:t>И</a:t>
            </a: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 УТВЕРЖДЕНИЕ</a:t>
            </a:r>
            <a:r>
              <a:rPr sz="1100" dirty="0">
                <a:solidFill>
                  <a:srgbClr val="585858"/>
                </a:solidFill>
                <a:latin typeface="Corbel"/>
                <a:cs typeface="Corbel"/>
              </a:rPr>
              <a:t> ОТЧЕТА</a:t>
            </a:r>
            <a:r>
              <a:rPr sz="1100" spc="1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100" spc="-35" dirty="0">
                <a:solidFill>
                  <a:srgbClr val="585858"/>
                </a:solidFill>
                <a:latin typeface="Corbel"/>
                <a:cs typeface="Corbel"/>
              </a:rPr>
              <a:t>ОБ</a:t>
            </a: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 ИСПОЛНЕНИИ</a:t>
            </a:r>
            <a:r>
              <a:rPr sz="1100" spc="20" dirty="0">
                <a:solidFill>
                  <a:srgbClr val="585858"/>
                </a:solidFill>
                <a:latin typeface="Corbel"/>
                <a:cs typeface="Corbel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Corbel"/>
                <a:cs typeface="Corbel"/>
              </a:rPr>
              <a:t>БЮДЖЕТА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737800" y="5754789"/>
            <a:ext cx="562610" cy="562610"/>
            <a:chOff x="3737800" y="5754789"/>
            <a:chExt cx="562610" cy="562610"/>
          </a:xfrm>
        </p:grpSpPr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3198" y="5760186"/>
              <a:ext cx="551306" cy="55128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743198" y="5760186"/>
              <a:ext cx="551815" cy="551815"/>
            </a:xfrm>
            <a:custGeom>
              <a:avLst/>
              <a:gdLst/>
              <a:ahLst/>
              <a:cxnLst/>
              <a:rect l="l" t="t" r="r" b="b"/>
              <a:pathLst>
                <a:path w="551814" h="551814">
                  <a:moveTo>
                    <a:pt x="0" y="91897"/>
                  </a:moveTo>
                  <a:lnTo>
                    <a:pt x="7223" y="56128"/>
                  </a:lnTo>
                  <a:lnTo>
                    <a:pt x="26924" y="26917"/>
                  </a:lnTo>
                  <a:lnTo>
                    <a:pt x="56149" y="7222"/>
                  </a:lnTo>
                  <a:lnTo>
                    <a:pt x="91948" y="0"/>
                  </a:lnTo>
                  <a:lnTo>
                    <a:pt x="459359" y="0"/>
                  </a:lnTo>
                  <a:lnTo>
                    <a:pt x="495157" y="7222"/>
                  </a:lnTo>
                  <a:lnTo>
                    <a:pt x="524382" y="26917"/>
                  </a:lnTo>
                  <a:lnTo>
                    <a:pt x="544083" y="56128"/>
                  </a:lnTo>
                  <a:lnTo>
                    <a:pt x="551306" y="91897"/>
                  </a:lnTo>
                  <a:lnTo>
                    <a:pt x="551306" y="459384"/>
                  </a:lnTo>
                  <a:lnTo>
                    <a:pt x="544083" y="495153"/>
                  </a:lnTo>
                  <a:lnTo>
                    <a:pt x="524383" y="524363"/>
                  </a:lnTo>
                  <a:lnTo>
                    <a:pt x="495157" y="544059"/>
                  </a:lnTo>
                  <a:lnTo>
                    <a:pt x="459359" y="551281"/>
                  </a:lnTo>
                  <a:lnTo>
                    <a:pt x="91948" y="551281"/>
                  </a:lnTo>
                  <a:lnTo>
                    <a:pt x="56149" y="544059"/>
                  </a:lnTo>
                  <a:lnTo>
                    <a:pt x="26924" y="524363"/>
                  </a:lnTo>
                  <a:lnTo>
                    <a:pt x="7223" y="495153"/>
                  </a:lnTo>
                  <a:lnTo>
                    <a:pt x="0" y="459384"/>
                  </a:lnTo>
                  <a:lnTo>
                    <a:pt x="0" y="91897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123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604" y="0"/>
                </a:moveTo>
                <a:lnTo>
                  <a:pt x="0" y="0"/>
                </a:lnTo>
                <a:lnTo>
                  <a:pt x="0" y="5330952"/>
                </a:lnTo>
                <a:lnTo>
                  <a:pt x="3443604" y="5330952"/>
                </a:lnTo>
                <a:lnTo>
                  <a:pt x="344360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15826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376174" y="0"/>
                </a:moveTo>
                <a:lnTo>
                  <a:pt x="0" y="0"/>
                </a:lnTo>
                <a:lnTo>
                  <a:pt x="0" y="5330952"/>
                </a:lnTo>
                <a:lnTo>
                  <a:pt x="376174" y="5330952"/>
                </a:lnTo>
                <a:lnTo>
                  <a:pt x="376174" y="0"/>
                </a:lnTo>
                <a:close/>
              </a:path>
            </a:pathLst>
          </a:custGeom>
          <a:solidFill>
            <a:schemeClr val="accent4">
              <a:lumMod val="75000"/>
              <a:alpha val="49803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0446" y="5007355"/>
            <a:ext cx="2787015" cy="4826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350"/>
              </a:spcBef>
            </a:pP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V.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ОСНОВНЫЕ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ПРИОРИТЕТЫ 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БЮДЖЕТНОЙ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ПОЛИТИКИ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49123" y="159321"/>
            <a:ext cx="1971675" cy="1565910"/>
            <a:chOff x="6449123" y="159321"/>
            <a:chExt cx="1971675" cy="1565910"/>
          </a:xfrm>
        </p:grpSpPr>
        <p:sp>
          <p:nvSpPr>
            <p:cNvPr id="6" name="object 6"/>
            <p:cNvSpPr/>
            <p:nvPr/>
          </p:nvSpPr>
          <p:spPr>
            <a:xfrm>
              <a:off x="6454520" y="164719"/>
              <a:ext cx="1960880" cy="1555115"/>
            </a:xfrm>
            <a:custGeom>
              <a:avLst/>
              <a:gdLst/>
              <a:ahLst/>
              <a:cxnLst/>
              <a:rect l="l" t="t" r="r" b="b"/>
              <a:pathLst>
                <a:path w="1960879" h="1555114">
                  <a:moveTo>
                    <a:pt x="1805177" y="0"/>
                  </a:moveTo>
                  <a:lnTo>
                    <a:pt x="155575" y="0"/>
                  </a:lnTo>
                  <a:lnTo>
                    <a:pt x="106428" y="7924"/>
                  </a:lnTo>
                  <a:lnTo>
                    <a:pt x="63724" y="29992"/>
                  </a:lnTo>
                  <a:lnTo>
                    <a:pt x="30037" y="63642"/>
                  </a:lnTo>
                  <a:lnTo>
                    <a:pt x="7938" y="106314"/>
                  </a:lnTo>
                  <a:lnTo>
                    <a:pt x="0" y="155448"/>
                  </a:lnTo>
                  <a:lnTo>
                    <a:pt x="0" y="1399285"/>
                  </a:lnTo>
                  <a:lnTo>
                    <a:pt x="7938" y="1448419"/>
                  </a:lnTo>
                  <a:lnTo>
                    <a:pt x="30037" y="1491091"/>
                  </a:lnTo>
                  <a:lnTo>
                    <a:pt x="63724" y="1524741"/>
                  </a:lnTo>
                  <a:lnTo>
                    <a:pt x="106428" y="1546809"/>
                  </a:lnTo>
                  <a:lnTo>
                    <a:pt x="155575" y="1554733"/>
                  </a:lnTo>
                  <a:lnTo>
                    <a:pt x="1805177" y="1554733"/>
                  </a:lnTo>
                  <a:lnTo>
                    <a:pt x="1854311" y="1546809"/>
                  </a:lnTo>
                  <a:lnTo>
                    <a:pt x="1896983" y="1524741"/>
                  </a:lnTo>
                  <a:lnTo>
                    <a:pt x="1930633" y="1491091"/>
                  </a:lnTo>
                  <a:lnTo>
                    <a:pt x="1952701" y="1448419"/>
                  </a:lnTo>
                  <a:lnTo>
                    <a:pt x="1960626" y="1399285"/>
                  </a:lnTo>
                  <a:lnTo>
                    <a:pt x="1960626" y="155448"/>
                  </a:lnTo>
                  <a:lnTo>
                    <a:pt x="1952701" y="106314"/>
                  </a:lnTo>
                  <a:lnTo>
                    <a:pt x="1930633" y="63642"/>
                  </a:lnTo>
                  <a:lnTo>
                    <a:pt x="1896983" y="29992"/>
                  </a:lnTo>
                  <a:lnTo>
                    <a:pt x="1854311" y="7924"/>
                  </a:lnTo>
                  <a:lnTo>
                    <a:pt x="180517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54520" y="164719"/>
              <a:ext cx="1960880" cy="1555115"/>
            </a:xfrm>
            <a:custGeom>
              <a:avLst/>
              <a:gdLst/>
              <a:ahLst/>
              <a:cxnLst/>
              <a:rect l="l" t="t" r="r" b="b"/>
              <a:pathLst>
                <a:path w="1960879" h="1555114">
                  <a:moveTo>
                    <a:pt x="0" y="155448"/>
                  </a:moveTo>
                  <a:lnTo>
                    <a:pt x="7938" y="106314"/>
                  </a:lnTo>
                  <a:lnTo>
                    <a:pt x="30037" y="63642"/>
                  </a:lnTo>
                  <a:lnTo>
                    <a:pt x="63724" y="29992"/>
                  </a:lnTo>
                  <a:lnTo>
                    <a:pt x="106428" y="7924"/>
                  </a:lnTo>
                  <a:lnTo>
                    <a:pt x="155575" y="0"/>
                  </a:lnTo>
                  <a:lnTo>
                    <a:pt x="1805177" y="0"/>
                  </a:lnTo>
                  <a:lnTo>
                    <a:pt x="1854311" y="7924"/>
                  </a:lnTo>
                  <a:lnTo>
                    <a:pt x="1896983" y="29992"/>
                  </a:lnTo>
                  <a:lnTo>
                    <a:pt x="1930633" y="63642"/>
                  </a:lnTo>
                  <a:lnTo>
                    <a:pt x="1952701" y="106314"/>
                  </a:lnTo>
                  <a:lnTo>
                    <a:pt x="1960626" y="155448"/>
                  </a:lnTo>
                  <a:lnTo>
                    <a:pt x="1960626" y="1399285"/>
                  </a:lnTo>
                  <a:lnTo>
                    <a:pt x="1952701" y="1448419"/>
                  </a:lnTo>
                  <a:lnTo>
                    <a:pt x="1930633" y="1491091"/>
                  </a:lnTo>
                  <a:lnTo>
                    <a:pt x="1896983" y="1524741"/>
                  </a:lnTo>
                  <a:lnTo>
                    <a:pt x="1854311" y="1546809"/>
                  </a:lnTo>
                  <a:lnTo>
                    <a:pt x="1805177" y="1554733"/>
                  </a:lnTo>
                  <a:lnTo>
                    <a:pt x="155575" y="1554733"/>
                  </a:lnTo>
                  <a:lnTo>
                    <a:pt x="106428" y="1546809"/>
                  </a:lnTo>
                  <a:lnTo>
                    <a:pt x="63724" y="1524741"/>
                  </a:lnTo>
                  <a:lnTo>
                    <a:pt x="30037" y="1491091"/>
                  </a:lnTo>
                  <a:lnTo>
                    <a:pt x="7938" y="1448419"/>
                  </a:lnTo>
                  <a:lnTo>
                    <a:pt x="0" y="1399285"/>
                  </a:lnTo>
                  <a:lnTo>
                    <a:pt x="0" y="155448"/>
                  </a:lnTo>
                  <a:close/>
                </a:path>
              </a:pathLst>
            </a:custGeom>
            <a:ln w="10795">
              <a:solidFill>
                <a:srgbClr val="9BD1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72833" y="699008"/>
            <a:ext cx="1525270" cy="456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905" algn="ctr">
              <a:lnSpc>
                <a:spcPct val="91500"/>
              </a:lnSpc>
              <a:spcBef>
                <a:spcPts val="195"/>
              </a:spcBef>
            </a:pPr>
            <a:r>
              <a:rPr sz="1000" b="1" spc="-10" dirty="0">
                <a:latin typeface="Corbel"/>
                <a:cs typeface="Corbel"/>
              </a:rPr>
              <a:t>ОБЕСПЕЧЕНИЕ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СБАЛАНСИРОВАННОСТИ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БЮДЖЕТА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80628" y="1152905"/>
            <a:ext cx="387985" cy="257175"/>
          </a:xfrm>
          <a:custGeom>
            <a:avLst/>
            <a:gdLst/>
            <a:ahLst/>
            <a:cxnLst/>
            <a:rect l="l" t="t" r="r" b="b"/>
            <a:pathLst>
              <a:path w="387984" h="257175">
                <a:moveTo>
                  <a:pt x="133476" y="0"/>
                </a:moveTo>
                <a:lnTo>
                  <a:pt x="0" y="79502"/>
                </a:lnTo>
                <a:lnTo>
                  <a:pt x="79501" y="212979"/>
                </a:lnTo>
                <a:lnTo>
                  <a:pt x="90297" y="170434"/>
                </a:lnTo>
                <a:lnTo>
                  <a:pt x="264795" y="214630"/>
                </a:lnTo>
                <a:lnTo>
                  <a:pt x="254000" y="257175"/>
                </a:lnTo>
                <a:lnTo>
                  <a:pt x="387476" y="177673"/>
                </a:lnTo>
                <a:lnTo>
                  <a:pt x="307975" y="44196"/>
                </a:lnTo>
                <a:lnTo>
                  <a:pt x="297179" y="86741"/>
                </a:lnTo>
                <a:lnTo>
                  <a:pt x="122681" y="42545"/>
                </a:lnTo>
                <a:lnTo>
                  <a:pt x="133476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9128188" y="1030795"/>
            <a:ext cx="2492375" cy="1312545"/>
            <a:chOff x="9128188" y="1030795"/>
            <a:chExt cx="2492375" cy="1312545"/>
          </a:xfrm>
        </p:grpSpPr>
        <p:sp>
          <p:nvSpPr>
            <p:cNvPr id="11" name="object 11"/>
            <p:cNvSpPr/>
            <p:nvPr/>
          </p:nvSpPr>
          <p:spPr>
            <a:xfrm>
              <a:off x="9133586" y="1036193"/>
              <a:ext cx="2481580" cy="1301750"/>
            </a:xfrm>
            <a:custGeom>
              <a:avLst/>
              <a:gdLst/>
              <a:ahLst/>
              <a:cxnLst/>
              <a:rect l="l" t="t" r="r" b="b"/>
              <a:pathLst>
                <a:path w="2481579" h="1301750">
                  <a:moveTo>
                    <a:pt x="2351405" y="0"/>
                  </a:moveTo>
                  <a:lnTo>
                    <a:pt x="130175" y="0"/>
                  </a:lnTo>
                  <a:lnTo>
                    <a:pt x="79509" y="10231"/>
                  </a:lnTo>
                  <a:lnTo>
                    <a:pt x="38131" y="38131"/>
                  </a:lnTo>
                  <a:lnTo>
                    <a:pt x="10231" y="79509"/>
                  </a:lnTo>
                  <a:lnTo>
                    <a:pt x="0" y="130175"/>
                  </a:lnTo>
                  <a:lnTo>
                    <a:pt x="0" y="1171194"/>
                  </a:lnTo>
                  <a:lnTo>
                    <a:pt x="10231" y="1221839"/>
                  </a:lnTo>
                  <a:lnTo>
                    <a:pt x="38131" y="1263173"/>
                  </a:lnTo>
                  <a:lnTo>
                    <a:pt x="79509" y="1291030"/>
                  </a:lnTo>
                  <a:lnTo>
                    <a:pt x="130175" y="1301242"/>
                  </a:lnTo>
                  <a:lnTo>
                    <a:pt x="2351405" y="1301242"/>
                  </a:lnTo>
                  <a:lnTo>
                    <a:pt x="2402050" y="1291030"/>
                  </a:lnTo>
                  <a:lnTo>
                    <a:pt x="2443384" y="1263173"/>
                  </a:lnTo>
                  <a:lnTo>
                    <a:pt x="2471241" y="1221839"/>
                  </a:lnTo>
                  <a:lnTo>
                    <a:pt x="2481453" y="1171194"/>
                  </a:lnTo>
                  <a:lnTo>
                    <a:pt x="2481453" y="130175"/>
                  </a:lnTo>
                  <a:lnTo>
                    <a:pt x="2471241" y="79509"/>
                  </a:lnTo>
                  <a:lnTo>
                    <a:pt x="2443384" y="38131"/>
                  </a:lnTo>
                  <a:lnTo>
                    <a:pt x="2402050" y="10231"/>
                  </a:lnTo>
                  <a:lnTo>
                    <a:pt x="235140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33586" y="1036193"/>
              <a:ext cx="2481580" cy="1301750"/>
            </a:xfrm>
            <a:custGeom>
              <a:avLst/>
              <a:gdLst/>
              <a:ahLst/>
              <a:cxnLst/>
              <a:rect l="l" t="t" r="r" b="b"/>
              <a:pathLst>
                <a:path w="2481579" h="1301750">
                  <a:moveTo>
                    <a:pt x="0" y="130175"/>
                  </a:moveTo>
                  <a:lnTo>
                    <a:pt x="10231" y="79509"/>
                  </a:lnTo>
                  <a:lnTo>
                    <a:pt x="38131" y="38131"/>
                  </a:lnTo>
                  <a:lnTo>
                    <a:pt x="79509" y="10231"/>
                  </a:lnTo>
                  <a:lnTo>
                    <a:pt x="130175" y="0"/>
                  </a:lnTo>
                  <a:lnTo>
                    <a:pt x="2351405" y="0"/>
                  </a:lnTo>
                  <a:lnTo>
                    <a:pt x="2402050" y="10231"/>
                  </a:lnTo>
                  <a:lnTo>
                    <a:pt x="2443384" y="38131"/>
                  </a:lnTo>
                  <a:lnTo>
                    <a:pt x="2471241" y="79509"/>
                  </a:lnTo>
                  <a:lnTo>
                    <a:pt x="2481453" y="130175"/>
                  </a:lnTo>
                  <a:lnTo>
                    <a:pt x="2481453" y="1171194"/>
                  </a:lnTo>
                  <a:lnTo>
                    <a:pt x="2471241" y="1221839"/>
                  </a:lnTo>
                  <a:lnTo>
                    <a:pt x="2443384" y="1263173"/>
                  </a:lnTo>
                  <a:lnTo>
                    <a:pt x="2402050" y="1291030"/>
                  </a:lnTo>
                  <a:lnTo>
                    <a:pt x="2351405" y="1301242"/>
                  </a:lnTo>
                  <a:lnTo>
                    <a:pt x="130175" y="1301242"/>
                  </a:lnTo>
                  <a:lnTo>
                    <a:pt x="79509" y="1291030"/>
                  </a:lnTo>
                  <a:lnTo>
                    <a:pt x="38131" y="1263173"/>
                  </a:lnTo>
                  <a:lnTo>
                    <a:pt x="10231" y="1221839"/>
                  </a:lnTo>
                  <a:lnTo>
                    <a:pt x="0" y="1171194"/>
                  </a:lnTo>
                  <a:lnTo>
                    <a:pt x="0" y="130175"/>
                  </a:lnTo>
                  <a:close/>
                </a:path>
              </a:pathLst>
            </a:custGeom>
            <a:ln w="10795">
              <a:solidFill>
                <a:srgbClr val="9BD1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14764" y="1513712"/>
            <a:ext cx="1921510" cy="317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10209" marR="5080" indent="-398145">
              <a:lnSpc>
                <a:spcPts val="1100"/>
              </a:lnSpc>
              <a:spcBef>
                <a:spcPts val="215"/>
              </a:spcBef>
            </a:pPr>
            <a:r>
              <a:rPr sz="1000" b="1" spc="-10" dirty="0">
                <a:latin typeface="Corbel"/>
                <a:cs typeface="Corbel"/>
              </a:rPr>
              <a:t>НАРАЩИВАНИЕ</a:t>
            </a:r>
            <a:r>
              <a:rPr sz="1000" b="1" spc="35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СОБСТВЕННОЙ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ДОХОДНОЙ</a:t>
            </a:r>
            <a:r>
              <a:rPr sz="1000" b="1" spc="20" dirty="0">
                <a:latin typeface="Corbel"/>
                <a:cs typeface="Corbel"/>
              </a:rPr>
              <a:t> </a:t>
            </a:r>
            <a:r>
              <a:rPr sz="1000" b="1" spc="-20" dirty="0">
                <a:latin typeface="Corbel"/>
                <a:cs typeface="Corbel"/>
              </a:rPr>
              <a:t>БАЗЫ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08717" y="2395220"/>
            <a:ext cx="229235" cy="399415"/>
          </a:xfrm>
          <a:custGeom>
            <a:avLst/>
            <a:gdLst/>
            <a:ahLst/>
            <a:cxnLst/>
            <a:rect l="l" t="t" r="r" b="b"/>
            <a:pathLst>
              <a:path w="229234" h="399414">
                <a:moveTo>
                  <a:pt x="103885" y="0"/>
                </a:moveTo>
                <a:lnTo>
                  <a:pt x="0" y="115696"/>
                </a:lnTo>
                <a:lnTo>
                  <a:pt x="43941" y="113283"/>
                </a:lnTo>
                <a:lnTo>
                  <a:pt x="53721" y="292988"/>
                </a:lnTo>
                <a:lnTo>
                  <a:pt x="9778" y="295275"/>
                </a:lnTo>
                <a:lnTo>
                  <a:pt x="125475" y="399160"/>
                </a:lnTo>
                <a:lnTo>
                  <a:pt x="229234" y="283463"/>
                </a:lnTo>
                <a:lnTo>
                  <a:pt x="185292" y="285876"/>
                </a:lnTo>
                <a:lnTo>
                  <a:pt x="175640" y="106171"/>
                </a:lnTo>
                <a:lnTo>
                  <a:pt x="219582" y="103758"/>
                </a:lnTo>
                <a:lnTo>
                  <a:pt x="103885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9302305" y="2846641"/>
            <a:ext cx="2332355" cy="1165225"/>
            <a:chOff x="9302305" y="2846641"/>
            <a:chExt cx="2332355" cy="1165225"/>
          </a:xfrm>
        </p:grpSpPr>
        <p:sp>
          <p:nvSpPr>
            <p:cNvPr id="16" name="object 16"/>
            <p:cNvSpPr/>
            <p:nvPr/>
          </p:nvSpPr>
          <p:spPr>
            <a:xfrm>
              <a:off x="9307703" y="2852039"/>
              <a:ext cx="2321560" cy="1154430"/>
            </a:xfrm>
            <a:custGeom>
              <a:avLst/>
              <a:gdLst/>
              <a:ahLst/>
              <a:cxnLst/>
              <a:rect l="l" t="t" r="r" b="b"/>
              <a:pathLst>
                <a:path w="2321559" h="1154429">
                  <a:moveTo>
                    <a:pt x="2205990" y="0"/>
                  </a:moveTo>
                  <a:lnTo>
                    <a:pt x="115443" y="0"/>
                  </a:lnTo>
                  <a:lnTo>
                    <a:pt x="70508" y="9072"/>
                  </a:lnTo>
                  <a:lnTo>
                    <a:pt x="33813" y="33813"/>
                  </a:lnTo>
                  <a:lnTo>
                    <a:pt x="9072" y="70508"/>
                  </a:lnTo>
                  <a:lnTo>
                    <a:pt x="0" y="115443"/>
                  </a:lnTo>
                  <a:lnTo>
                    <a:pt x="0" y="1038479"/>
                  </a:lnTo>
                  <a:lnTo>
                    <a:pt x="9072" y="1083413"/>
                  </a:lnTo>
                  <a:lnTo>
                    <a:pt x="33813" y="1120108"/>
                  </a:lnTo>
                  <a:lnTo>
                    <a:pt x="70508" y="1144849"/>
                  </a:lnTo>
                  <a:lnTo>
                    <a:pt x="115443" y="1153922"/>
                  </a:lnTo>
                  <a:lnTo>
                    <a:pt x="2205990" y="1153922"/>
                  </a:lnTo>
                  <a:lnTo>
                    <a:pt x="2250924" y="1144849"/>
                  </a:lnTo>
                  <a:lnTo>
                    <a:pt x="2287619" y="1120108"/>
                  </a:lnTo>
                  <a:lnTo>
                    <a:pt x="2312360" y="1083413"/>
                  </a:lnTo>
                  <a:lnTo>
                    <a:pt x="2321432" y="1038479"/>
                  </a:lnTo>
                  <a:lnTo>
                    <a:pt x="2321432" y="115443"/>
                  </a:lnTo>
                  <a:lnTo>
                    <a:pt x="2312360" y="70508"/>
                  </a:lnTo>
                  <a:lnTo>
                    <a:pt x="2287619" y="33813"/>
                  </a:lnTo>
                  <a:lnTo>
                    <a:pt x="2250924" y="9072"/>
                  </a:lnTo>
                  <a:lnTo>
                    <a:pt x="22059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07703" y="2852039"/>
              <a:ext cx="2321560" cy="1154430"/>
            </a:xfrm>
            <a:custGeom>
              <a:avLst/>
              <a:gdLst/>
              <a:ahLst/>
              <a:cxnLst/>
              <a:rect l="l" t="t" r="r" b="b"/>
              <a:pathLst>
                <a:path w="2321559" h="1154429">
                  <a:moveTo>
                    <a:pt x="0" y="115443"/>
                  </a:moveTo>
                  <a:lnTo>
                    <a:pt x="9072" y="70508"/>
                  </a:lnTo>
                  <a:lnTo>
                    <a:pt x="33813" y="33813"/>
                  </a:lnTo>
                  <a:lnTo>
                    <a:pt x="70508" y="9072"/>
                  </a:lnTo>
                  <a:lnTo>
                    <a:pt x="115443" y="0"/>
                  </a:lnTo>
                  <a:lnTo>
                    <a:pt x="2205990" y="0"/>
                  </a:lnTo>
                  <a:lnTo>
                    <a:pt x="2250924" y="9072"/>
                  </a:lnTo>
                  <a:lnTo>
                    <a:pt x="2287619" y="33813"/>
                  </a:lnTo>
                  <a:lnTo>
                    <a:pt x="2312360" y="70508"/>
                  </a:lnTo>
                  <a:lnTo>
                    <a:pt x="2321432" y="115443"/>
                  </a:lnTo>
                  <a:lnTo>
                    <a:pt x="2321432" y="1038479"/>
                  </a:lnTo>
                  <a:lnTo>
                    <a:pt x="2312360" y="1083413"/>
                  </a:lnTo>
                  <a:lnTo>
                    <a:pt x="2287619" y="1120108"/>
                  </a:lnTo>
                  <a:lnTo>
                    <a:pt x="2250924" y="1144849"/>
                  </a:lnTo>
                  <a:lnTo>
                    <a:pt x="2205990" y="1153922"/>
                  </a:lnTo>
                  <a:lnTo>
                    <a:pt x="115443" y="1153922"/>
                  </a:lnTo>
                  <a:lnTo>
                    <a:pt x="70508" y="1144849"/>
                  </a:lnTo>
                  <a:lnTo>
                    <a:pt x="33813" y="1120108"/>
                  </a:lnTo>
                  <a:lnTo>
                    <a:pt x="9072" y="1083413"/>
                  </a:lnTo>
                  <a:lnTo>
                    <a:pt x="0" y="1038479"/>
                  </a:lnTo>
                  <a:lnTo>
                    <a:pt x="0" y="115443"/>
                  </a:lnTo>
                  <a:close/>
                </a:path>
              </a:pathLst>
            </a:custGeom>
            <a:ln w="10795">
              <a:solidFill>
                <a:srgbClr val="9BD1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401936" y="3186429"/>
            <a:ext cx="2136140" cy="456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195"/>
              </a:spcBef>
            </a:pPr>
            <a:r>
              <a:rPr sz="1000" b="1" dirty="0">
                <a:latin typeface="Corbel"/>
                <a:cs typeface="Corbel"/>
              </a:rPr>
              <a:t>ПОВЫШЕНИЕ</a:t>
            </a:r>
            <a:r>
              <a:rPr sz="1000" b="1" spc="-35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РЕЗУЛЬТАТИВНОСТИ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ИСПОЛЬЗОВАНИЕ</a:t>
            </a:r>
            <a:r>
              <a:rPr sz="1000" b="1" spc="45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БЮДЖЕТНЫХ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СРЕДСТВ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59314" y="4299330"/>
            <a:ext cx="234315" cy="398780"/>
          </a:xfrm>
          <a:custGeom>
            <a:avLst/>
            <a:gdLst/>
            <a:ahLst/>
            <a:cxnLst/>
            <a:rect l="l" t="t" r="r" b="b"/>
            <a:pathLst>
              <a:path w="234315" h="398779">
                <a:moveTo>
                  <a:pt x="134238" y="0"/>
                </a:moveTo>
                <a:lnTo>
                  <a:pt x="15366" y="100076"/>
                </a:lnTo>
                <a:lnTo>
                  <a:pt x="59181" y="103886"/>
                </a:lnTo>
                <a:lnTo>
                  <a:pt x="43814" y="283083"/>
                </a:lnTo>
                <a:lnTo>
                  <a:pt x="0" y="279400"/>
                </a:lnTo>
                <a:lnTo>
                  <a:pt x="100075" y="398272"/>
                </a:lnTo>
                <a:lnTo>
                  <a:pt x="218947" y="298196"/>
                </a:lnTo>
                <a:lnTo>
                  <a:pt x="175132" y="294386"/>
                </a:lnTo>
                <a:lnTo>
                  <a:pt x="190626" y="115189"/>
                </a:lnTo>
                <a:lnTo>
                  <a:pt x="234314" y="118999"/>
                </a:lnTo>
                <a:lnTo>
                  <a:pt x="134238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9193466" y="4985702"/>
            <a:ext cx="2165985" cy="1355725"/>
            <a:chOff x="9193466" y="4985702"/>
            <a:chExt cx="2165985" cy="1355725"/>
          </a:xfrm>
        </p:grpSpPr>
        <p:sp>
          <p:nvSpPr>
            <p:cNvPr id="21" name="object 21"/>
            <p:cNvSpPr/>
            <p:nvPr/>
          </p:nvSpPr>
          <p:spPr>
            <a:xfrm>
              <a:off x="9198864" y="4991100"/>
              <a:ext cx="2155190" cy="1344930"/>
            </a:xfrm>
            <a:custGeom>
              <a:avLst/>
              <a:gdLst/>
              <a:ahLst/>
              <a:cxnLst/>
              <a:rect l="l" t="t" r="r" b="b"/>
              <a:pathLst>
                <a:path w="2155190" h="1344929">
                  <a:moveTo>
                    <a:pt x="2020442" y="0"/>
                  </a:moveTo>
                  <a:lnTo>
                    <a:pt x="134492" y="0"/>
                  </a:lnTo>
                  <a:lnTo>
                    <a:pt x="91976" y="6853"/>
                  </a:lnTo>
                  <a:lnTo>
                    <a:pt x="55056" y="25936"/>
                  </a:lnTo>
                  <a:lnTo>
                    <a:pt x="25944" y="55028"/>
                  </a:lnTo>
                  <a:lnTo>
                    <a:pt x="6854" y="91911"/>
                  </a:lnTo>
                  <a:lnTo>
                    <a:pt x="0" y="134366"/>
                  </a:lnTo>
                  <a:lnTo>
                    <a:pt x="0" y="1209941"/>
                  </a:lnTo>
                  <a:lnTo>
                    <a:pt x="6854" y="1252438"/>
                  </a:lnTo>
                  <a:lnTo>
                    <a:pt x="25944" y="1289344"/>
                  </a:lnTo>
                  <a:lnTo>
                    <a:pt x="55056" y="1318446"/>
                  </a:lnTo>
                  <a:lnTo>
                    <a:pt x="91976" y="1337530"/>
                  </a:lnTo>
                  <a:lnTo>
                    <a:pt x="134492" y="1344383"/>
                  </a:lnTo>
                  <a:lnTo>
                    <a:pt x="2020442" y="1344383"/>
                  </a:lnTo>
                  <a:lnTo>
                    <a:pt x="2062959" y="1337530"/>
                  </a:lnTo>
                  <a:lnTo>
                    <a:pt x="2099879" y="1318446"/>
                  </a:lnTo>
                  <a:lnTo>
                    <a:pt x="2128991" y="1289344"/>
                  </a:lnTo>
                  <a:lnTo>
                    <a:pt x="2148081" y="1252438"/>
                  </a:lnTo>
                  <a:lnTo>
                    <a:pt x="2154935" y="1209941"/>
                  </a:lnTo>
                  <a:lnTo>
                    <a:pt x="2154935" y="134366"/>
                  </a:lnTo>
                  <a:lnTo>
                    <a:pt x="2148081" y="91911"/>
                  </a:lnTo>
                  <a:lnTo>
                    <a:pt x="2128991" y="55028"/>
                  </a:lnTo>
                  <a:lnTo>
                    <a:pt x="2099879" y="25936"/>
                  </a:lnTo>
                  <a:lnTo>
                    <a:pt x="2062959" y="6853"/>
                  </a:lnTo>
                  <a:lnTo>
                    <a:pt x="20204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98864" y="4991100"/>
              <a:ext cx="2155190" cy="1344930"/>
            </a:xfrm>
            <a:custGeom>
              <a:avLst/>
              <a:gdLst/>
              <a:ahLst/>
              <a:cxnLst/>
              <a:rect l="l" t="t" r="r" b="b"/>
              <a:pathLst>
                <a:path w="2155190" h="1344929">
                  <a:moveTo>
                    <a:pt x="0" y="134366"/>
                  </a:moveTo>
                  <a:lnTo>
                    <a:pt x="6854" y="91911"/>
                  </a:lnTo>
                  <a:lnTo>
                    <a:pt x="25944" y="55028"/>
                  </a:lnTo>
                  <a:lnTo>
                    <a:pt x="55056" y="25936"/>
                  </a:lnTo>
                  <a:lnTo>
                    <a:pt x="91976" y="6853"/>
                  </a:lnTo>
                  <a:lnTo>
                    <a:pt x="134492" y="0"/>
                  </a:lnTo>
                  <a:lnTo>
                    <a:pt x="2020442" y="0"/>
                  </a:lnTo>
                  <a:lnTo>
                    <a:pt x="2062959" y="6853"/>
                  </a:lnTo>
                  <a:lnTo>
                    <a:pt x="2099879" y="25936"/>
                  </a:lnTo>
                  <a:lnTo>
                    <a:pt x="2128991" y="55028"/>
                  </a:lnTo>
                  <a:lnTo>
                    <a:pt x="2148081" y="91911"/>
                  </a:lnTo>
                  <a:lnTo>
                    <a:pt x="2154935" y="134366"/>
                  </a:lnTo>
                  <a:lnTo>
                    <a:pt x="2154935" y="1209941"/>
                  </a:lnTo>
                  <a:lnTo>
                    <a:pt x="2148081" y="1252438"/>
                  </a:lnTo>
                  <a:lnTo>
                    <a:pt x="2128991" y="1289344"/>
                  </a:lnTo>
                  <a:lnTo>
                    <a:pt x="2099879" y="1318446"/>
                  </a:lnTo>
                  <a:lnTo>
                    <a:pt x="2062959" y="1337530"/>
                  </a:lnTo>
                  <a:lnTo>
                    <a:pt x="2020442" y="1344383"/>
                  </a:lnTo>
                  <a:lnTo>
                    <a:pt x="134492" y="1344383"/>
                  </a:lnTo>
                  <a:lnTo>
                    <a:pt x="91976" y="1337530"/>
                  </a:lnTo>
                  <a:lnTo>
                    <a:pt x="55056" y="1318446"/>
                  </a:lnTo>
                  <a:lnTo>
                    <a:pt x="25944" y="1289344"/>
                  </a:lnTo>
                  <a:lnTo>
                    <a:pt x="6854" y="1252438"/>
                  </a:lnTo>
                  <a:lnTo>
                    <a:pt x="0" y="1209941"/>
                  </a:lnTo>
                  <a:lnTo>
                    <a:pt x="0" y="134366"/>
                  </a:lnTo>
                  <a:close/>
                </a:path>
              </a:pathLst>
            </a:custGeom>
            <a:ln w="10795">
              <a:solidFill>
                <a:srgbClr val="9BD1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323578" y="5473700"/>
            <a:ext cx="1907539" cy="347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265"/>
              </a:lnSpc>
              <a:spcBef>
                <a:spcPts val="105"/>
              </a:spcBef>
            </a:pPr>
            <a:r>
              <a:rPr sz="1100" b="1" spc="-10" dirty="0">
                <a:latin typeface="Corbel"/>
                <a:cs typeface="Corbel"/>
              </a:rPr>
              <a:t>ПРОВЕДЕНИЕ</a:t>
            </a:r>
            <a:r>
              <a:rPr sz="1100" b="1" spc="35" dirty="0">
                <a:latin typeface="Corbel"/>
                <a:cs typeface="Corbel"/>
              </a:rPr>
              <a:t> </a:t>
            </a:r>
            <a:r>
              <a:rPr sz="1100" b="1" spc="-10" dirty="0">
                <a:latin typeface="Corbel"/>
                <a:cs typeface="Corbel"/>
              </a:rPr>
              <a:t>ВЗВЕШЕННОЙ</a:t>
            </a:r>
            <a:endParaRPr sz="1100">
              <a:latin typeface="Corbel"/>
              <a:cs typeface="Corbel"/>
            </a:endParaRPr>
          </a:p>
          <a:p>
            <a:pPr marL="635" algn="ctr">
              <a:lnSpc>
                <a:spcPts val="1265"/>
              </a:lnSpc>
            </a:pPr>
            <a:r>
              <a:rPr sz="1100" b="1" spc="-10" dirty="0">
                <a:latin typeface="Corbel"/>
                <a:cs typeface="Corbel"/>
              </a:rPr>
              <a:t>ДОЛГОВОЙ</a:t>
            </a:r>
            <a:r>
              <a:rPr sz="1100" b="1" dirty="0">
                <a:latin typeface="Corbel"/>
                <a:cs typeface="Corbel"/>
              </a:rPr>
              <a:t> </a:t>
            </a:r>
            <a:r>
              <a:rPr sz="1100" b="1" spc="-10" dirty="0">
                <a:latin typeface="Corbel"/>
                <a:cs typeface="Corbel"/>
              </a:rPr>
              <a:t>ПОЛИТИКИ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04884" y="5816562"/>
            <a:ext cx="393065" cy="249554"/>
          </a:xfrm>
          <a:custGeom>
            <a:avLst/>
            <a:gdLst/>
            <a:ahLst/>
            <a:cxnLst/>
            <a:rect l="l" t="t" r="r" b="b"/>
            <a:pathLst>
              <a:path w="393065" h="249554">
                <a:moveTo>
                  <a:pt x="264414" y="0"/>
                </a:moveTo>
                <a:lnTo>
                  <a:pt x="272542" y="43192"/>
                </a:lnTo>
                <a:lnTo>
                  <a:pt x="95758" y="76504"/>
                </a:lnTo>
                <a:lnTo>
                  <a:pt x="87630" y="33312"/>
                </a:lnTo>
                <a:lnTo>
                  <a:pt x="0" y="161658"/>
                </a:lnTo>
                <a:lnTo>
                  <a:pt x="128270" y="249313"/>
                </a:lnTo>
                <a:lnTo>
                  <a:pt x="120142" y="206108"/>
                </a:lnTo>
                <a:lnTo>
                  <a:pt x="296925" y="172796"/>
                </a:lnTo>
                <a:lnTo>
                  <a:pt x="305181" y="216001"/>
                </a:lnTo>
                <a:lnTo>
                  <a:pt x="392811" y="87642"/>
                </a:lnTo>
                <a:lnTo>
                  <a:pt x="264414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6460680" y="5557075"/>
            <a:ext cx="1948814" cy="1283335"/>
            <a:chOff x="6460680" y="5557075"/>
            <a:chExt cx="1948814" cy="1283335"/>
          </a:xfrm>
        </p:grpSpPr>
        <p:sp>
          <p:nvSpPr>
            <p:cNvPr id="26" name="object 26"/>
            <p:cNvSpPr/>
            <p:nvPr/>
          </p:nvSpPr>
          <p:spPr>
            <a:xfrm>
              <a:off x="6466077" y="5562473"/>
              <a:ext cx="1938020" cy="1272540"/>
            </a:xfrm>
            <a:custGeom>
              <a:avLst/>
              <a:gdLst/>
              <a:ahLst/>
              <a:cxnLst/>
              <a:rect l="l" t="t" r="r" b="b"/>
              <a:pathLst>
                <a:path w="1938020" h="1272540">
                  <a:moveTo>
                    <a:pt x="1810257" y="0"/>
                  </a:moveTo>
                  <a:lnTo>
                    <a:pt x="127253" y="0"/>
                  </a:lnTo>
                  <a:lnTo>
                    <a:pt x="77741" y="10000"/>
                  </a:lnTo>
                  <a:lnTo>
                    <a:pt x="37290" y="37271"/>
                  </a:lnTo>
                  <a:lnTo>
                    <a:pt x="10007" y="77720"/>
                  </a:lnTo>
                  <a:lnTo>
                    <a:pt x="0" y="127253"/>
                  </a:lnTo>
                  <a:lnTo>
                    <a:pt x="0" y="1145171"/>
                  </a:lnTo>
                  <a:lnTo>
                    <a:pt x="10007" y="1194697"/>
                  </a:lnTo>
                  <a:lnTo>
                    <a:pt x="37290" y="1235140"/>
                  </a:lnTo>
                  <a:lnTo>
                    <a:pt x="77741" y="1262408"/>
                  </a:lnTo>
                  <a:lnTo>
                    <a:pt x="127253" y="1272407"/>
                  </a:lnTo>
                  <a:lnTo>
                    <a:pt x="1810257" y="1272407"/>
                  </a:lnTo>
                  <a:lnTo>
                    <a:pt x="1859823" y="1262408"/>
                  </a:lnTo>
                  <a:lnTo>
                    <a:pt x="1900269" y="1235140"/>
                  </a:lnTo>
                  <a:lnTo>
                    <a:pt x="1927522" y="1194697"/>
                  </a:lnTo>
                  <a:lnTo>
                    <a:pt x="1937512" y="1145171"/>
                  </a:lnTo>
                  <a:lnTo>
                    <a:pt x="1937512" y="127253"/>
                  </a:lnTo>
                  <a:lnTo>
                    <a:pt x="1927522" y="77720"/>
                  </a:lnTo>
                  <a:lnTo>
                    <a:pt x="1900269" y="37271"/>
                  </a:lnTo>
                  <a:lnTo>
                    <a:pt x="1859823" y="10000"/>
                  </a:lnTo>
                  <a:lnTo>
                    <a:pt x="181025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66077" y="5562473"/>
              <a:ext cx="1938020" cy="1272540"/>
            </a:xfrm>
            <a:custGeom>
              <a:avLst/>
              <a:gdLst/>
              <a:ahLst/>
              <a:cxnLst/>
              <a:rect l="l" t="t" r="r" b="b"/>
              <a:pathLst>
                <a:path w="1938020" h="1272540">
                  <a:moveTo>
                    <a:pt x="0" y="127253"/>
                  </a:moveTo>
                  <a:lnTo>
                    <a:pt x="10007" y="77720"/>
                  </a:lnTo>
                  <a:lnTo>
                    <a:pt x="37290" y="37271"/>
                  </a:lnTo>
                  <a:lnTo>
                    <a:pt x="77741" y="10000"/>
                  </a:lnTo>
                  <a:lnTo>
                    <a:pt x="127253" y="0"/>
                  </a:lnTo>
                  <a:lnTo>
                    <a:pt x="1810257" y="0"/>
                  </a:lnTo>
                  <a:lnTo>
                    <a:pt x="1859823" y="10000"/>
                  </a:lnTo>
                  <a:lnTo>
                    <a:pt x="1900269" y="37271"/>
                  </a:lnTo>
                  <a:lnTo>
                    <a:pt x="1927522" y="77720"/>
                  </a:lnTo>
                  <a:lnTo>
                    <a:pt x="1937512" y="127253"/>
                  </a:lnTo>
                  <a:lnTo>
                    <a:pt x="1937512" y="1145171"/>
                  </a:lnTo>
                  <a:lnTo>
                    <a:pt x="1927522" y="1194697"/>
                  </a:lnTo>
                  <a:lnTo>
                    <a:pt x="1900269" y="1235140"/>
                  </a:lnTo>
                  <a:lnTo>
                    <a:pt x="1859823" y="1262408"/>
                  </a:lnTo>
                  <a:lnTo>
                    <a:pt x="1810257" y="1272407"/>
                  </a:lnTo>
                  <a:lnTo>
                    <a:pt x="127253" y="1272407"/>
                  </a:lnTo>
                  <a:lnTo>
                    <a:pt x="77741" y="1262408"/>
                  </a:lnTo>
                  <a:lnTo>
                    <a:pt x="37290" y="1235140"/>
                  </a:lnTo>
                  <a:lnTo>
                    <a:pt x="10007" y="1194697"/>
                  </a:lnTo>
                  <a:lnTo>
                    <a:pt x="0" y="1145171"/>
                  </a:lnTo>
                  <a:lnTo>
                    <a:pt x="0" y="127253"/>
                  </a:lnTo>
                  <a:close/>
                </a:path>
              </a:pathLst>
            </a:custGeom>
            <a:ln w="10795">
              <a:solidFill>
                <a:srgbClr val="9BD1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786498" y="5779109"/>
            <a:ext cx="1299845" cy="8083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91770">
              <a:lnSpc>
                <a:spcPct val="91500"/>
              </a:lnSpc>
              <a:spcBef>
                <a:spcPts val="215"/>
              </a:spcBef>
            </a:pPr>
            <a:r>
              <a:rPr sz="1100" b="1" spc="-10" dirty="0">
                <a:latin typeface="Corbel"/>
                <a:cs typeface="Corbel"/>
              </a:rPr>
              <a:t>ПОВЫШЕНИЕ ЭФФЕКТИВНОСТИ ДЕЯТЕЛЬНОСТИ МУНИЦИПАЛЬНЫХ</a:t>
            </a:r>
            <a:endParaRPr sz="1100">
              <a:latin typeface="Corbel"/>
              <a:cs typeface="Corbel"/>
            </a:endParaRPr>
          </a:p>
          <a:p>
            <a:pPr marL="169545">
              <a:lnSpc>
                <a:spcPts val="1210"/>
              </a:lnSpc>
            </a:pPr>
            <a:r>
              <a:rPr sz="1100" b="1" spc="-10" dirty="0">
                <a:latin typeface="Corbel"/>
                <a:cs typeface="Corbel"/>
              </a:rPr>
              <a:t>УЧРЕЖДЕНИЙ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08547" y="5694336"/>
            <a:ext cx="385445" cy="260350"/>
          </a:xfrm>
          <a:custGeom>
            <a:avLst/>
            <a:gdLst/>
            <a:ahLst/>
            <a:cxnLst/>
            <a:rect l="l" t="t" r="r" b="b"/>
            <a:pathLst>
              <a:path w="385445" h="260350">
                <a:moveTo>
                  <a:pt x="135509" y="0"/>
                </a:moveTo>
                <a:lnTo>
                  <a:pt x="0" y="76123"/>
                </a:lnTo>
                <a:lnTo>
                  <a:pt x="76200" y="211620"/>
                </a:lnTo>
                <a:lnTo>
                  <a:pt x="88011" y="169303"/>
                </a:lnTo>
                <a:lnTo>
                  <a:pt x="261238" y="217893"/>
                </a:lnTo>
                <a:lnTo>
                  <a:pt x="249427" y="260223"/>
                </a:lnTo>
                <a:lnTo>
                  <a:pt x="384937" y="184099"/>
                </a:lnTo>
                <a:lnTo>
                  <a:pt x="308737" y="48590"/>
                </a:lnTo>
                <a:lnTo>
                  <a:pt x="296925" y="90919"/>
                </a:lnTo>
                <a:lnTo>
                  <a:pt x="123698" y="42316"/>
                </a:lnTo>
                <a:lnTo>
                  <a:pt x="135509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3837241" y="4808918"/>
            <a:ext cx="1904364" cy="1295400"/>
            <a:chOff x="3837241" y="4808918"/>
            <a:chExt cx="1904364" cy="1295400"/>
          </a:xfrm>
        </p:grpSpPr>
        <p:sp>
          <p:nvSpPr>
            <p:cNvPr id="31" name="object 31"/>
            <p:cNvSpPr/>
            <p:nvPr/>
          </p:nvSpPr>
          <p:spPr>
            <a:xfrm>
              <a:off x="3842638" y="4814315"/>
              <a:ext cx="1893570" cy="1284605"/>
            </a:xfrm>
            <a:custGeom>
              <a:avLst/>
              <a:gdLst/>
              <a:ahLst/>
              <a:cxnLst/>
              <a:rect l="l" t="t" r="r" b="b"/>
              <a:pathLst>
                <a:path w="1893570" h="1284604">
                  <a:moveTo>
                    <a:pt x="1764919" y="0"/>
                  </a:moveTo>
                  <a:lnTo>
                    <a:pt x="128397" y="0"/>
                  </a:lnTo>
                  <a:lnTo>
                    <a:pt x="78438" y="10078"/>
                  </a:lnTo>
                  <a:lnTo>
                    <a:pt x="37623" y="37576"/>
                  </a:lnTo>
                  <a:lnTo>
                    <a:pt x="10096" y="78384"/>
                  </a:lnTo>
                  <a:lnTo>
                    <a:pt x="0" y="128396"/>
                  </a:lnTo>
                  <a:lnTo>
                    <a:pt x="0" y="1155826"/>
                  </a:lnTo>
                  <a:lnTo>
                    <a:pt x="10096" y="1205818"/>
                  </a:lnTo>
                  <a:lnTo>
                    <a:pt x="37623" y="1246643"/>
                  </a:lnTo>
                  <a:lnTo>
                    <a:pt x="78438" y="1274168"/>
                  </a:lnTo>
                  <a:lnTo>
                    <a:pt x="128397" y="1284262"/>
                  </a:lnTo>
                  <a:lnTo>
                    <a:pt x="1764919" y="1284262"/>
                  </a:lnTo>
                  <a:lnTo>
                    <a:pt x="1814877" y="1274168"/>
                  </a:lnTo>
                  <a:lnTo>
                    <a:pt x="1855692" y="1246643"/>
                  </a:lnTo>
                  <a:lnTo>
                    <a:pt x="1883219" y="1205818"/>
                  </a:lnTo>
                  <a:lnTo>
                    <a:pt x="1893315" y="1155826"/>
                  </a:lnTo>
                  <a:lnTo>
                    <a:pt x="1893315" y="128396"/>
                  </a:lnTo>
                  <a:lnTo>
                    <a:pt x="1883219" y="78384"/>
                  </a:lnTo>
                  <a:lnTo>
                    <a:pt x="1855692" y="37576"/>
                  </a:lnTo>
                  <a:lnTo>
                    <a:pt x="1814877" y="10078"/>
                  </a:lnTo>
                  <a:lnTo>
                    <a:pt x="176491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42638" y="4814315"/>
              <a:ext cx="1893570" cy="1284605"/>
            </a:xfrm>
            <a:custGeom>
              <a:avLst/>
              <a:gdLst/>
              <a:ahLst/>
              <a:cxnLst/>
              <a:rect l="l" t="t" r="r" b="b"/>
              <a:pathLst>
                <a:path w="1893570" h="1284604">
                  <a:moveTo>
                    <a:pt x="0" y="128396"/>
                  </a:moveTo>
                  <a:lnTo>
                    <a:pt x="10096" y="78384"/>
                  </a:lnTo>
                  <a:lnTo>
                    <a:pt x="37623" y="37576"/>
                  </a:lnTo>
                  <a:lnTo>
                    <a:pt x="78438" y="10078"/>
                  </a:lnTo>
                  <a:lnTo>
                    <a:pt x="128397" y="0"/>
                  </a:lnTo>
                  <a:lnTo>
                    <a:pt x="1764919" y="0"/>
                  </a:lnTo>
                  <a:lnTo>
                    <a:pt x="1814877" y="10078"/>
                  </a:lnTo>
                  <a:lnTo>
                    <a:pt x="1855692" y="37576"/>
                  </a:lnTo>
                  <a:lnTo>
                    <a:pt x="1883219" y="78384"/>
                  </a:lnTo>
                  <a:lnTo>
                    <a:pt x="1893315" y="128396"/>
                  </a:lnTo>
                  <a:lnTo>
                    <a:pt x="1893315" y="1155826"/>
                  </a:lnTo>
                  <a:lnTo>
                    <a:pt x="1883219" y="1205818"/>
                  </a:lnTo>
                  <a:lnTo>
                    <a:pt x="1855692" y="1246643"/>
                  </a:lnTo>
                  <a:lnTo>
                    <a:pt x="1814877" y="1274168"/>
                  </a:lnTo>
                  <a:lnTo>
                    <a:pt x="1764919" y="1284262"/>
                  </a:lnTo>
                  <a:lnTo>
                    <a:pt x="128397" y="1284262"/>
                  </a:lnTo>
                  <a:lnTo>
                    <a:pt x="78438" y="1274168"/>
                  </a:lnTo>
                  <a:lnTo>
                    <a:pt x="37623" y="1246643"/>
                  </a:lnTo>
                  <a:lnTo>
                    <a:pt x="10096" y="1205818"/>
                  </a:lnTo>
                  <a:lnTo>
                    <a:pt x="0" y="1155826"/>
                  </a:lnTo>
                  <a:lnTo>
                    <a:pt x="0" y="128396"/>
                  </a:lnTo>
                  <a:close/>
                </a:path>
              </a:pathLst>
            </a:custGeom>
            <a:ln w="10795">
              <a:solidFill>
                <a:srgbClr val="9BD1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971671" y="5214365"/>
            <a:ext cx="1633220" cy="4565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195"/>
              </a:spcBef>
            </a:pPr>
            <a:r>
              <a:rPr sz="1000" b="1" spc="-10" dirty="0">
                <a:latin typeface="Corbel"/>
                <a:cs typeface="Corbel"/>
              </a:rPr>
              <a:t>ОРГАНИЗАЦИЯ</a:t>
            </a:r>
            <a:r>
              <a:rPr sz="1000" b="1" spc="15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ПЕРЕХОДА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dirty="0">
                <a:latin typeface="Corbel"/>
                <a:cs typeface="Corbel"/>
              </a:rPr>
              <a:t>НА</a:t>
            </a:r>
            <a:r>
              <a:rPr sz="1000" b="1" spc="-2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«ЭФФЕКТИВНЫЙ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КОНТРАКТ»</a:t>
            </a:r>
            <a:endParaRPr sz="1000">
              <a:latin typeface="Corbel"/>
              <a:cs typeface="Corbe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366071" y="3009582"/>
            <a:ext cx="2049145" cy="1756410"/>
            <a:chOff x="3366071" y="3009582"/>
            <a:chExt cx="2049145" cy="1756410"/>
          </a:xfrm>
        </p:grpSpPr>
        <p:sp>
          <p:nvSpPr>
            <p:cNvPr id="35" name="object 35"/>
            <p:cNvSpPr/>
            <p:nvPr/>
          </p:nvSpPr>
          <p:spPr>
            <a:xfrm>
              <a:off x="4464558" y="4375404"/>
              <a:ext cx="254000" cy="390525"/>
            </a:xfrm>
            <a:custGeom>
              <a:avLst/>
              <a:gdLst/>
              <a:ahLst/>
              <a:cxnLst/>
              <a:rect l="l" t="t" r="r" b="b"/>
              <a:pathLst>
                <a:path w="254000" h="390525">
                  <a:moveTo>
                    <a:pt x="83184" y="0"/>
                  </a:moveTo>
                  <a:lnTo>
                    <a:pt x="0" y="131191"/>
                  </a:lnTo>
                  <a:lnTo>
                    <a:pt x="42799" y="121666"/>
                  </a:lnTo>
                  <a:lnTo>
                    <a:pt x="82041" y="297180"/>
                  </a:lnTo>
                  <a:lnTo>
                    <a:pt x="39115" y="306832"/>
                  </a:lnTo>
                  <a:lnTo>
                    <a:pt x="170433" y="390144"/>
                  </a:lnTo>
                  <a:lnTo>
                    <a:pt x="253745" y="258826"/>
                  </a:lnTo>
                  <a:lnTo>
                    <a:pt x="210819" y="268478"/>
                  </a:lnTo>
                  <a:lnTo>
                    <a:pt x="171576" y="92837"/>
                  </a:lnTo>
                  <a:lnTo>
                    <a:pt x="214502" y="83312"/>
                  </a:lnTo>
                  <a:lnTo>
                    <a:pt x="83184" y="0"/>
                  </a:lnTo>
                  <a:close/>
                </a:path>
              </a:pathLst>
            </a:custGeom>
            <a:solidFill>
              <a:srgbClr val="9BD1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71469" y="3014980"/>
              <a:ext cx="2038350" cy="1311910"/>
            </a:xfrm>
            <a:custGeom>
              <a:avLst/>
              <a:gdLst/>
              <a:ahLst/>
              <a:cxnLst/>
              <a:rect l="l" t="t" r="r" b="b"/>
              <a:pathLst>
                <a:path w="2038350" h="1311910">
                  <a:moveTo>
                    <a:pt x="1906777" y="0"/>
                  </a:moveTo>
                  <a:lnTo>
                    <a:pt x="131063" y="0"/>
                  </a:lnTo>
                  <a:lnTo>
                    <a:pt x="80045" y="10318"/>
                  </a:lnTo>
                  <a:lnTo>
                    <a:pt x="38385" y="38449"/>
                  </a:lnTo>
                  <a:lnTo>
                    <a:pt x="10298" y="80152"/>
                  </a:lnTo>
                  <a:lnTo>
                    <a:pt x="0" y="131191"/>
                  </a:lnTo>
                  <a:lnTo>
                    <a:pt x="0" y="1180465"/>
                  </a:lnTo>
                  <a:lnTo>
                    <a:pt x="10298" y="1231556"/>
                  </a:lnTo>
                  <a:lnTo>
                    <a:pt x="38385" y="1273254"/>
                  </a:lnTo>
                  <a:lnTo>
                    <a:pt x="80045" y="1301355"/>
                  </a:lnTo>
                  <a:lnTo>
                    <a:pt x="131063" y="1311656"/>
                  </a:lnTo>
                  <a:lnTo>
                    <a:pt x="1906777" y="1311656"/>
                  </a:lnTo>
                  <a:lnTo>
                    <a:pt x="1957796" y="1301355"/>
                  </a:lnTo>
                  <a:lnTo>
                    <a:pt x="1999456" y="1273254"/>
                  </a:lnTo>
                  <a:lnTo>
                    <a:pt x="2027543" y="1231556"/>
                  </a:lnTo>
                  <a:lnTo>
                    <a:pt x="2037841" y="1180465"/>
                  </a:lnTo>
                  <a:lnTo>
                    <a:pt x="2037841" y="131191"/>
                  </a:lnTo>
                  <a:lnTo>
                    <a:pt x="2027543" y="80152"/>
                  </a:lnTo>
                  <a:lnTo>
                    <a:pt x="1999456" y="38449"/>
                  </a:lnTo>
                  <a:lnTo>
                    <a:pt x="1957796" y="10318"/>
                  </a:lnTo>
                  <a:lnTo>
                    <a:pt x="190677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71469" y="3014980"/>
              <a:ext cx="2038350" cy="1311910"/>
            </a:xfrm>
            <a:custGeom>
              <a:avLst/>
              <a:gdLst/>
              <a:ahLst/>
              <a:cxnLst/>
              <a:rect l="l" t="t" r="r" b="b"/>
              <a:pathLst>
                <a:path w="2038350" h="1311910">
                  <a:moveTo>
                    <a:pt x="0" y="131191"/>
                  </a:moveTo>
                  <a:lnTo>
                    <a:pt x="10298" y="80152"/>
                  </a:lnTo>
                  <a:lnTo>
                    <a:pt x="38385" y="38449"/>
                  </a:lnTo>
                  <a:lnTo>
                    <a:pt x="80045" y="10318"/>
                  </a:lnTo>
                  <a:lnTo>
                    <a:pt x="131063" y="0"/>
                  </a:lnTo>
                  <a:lnTo>
                    <a:pt x="1906777" y="0"/>
                  </a:lnTo>
                  <a:lnTo>
                    <a:pt x="1957796" y="10318"/>
                  </a:lnTo>
                  <a:lnTo>
                    <a:pt x="1999456" y="38449"/>
                  </a:lnTo>
                  <a:lnTo>
                    <a:pt x="2027543" y="80152"/>
                  </a:lnTo>
                  <a:lnTo>
                    <a:pt x="2037841" y="131191"/>
                  </a:lnTo>
                  <a:lnTo>
                    <a:pt x="2037841" y="1180465"/>
                  </a:lnTo>
                  <a:lnTo>
                    <a:pt x="2027543" y="1231556"/>
                  </a:lnTo>
                  <a:lnTo>
                    <a:pt x="1999456" y="1273254"/>
                  </a:lnTo>
                  <a:lnTo>
                    <a:pt x="1957796" y="1301355"/>
                  </a:lnTo>
                  <a:lnTo>
                    <a:pt x="1906777" y="1311656"/>
                  </a:lnTo>
                  <a:lnTo>
                    <a:pt x="131063" y="1311656"/>
                  </a:lnTo>
                  <a:lnTo>
                    <a:pt x="80045" y="1301355"/>
                  </a:lnTo>
                  <a:lnTo>
                    <a:pt x="38385" y="1273254"/>
                  </a:lnTo>
                  <a:lnTo>
                    <a:pt x="10298" y="1231556"/>
                  </a:lnTo>
                  <a:lnTo>
                    <a:pt x="0" y="1180465"/>
                  </a:lnTo>
                  <a:lnTo>
                    <a:pt x="0" y="131191"/>
                  </a:lnTo>
                  <a:close/>
                </a:path>
              </a:pathLst>
            </a:custGeom>
            <a:ln w="10795">
              <a:solidFill>
                <a:srgbClr val="9BD1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45585" y="3288538"/>
            <a:ext cx="1690370" cy="735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195"/>
              </a:spcBef>
            </a:pPr>
            <a:r>
              <a:rPr sz="1000" b="1" spc="-10" dirty="0">
                <a:latin typeface="Corbel"/>
                <a:cs typeface="Corbel"/>
              </a:rPr>
              <a:t>ОРГАНИЗАЦИЯ</a:t>
            </a:r>
            <a:r>
              <a:rPr sz="1000" b="1" spc="25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РАБОТЫ</a:t>
            </a:r>
            <a:r>
              <a:rPr sz="1000" b="1" dirty="0">
                <a:latin typeface="Corbel"/>
                <a:cs typeface="Corbel"/>
              </a:rPr>
              <a:t> </a:t>
            </a:r>
            <a:r>
              <a:rPr sz="1000" b="1" spc="-25" dirty="0">
                <a:latin typeface="Corbel"/>
                <a:cs typeface="Corbel"/>
              </a:rPr>
              <a:t>ПО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ПОВЫШЕНИЮ</a:t>
            </a:r>
            <a:r>
              <a:rPr sz="1000" b="1" spc="25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КАЧЕСТВА</a:t>
            </a:r>
            <a:r>
              <a:rPr sz="1000" b="1" spc="5" dirty="0">
                <a:latin typeface="Corbel"/>
                <a:cs typeface="Corbel"/>
              </a:rPr>
              <a:t> </a:t>
            </a:r>
            <a:r>
              <a:rPr sz="1000" b="1" spc="-50" dirty="0">
                <a:latin typeface="Corbel"/>
                <a:cs typeface="Corbel"/>
              </a:rPr>
              <a:t>И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ДОСТУПНОСТИ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ПРЕДОСТАВЛЯЕМЫХ</a:t>
            </a:r>
            <a:endParaRPr sz="1000">
              <a:latin typeface="Corbel"/>
              <a:cs typeface="Corbel"/>
            </a:endParaRPr>
          </a:p>
          <a:p>
            <a:pPr algn="ctr">
              <a:lnSpc>
                <a:spcPts val="1090"/>
              </a:lnSpc>
            </a:pPr>
            <a:r>
              <a:rPr sz="1000" b="1" spc="-10" dirty="0">
                <a:latin typeface="Corbel"/>
                <a:cs typeface="Corbel"/>
              </a:rPr>
              <a:t>МУНИЦИПАЛЬНЫХ</a:t>
            </a:r>
            <a:r>
              <a:rPr sz="1000" b="1" spc="25" dirty="0">
                <a:latin typeface="Corbel"/>
                <a:cs typeface="Corbel"/>
              </a:rPr>
              <a:t> </a:t>
            </a:r>
            <a:r>
              <a:rPr sz="1000" b="1" spc="-20" dirty="0">
                <a:latin typeface="Corbel"/>
                <a:cs typeface="Corbel"/>
              </a:rPr>
              <a:t>УСЛУГ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88739" y="2566416"/>
            <a:ext cx="241935" cy="396875"/>
          </a:xfrm>
          <a:custGeom>
            <a:avLst/>
            <a:gdLst/>
            <a:ahLst/>
            <a:cxnLst/>
            <a:rect l="l" t="t" r="r" b="b"/>
            <a:pathLst>
              <a:path w="241935" h="396875">
                <a:moveTo>
                  <a:pt x="146685" y="0"/>
                </a:moveTo>
                <a:lnTo>
                  <a:pt x="23495" y="94614"/>
                </a:lnTo>
                <a:lnTo>
                  <a:pt x="67056" y="100330"/>
                </a:lnTo>
                <a:lnTo>
                  <a:pt x="43561" y="278764"/>
                </a:lnTo>
                <a:lnTo>
                  <a:pt x="0" y="273050"/>
                </a:lnTo>
                <a:lnTo>
                  <a:pt x="94614" y="396367"/>
                </a:lnTo>
                <a:lnTo>
                  <a:pt x="217932" y="301625"/>
                </a:lnTo>
                <a:lnTo>
                  <a:pt x="174371" y="295910"/>
                </a:lnTo>
                <a:lnTo>
                  <a:pt x="197738" y="117601"/>
                </a:lnTo>
                <a:lnTo>
                  <a:pt x="241426" y="123317"/>
                </a:lnTo>
                <a:lnTo>
                  <a:pt x="146685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3585654" y="902652"/>
            <a:ext cx="2124710" cy="1617345"/>
            <a:chOff x="3585654" y="902652"/>
            <a:chExt cx="2124710" cy="1617345"/>
          </a:xfrm>
        </p:grpSpPr>
        <p:sp>
          <p:nvSpPr>
            <p:cNvPr id="41" name="object 41"/>
            <p:cNvSpPr/>
            <p:nvPr/>
          </p:nvSpPr>
          <p:spPr>
            <a:xfrm>
              <a:off x="3591051" y="908049"/>
              <a:ext cx="2113915" cy="1606550"/>
            </a:xfrm>
            <a:custGeom>
              <a:avLst/>
              <a:gdLst/>
              <a:ahLst/>
              <a:cxnLst/>
              <a:rect l="l" t="t" r="r" b="b"/>
              <a:pathLst>
                <a:path w="2113915" h="1606550">
                  <a:moveTo>
                    <a:pt x="1952878" y="0"/>
                  </a:moveTo>
                  <a:lnTo>
                    <a:pt x="160527" y="0"/>
                  </a:lnTo>
                  <a:lnTo>
                    <a:pt x="109793" y="8184"/>
                  </a:lnTo>
                  <a:lnTo>
                    <a:pt x="65727" y="30975"/>
                  </a:lnTo>
                  <a:lnTo>
                    <a:pt x="30975" y="65727"/>
                  </a:lnTo>
                  <a:lnTo>
                    <a:pt x="8184" y="109793"/>
                  </a:lnTo>
                  <a:lnTo>
                    <a:pt x="0" y="160527"/>
                  </a:lnTo>
                  <a:lnTo>
                    <a:pt x="0" y="1445387"/>
                  </a:lnTo>
                  <a:lnTo>
                    <a:pt x="8184" y="1496183"/>
                  </a:lnTo>
                  <a:lnTo>
                    <a:pt x="30975" y="1540287"/>
                  </a:lnTo>
                  <a:lnTo>
                    <a:pt x="65727" y="1575058"/>
                  </a:lnTo>
                  <a:lnTo>
                    <a:pt x="109793" y="1597856"/>
                  </a:lnTo>
                  <a:lnTo>
                    <a:pt x="160527" y="1606041"/>
                  </a:lnTo>
                  <a:lnTo>
                    <a:pt x="1952878" y="1606041"/>
                  </a:lnTo>
                  <a:lnTo>
                    <a:pt x="2003675" y="1597856"/>
                  </a:lnTo>
                  <a:lnTo>
                    <a:pt x="2047779" y="1575058"/>
                  </a:lnTo>
                  <a:lnTo>
                    <a:pt x="2082550" y="1540287"/>
                  </a:lnTo>
                  <a:lnTo>
                    <a:pt x="2105348" y="1496183"/>
                  </a:lnTo>
                  <a:lnTo>
                    <a:pt x="2113534" y="1445387"/>
                  </a:lnTo>
                  <a:lnTo>
                    <a:pt x="2113534" y="160527"/>
                  </a:lnTo>
                  <a:lnTo>
                    <a:pt x="2105348" y="109793"/>
                  </a:lnTo>
                  <a:lnTo>
                    <a:pt x="2082550" y="65727"/>
                  </a:lnTo>
                  <a:lnTo>
                    <a:pt x="2047779" y="30975"/>
                  </a:lnTo>
                  <a:lnTo>
                    <a:pt x="2003675" y="8184"/>
                  </a:lnTo>
                  <a:lnTo>
                    <a:pt x="195287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91051" y="908049"/>
              <a:ext cx="2113915" cy="1606550"/>
            </a:xfrm>
            <a:custGeom>
              <a:avLst/>
              <a:gdLst/>
              <a:ahLst/>
              <a:cxnLst/>
              <a:rect l="l" t="t" r="r" b="b"/>
              <a:pathLst>
                <a:path w="2113915" h="1606550">
                  <a:moveTo>
                    <a:pt x="0" y="160527"/>
                  </a:moveTo>
                  <a:lnTo>
                    <a:pt x="8184" y="109793"/>
                  </a:lnTo>
                  <a:lnTo>
                    <a:pt x="30975" y="65727"/>
                  </a:lnTo>
                  <a:lnTo>
                    <a:pt x="65727" y="30975"/>
                  </a:lnTo>
                  <a:lnTo>
                    <a:pt x="109793" y="8184"/>
                  </a:lnTo>
                  <a:lnTo>
                    <a:pt x="160527" y="0"/>
                  </a:lnTo>
                  <a:lnTo>
                    <a:pt x="1952878" y="0"/>
                  </a:lnTo>
                  <a:lnTo>
                    <a:pt x="2003675" y="8184"/>
                  </a:lnTo>
                  <a:lnTo>
                    <a:pt x="2047779" y="30975"/>
                  </a:lnTo>
                  <a:lnTo>
                    <a:pt x="2082550" y="65727"/>
                  </a:lnTo>
                  <a:lnTo>
                    <a:pt x="2105348" y="109793"/>
                  </a:lnTo>
                  <a:lnTo>
                    <a:pt x="2113534" y="160527"/>
                  </a:lnTo>
                  <a:lnTo>
                    <a:pt x="2113534" y="1445387"/>
                  </a:lnTo>
                  <a:lnTo>
                    <a:pt x="2105348" y="1496183"/>
                  </a:lnTo>
                  <a:lnTo>
                    <a:pt x="2082550" y="1540287"/>
                  </a:lnTo>
                  <a:lnTo>
                    <a:pt x="2047779" y="1575058"/>
                  </a:lnTo>
                  <a:lnTo>
                    <a:pt x="2003675" y="1597856"/>
                  </a:lnTo>
                  <a:lnTo>
                    <a:pt x="1952878" y="1606041"/>
                  </a:lnTo>
                  <a:lnTo>
                    <a:pt x="160527" y="1606041"/>
                  </a:lnTo>
                  <a:lnTo>
                    <a:pt x="109793" y="1597856"/>
                  </a:lnTo>
                  <a:lnTo>
                    <a:pt x="65727" y="1575058"/>
                  </a:lnTo>
                  <a:lnTo>
                    <a:pt x="30975" y="1540287"/>
                  </a:lnTo>
                  <a:lnTo>
                    <a:pt x="8184" y="1496183"/>
                  </a:lnTo>
                  <a:lnTo>
                    <a:pt x="0" y="1445387"/>
                  </a:lnTo>
                  <a:lnTo>
                    <a:pt x="0" y="160527"/>
                  </a:lnTo>
                  <a:close/>
                </a:path>
              </a:pathLst>
            </a:custGeom>
            <a:ln w="10795">
              <a:solidFill>
                <a:srgbClr val="9BD1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790569" y="1328419"/>
            <a:ext cx="1712595" cy="735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155"/>
              </a:lnSpc>
              <a:spcBef>
                <a:spcPts val="95"/>
              </a:spcBef>
            </a:pPr>
            <a:r>
              <a:rPr sz="1000" b="1" spc="-10" dirty="0">
                <a:latin typeface="Corbel"/>
                <a:cs typeface="Corbel"/>
              </a:rPr>
              <a:t>ВЫПОЛНЕНИЕ</a:t>
            </a:r>
            <a:r>
              <a:rPr sz="1000" b="1" spc="45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ЗАДАЧ,</a:t>
            </a:r>
            <a:endParaRPr sz="1000">
              <a:latin typeface="Corbel"/>
              <a:cs typeface="Corbel"/>
            </a:endParaRPr>
          </a:p>
          <a:p>
            <a:pPr marL="635" algn="ctr">
              <a:lnSpc>
                <a:spcPts val="1100"/>
              </a:lnSpc>
            </a:pPr>
            <a:r>
              <a:rPr sz="1000" b="1" spc="-10" dirty="0">
                <a:latin typeface="Corbel"/>
                <a:cs typeface="Corbel"/>
              </a:rPr>
              <a:t>ПОСТАВЛЕННЫХ</a:t>
            </a:r>
            <a:endParaRPr sz="1000">
              <a:latin typeface="Corbel"/>
              <a:cs typeface="Corbel"/>
            </a:endParaRPr>
          </a:p>
          <a:p>
            <a:pPr marL="1905" algn="ctr">
              <a:lnSpc>
                <a:spcPts val="1100"/>
              </a:lnSpc>
            </a:pPr>
            <a:r>
              <a:rPr sz="1000" b="1" spc="-10" dirty="0">
                <a:latin typeface="Corbel"/>
                <a:cs typeface="Corbel"/>
              </a:rPr>
              <a:t>ПРЕЗИДЕНТОМ</a:t>
            </a:r>
            <a:r>
              <a:rPr sz="1000" b="1" spc="25" dirty="0">
                <a:latin typeface="Corbel"/>
                <a:cs typeface="Corbel"/>
              </a:rPr>
              <a:t> </a:t>
            </a:r>
            <a:r>
              <a:rPr sz="1000" b="1" dirty="0">
                <a:latin typeface="Corbel"/>
                <a:cs typeface="Corbel"/>
              </a:rPr>
              <a:t>РФ </a:t>
            </a:r>
            <a:r>
              <a:rPr sz="1000" b="1" spc="-50" dirty="0">
                <a:latin typeface="Corbel"/>
                <a:cs typeface="Corbel"/>
              </a:rPr>
              <a:t>В</a:t>
            </a:r>
            <a:endParaRPr sz="1000">
              <a:latin typeface="Corbel"/>
              <a:cs typeface="Corbel"/>
            </a:endParaRPr>
          </a:p>
          <a:p>
            <a:pPr marL="12700" marR="5080" algn="ctr">
              <a:lnSpc>
                <a:spcPts val="1090"/>
              </a:lnSpc>
              <a:spcBef>
                <a:spcPts val="80"/>
              </a:spcBef>
            </a:pPr>
            <a:r>
              <a:rPr sz="1000" b="1" spc="-10" dirty="0">
                <a:latin typeface="Corbel"/>
                <a:cs typeface="Corbel"/>
              </a:rPr>
              <a:t>ЕЖЕГОДНОМ</a:t>
            </a:r>
            <a:r>
              <a:rPr sz="1000" b="1" spc="15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БЮДЖЕТНОМ</a:t>
            </a:r>
            <a:r>
              <a:rPr sz="1000" b="1" spc="500" dirty="0">
                <a:latin typeface="Corbel"/>
                <a:cs typeface="Corbel"/>
              </a:rPr>
              <a:t> </a:t>
            </a:r>
            <a:r>
              <a:rPr sz="1000" b="1" spc="-10" dirty="0">
                <a:latin typeface="Corbel"/>
                <a:cs typeface="Corbel"/>
              </a:rPr>
              <a:t>ПОСЛАНИИ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86958" y="1186180"/>
            <a:ext cx="385445" cy="259715"/>
          </a:xfrm>
          <a:custGeom>
            <a:avLst/>
            <a:gdLst/>
            <a:ahLst/>
            <a:cxnLst/>
            <a:rect l="l" t="t" r="r" b="b"/>
            <a:pathLst>
              <a:path w="385445" h="259715">
                <a:moveTo>
                  <a:pt x="250062" y="0"/>
                </a:moveTo>
                <a:lnTo>
                  <a:pt x="261746" y="42291"/>
                </a:lnTo>
                <a:lnTo>
                  <a:pt x="88391" y="90170"/>
                </a:lnTo>
                <a:lnTo>
                  <a:pt x="76707" y="47879"/>
                </a:lnTo>
                <a:lnTo>
                  <a:pt x="0" y="183007"/>
                </a:lnTo>
                <a:lnTo>
                  <a:pt x="135127" y="259715"/>
                </a:lnTo>
                <a:lnTo>
                  <a:pt x="123443" y="217297"/>
                </a:lnTo>
                <a:lnTo>
                  <a:pt x="296925" y="169418"/>
                </a:lnTo>
                <a:lnTo>
                  <a:pt x="308609" y="211836"/>
                </a:lnTo>
                <a:lnTo>
                  <a:pt x="385317" y="76708"/>
                </a:lnTo>
                <a:lnTo>
                  <a:pt x="250062" y="0"/>
                </a:lnTo>
                <a:close/>
              </a:path>
            </a:pathLst>
          </a:custGeom>
          <a:solidFill>
            <a:srgbClr val="9BD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0011" y="2337561"/>
            <a:ext cx="2155317" cy="2155317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1977878" y="6426809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Corbel"/>
                <a:cs typeface="Corbel"/>
              </a:rPr>
              <a:t>8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706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9516" y="174117"/>
            <a:ext cx="10210800" cy="84997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0794">
            <a:solidFill>
              <a:srgbClr val="828282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91440">
              <a:lnSpc>
                <a:spcPts val="1635"/>
              </a:lnSpc>
            </a:pP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VI.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ОСНОВНЫЕ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ПАРАМЕТРЫ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СОЦИАЛЬНО-</a:t>
            </a:r>
            <a:r>
              <a:rPr sz="16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ЭКОНОМИЧЕСКОГО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РАЗВИТИЯ</a:t>
            </a:r>
            <a:r>
              <a:rPr sz="16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КАЛАРСКОГО</a:t>
            </a:r>
            <a:endParaRPr sz="1600" dirty="0">
              <a:latin typeface="Microsoft Sans Serif"/>
              <a:cs typeface="Microsoft Sans Serif"/>
            </a:endParaRPr>
          </a:p>
          <a:p>
            <a:pPr marL="91440" marR="542290">
              <a:lnSpc>
                <a:spcPct val="70000"/>
              </a:lnSpc>
              <a:spcBef>
                <a:spcPts val="290"/>
              </a:spcBef>
            </a:pP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МУНИЦИПАЛЬНОГО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ОКРУГА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ЗАБАЙКАЛЬСКОГО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КРАЯ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</a:t>
            </a:r>
            <a:r>
              <a:rPr sz="16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ПЛАНОВЫЙ </a:t>
            </a:r>
            <a:r>
              <a:rPr sz="16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16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202</a:t>
            </a:r>
            <a:r>
              <a:rPr lang="ru-RU"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ГОДОВ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79402" y="6465954"/>
            <a:ext cx="10985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5"/>
              </a:lnSpc>
            </a:pPr>
            <a:r>
              <a:rPr sz="1200" b="1" spc="-50" dirty="0">
                <a:latin typeface="Corbel"/>
                <a:cs typeface="Corbel"/>
              </a:rPr>
              <a:t>9</a:t>
            </a:r>
            <a:endParaRPr sz="1200">
              <a:latin typeface="Corbel"/>
              <a:cs typeface="Corbe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928170"/>
              </p:ext>
            </p:extLst>
          </p:nvPr>
        </p:nvGraphicFramePr>
        <p:xfrm>
          <a:off x="2028635" y="1371600"/>
          <a:ext cx="9092561" cy="4620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0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6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5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35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54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0340">
                <a:tc row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п/п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Показатели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Ед.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изм.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53365" marR="166370" indent="-78740">
                        <a:lnSpc>
                          <a:spcPts val="1170"/>
                        </a:lnSpc>
                        <a:spcBef>
                          <a:spcPts val="4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000" b="1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отчет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7640" marR="125730" indent="-33655">
                        <a:lnSpc>
                          <a:spcPts val="1170"/>
                        </a:lnSpc>
                        <a:spcBef>
                          <a:spcPts val="4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оценка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прогноз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7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000" b="1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54610" algn="just">
                        <a:lnSpc>
                          <a:spcPct val="959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000" b="1" spc="3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отгруженных</a:t>
                      </a:r>
                      <a:r>
                        <a:rPr sz="1000" b="1" spc="3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товаров</a:t>
                      </a:r>
                      <a:r>
                        <a:rPr sz="1000" b="1" spc="37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собственного</a:t>
                      </a:r>
                      <a:r>
                        <a:rPr sz="1000" b="1" spc="3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производства,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выполненных</a:t>
                      </a: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работ</a:t>
                      </a:r>
                      <a:r>
                        <a:rPr sz="1000" b="1" spc="35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000" b="1" spc="3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000" b="1" spc="36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собственными</a:t>
                      </a: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силами</a:t>
                      </a:r>
                      <a:r>
                        <a:rPr sz="1000" b="1" spc="37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(в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действующих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ценах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года)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1968,4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68128,5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87789,7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116458,3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145411,8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4.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145"/>
                        </a:lnSpc>
                        <a:tabLst>
                          <a:tab pos="669925" algn="l"/>
                          <a:tab pos="1715135" algn="l"/>
                          <a:tab pos="2266315" algn="l"/>
                          <a:tab pos="2625725" algn="l"/>
                          <a:tab pos="3122295" algn="l"/>
                        </a:tabLst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выполненных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работ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виду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ts val="115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«строительство»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действующих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ценах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каждого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года)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582,02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55,35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58,45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61,54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64,31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58419">
                        <a:lnSpc>
                          <a:spcPts val="1160"/>
                        </a:lnSpc>
                        <a:spcBef>
                          <a:spcPts val="40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инвестиций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sz="1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основной</a:t>
                      </a:r>
                      <a:r>
                        <a:rPr sz="10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капитал)</a:t>
                      </a:r>
                      <a:r>
                        <a:rPr sz="10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счет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всех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источников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финансирования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всего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1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70424,66</a:t>
                      </a:r>
                    </a:p>
                  </a:txBody>
                  <a:tcPr marL="0" marR="0" marT="11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76340,33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81913,17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86254,57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90049,77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36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Фонд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заработной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платы работников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организаций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18515,3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23366,5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26355,3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29556,8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32819,6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Среднесписочная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численность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организации*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чел.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11159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11504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11851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12263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12597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Среднемесячная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заработная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плата</a:t>
                      </a: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одного</a:t>
                      </a: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работающего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138269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169264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185324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200854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217113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lang="ru-RU" sz="1000" spc="-50" dirty="0">
                          <a:latin typeface="Times New Roman"/>
                          <a:cs typeface="Times New Roman"/>
                        </a:rPr>
                        <a:t>11.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Объем добычи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полезных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ископаемых: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R="130810" algn="r">
                        <a:lnSpc>
                          <a:spcPts val="1150"/>
                        </a:lnSpc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Медный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концентрат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тонн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50" dirty="0">
                          <a:latin typeface="Times New Roman"/>
                          <a:cs typeface="Times New Roman"/>
                        </a:rPr>
                        <a:t>187,0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160000,0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171000,0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184000,0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20000</a:t>
                      </a: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Медный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концентрат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spc="-50" dirty="0">
                          <a:latin typeface="Times New Roman"/>
                          <a:cs typeface="Times New Roman"/>
                        </a:rPr>
                        <a:t>38,0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spc="-25" dirty="0">
                          <a:latin typeface="Times New Roman"/>
                          <a:cs typeface="Times New Roman"/>
                        </a:rPr>
                        <a:t>66015,0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72952,4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81245,9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91578,2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11.1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Общераспространенные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полезные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ископаемые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тыс.куб.м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1613,64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1661,0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1711,0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1763,0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1816,0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11.2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Общераспространенные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полезные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ископаемые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млн.руб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596,13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627,66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672,49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706,81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753,55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R="1308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35.3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Катодная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медь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тонн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16000,0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40000,0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0000,0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spc="-20" dirty="0">
                          <a:latin typeface="Times New Roman"/>
                          <a:cs typeface="Times New Roman"/>
                        </a:rPr>
                        <a:t>11.35.4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Катодная</a:t>
                      </a: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медь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млн.руб.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12570,0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32807,7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51278,4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7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62560" algn="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13.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ts val="115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Протяженность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автомобильных</a:t>
                      </a:r>
                      <a:r>
                        <a:rPr sz="10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дорог</a:t>
                      </a:r>
                      <a:r>
                        <a:rPr sz="1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0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округа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км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525,96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529,3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529,3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529,3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000" spc="-10" dirty="0">
                          <a:latin typeface="Times New Roman"/>
                          <a:cs typeface="Times New Roman"/>
                        </a:rPr>
                        <a:t>529,3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2531</Words>
  <Application>Microsoft Office PowerPoint</Application>
  <PresentationFormat>Произвольный</PresentationFormat>
  <Paragraphs>1320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Каларский район образован 02 сентября 1938 года. Каларский район находится на севере Забайкальского края, граничит на северо-востоке с Якутией, на востоке с Амурской областью, на западе с Иркутской областью, на юге – с двумя районами Забайкальского края: Тунгокоченским и Тунгиро- Олекминским.</vt:lpstr>
      <vt:lpstr>На территории Каларского района девять населенных пунктов, районный центр - село Чара. Район располагается в пределах Олекмо-Витимской горной страны. Для рельефа типично чередование высоких гор (хребты Кодар, Удокан, Каларский) и обширных, глубоких межгорных котловин.</vt:lpstr>
      <vt:lpstr>Презентация PowerPoint</vt:lpstr>
      <vt:lpstr>Презентация PowerPoint</vt:lpstr>
      <vt:lpstr>БЮДЖЕТНАЯ СИСТЕМА КАЛАРСКОГО РАЙОНА</vt:lpstr>
      <vt:lpstr>Презентация PowerPoint</vt:lpstr>
      <vt:lpstr>Презентация PowerPoint</vt:lpstr>
      <vt:lpstr>Презентация PowerPoint</vt:lpstr>
      <vt:lpstr> VII. ОСНОВНЫЕ ПАРАМЕТРЫ БЮДЖЕТА</vt:lpstr>
      <vt:lpstr>Презентация PowerPoint</vt:lpstr>
      <vt:lpstr>IX. СТРУКТУРА ДОХОДОВ БЮДЖЕТА КАЛАРСКОГО МУНИЦИПАЛЬНОГО ОКРУГА</vt:lpstr>
      <vt:lpstr>X. НАЛОГОВЫЕ И НЕНАЛОГОВЫЕ ДОХОДЫ БЮДЖЕТА КАЛАРСКОГО МУНИЦИПАЛЬНОГО ОКРУГА</vt:lpstr>
      <vt:lpstr>Презентация PowerPoint</vt:lpstr>
      <vt:lpstr>Доходы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В целях повышения эффективности и результативности бюджетных расходов бюджет муниципального округа формируется в программном формате через реализацию 7 муниципальных программ.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Гришечкина</dc:creator>
  <cp:lastModifiedBy>UserX</cp:lastModifiedBy>
  <cp:revision>53</cp:revision>
  <dcterms:created xsi:type="dcterms:W3CDTF">2025-01-15T05:38:40Z</dcterms:created>
  <dcterms:modified xsi:type="dcterms:W3CDTF">2025-01-21T05:56:12Z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2025-01-15T00:00:00Z</vt:filetime>
  </property>
  <property fmtid="{D5CDD505-2E9C-101B-9397-08002B2CF9AE}" pid="5" name="Producer">
    <vt:lpwstr>Microsoft® PowerPoint® 2010</vt:lpwstr>
  </property>
  <property fmtid="{D5CDD505-2E9C-101B-9397-08002B2CF9AE}" pid="6" name="_MarkAsFinal">
    <vt:bool>true</vt:bool>
  </property>
</Properties>
</file>