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1" r:id="rId3"/>
    <p:sldId id="272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EAA9A-B4AE-4D9C-9E97-F3A5230182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8A909E-B1C0-4927-BDD6-08962A587D5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 rtl="0"/>
          <a:r>
            <a:rPr lang="ru-RU" sz="24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rPr>
            <a:t>Через форму на сайте Роскомнадзора направляются сообщения о наличии в сети Интернет следующей противоправной информации: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</a:endParaRPr>
        </a:p>
      </dgm:t>
    </dgm:pt>
    <dgm:pt modelId="{CCD19EAD-3EC6-4A28-9FB3-8DF4072144B3}" type="parTrans" cxnId="{45DB76A5-9801-477E-81BA-ED994367F655}">
      <dgm:prSet/>
      <dgm:spPr/>
      <dgm:t>
        <a:bodyPr/>
        <a:lstStyle/>
        <a:p>
          <a:endParaRPr lang="ru-RU" sz="2000"/>
        </a:p>
      </dgm:t>
    </dgm:pt>
    <dgm:pt modelId="{F3595B63-49E1-4D1F-B1A2-622643EF6BF5}" type="sibTrans" cxnId="{45DB76A5-9801-477E-81BA-ED994367F655}">
      <dgm:prSet/>
      <dgm:spPr/>
      <dgm:t>
        <a:bodyPr/>
        <a:lstStyle/>
        <a:p>
          <a:endParaRPr lang="ru-RU" sz="2000"/>
        </a:p>
      </dgm:t>
    </dgm:pt>
    <dgm:pt modelId="{166822FF-AC43-48BC-9187-BE6150098D2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000" dirty="0" smtClean="0">
              <a:latin typeface="Calibri Light" panose="020F0302020204030204" pitchFamily="34" charset="0"/>
            </a:rPr>
            <a:t>а) материалов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характера;</a:t>
          </a:r>
          <a:endParaRPr lang="ru-RU" sz="2000" dirty="0">
            <a:latin typeface="Calibri Light" panose="020F0302020204030204" pitchFamily="34" charset="0"/>
          </a:endParaRPr>
        </a:p>
      </dgm:t>
    </dgm:pt>
    <dgm:pt modelId="{070E0026-4BC5-4737-BB69-C2B5919E7193}" type="parTrans" cxnId="{3C2219D1-3643-4CA3-B1EB-28D4A7C1BA7D}">
      <dgm:prSet/>
      <dgm:spPr/>
      <dgm:t>
        <a:bodyPr/>
        <a:lstStyle/>
        <a:p>
          <a:endParaRPr lang="ru-RU" sz="2000"/>
        </a:p>
      </dgm:t>
    </dgm:pt>
    <dgm:pt modelId="{1611643C-A96A-44BB-B238-CDB83F466CA6}" type="sibTrans" cxnId="{3C2219D1-3643-4CA3-B1EB-28D4A7C1BA7D}">
      <dgm:prSet/>
      <dgm:spPr/>
      <dgm:t>
        <a:bodyPr/>
        <a:lstStyle/>
        <a:p>
          <a:endParaRPr lang="ru-RU" sz="2000"/>
        </a:p>
      </dgm:t>
    </dgm:pt>
    <dgm:pt modelId="{3F732EC1-86C0-43C2-970C-3734AB34691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000" dirty="0" smtClean="0">
              <a:latin typeface="Calibri Light" panose="020F0302020204030204" pitchFamily="34" charset="0"/>
            </a:rPr>
            <a:t>б) информации о способах, методах разработки, изготовления и использования наркотических средств, психотропных веществ и их </a:t>
          </a:r>
          <a:r>
            <a:rPr lang="ru-RU" sz="2000" dirty="0" err="1" smtClean="0">
              <a:latin typeface="Calibri Light" panose="020F0302020204030204" pitchFamily="34" charset="0"/>
            </a:rPr>
            <a:t>прекурсоров</a:t>
          </a:r>
          <a:r>
            <a:rPr lang="ru-RU" sz="2000" dirty="0" smtClean="0">
              <a:latin typeface="Calibri Light" panose="020F0302020204030204" pitchFamily="34" charset="0"/>
            </a:rPr>
            <a:t>, новых потенциально опасных </a:t>
          </a:r>
          <a:r>
            <a:rPr lang="ru-RU" sz="2000" dirty="0" err="1" smtClean="0">
              <a:latin typeface="Calibri Light" panose="020F0302020204030204" pitchFamily="34" charset="0"/>
            </a:rPr>
            <a:t>психоактивных</a:t>
          </a:r>
          <a:r>
            <a:rPr lang="ru-RU" sz="2000" dirty="0" smtClean="0">
              <a:latin typeface="Calibri Light" panose="020F0302020204030204" pitchFamily="34" charset="0"/>
            </a:rPr>
            <a:t> веществ, местах их приобретения, способах и местах культивирования </a:t>
          </a:r>
          <a:r>
            <a:rPr lang="ru-RU" sz="2000" dirty="0" err="1" smtClean="0">
              <a:latin typeface="Calibri Light" panose="020F0302020204030204" pitchFamily="34" charset="0"/>
            </a:rPr>
            <a:t>наркосодержащих</a:t>
          </a:r>
          <a:r>
            <a:rPr lang="ru-RU" sz="2000" dirty="0" smtClean="0">
              <a:latin typeface="Calibri Light" panose="020F0302020204030204" pitchFamily="34" charset="0"/>
            </a:rPr>
            <a:t> растений;</a:t>
          </a:r>
          <a:endParaRPr lang="ru-RU" sz="2000" dirty="0">
            <a:latin typeface="Calibri Light" panose="020F0302020204030204" pitchFamily="34" charset="0"/>
          </a:endParaRPr>
        </a:p>
      </dgm:t>
    </dgm:pt>
    <dgm:pt modelId="{BE633F2E-2F6F-474B-826E-CD4AEBA7C5E7}" type="parTrans" cxnId="{374EC593-EE99-494F-82D7-B9E06CD1C47E}">
      <dgm:prSet/>
      <dgm:spPr/>
      <dgm:t>
        <a:bodyPr/>
        <a:lstStyle/>
        <a:p>
          <a:endParaRPr lang="ru-RU" sz="2000"/>
        </a:p>
      </dgm:t>
    </dgm:pt>
    <dgm:pt modelId="{60EC8336-F118-47D3-BF19-5079CCFDFA30}" type="sibTrans" cxnId="{374EC593-EE99-494F-82D7-B9E06CD1C47E}">
      <dgm:prSet/>
      <dgm:spPr/>
      <dgm:t>
        <a:bodyPr/>
        <a:lstStyle/>
        <a:p>
          <a:endParaRPr lang="ru-RU" sz="2000"/>
        </a:p>
      </dgm:t>
    </dgm:pt>
    <dgm:pt modelId="{58242649-4FDE-4932-983E-C9F6F269869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000" dirty="0" smtClean="0">
              <a:latin typeface="Calibri Light" panose="020F0302020204030204" pitchFamily="34" charset="0"/>
            </a:rPr>
            <a:t>в) информации о способах совершения самоубийства, а также призывов к совершению самоубийства;</a:t>
          </a:r>
          <a:endParaRPr lang="ru-RU" sz="2000" dirty="0">
            <a:latin typeface="Calibri Light" panose="020F0302020204030204" pitchFamily="34" charset="0"/>
          </a:endParaRPr>
        </a:p>
      </dgm:t>
    </dgm:pt>
    <dgm:pt modelId="{1CD80E13-BD5E-4142-8785-CDD714704C1F}" type="parTrans" cxnId="{2FA67D58-DC30-4D15-AA58-62576CCBA37A}">
      <dgm:prSet/>
      <dgm:spPr/>
      <dgm:t>
        <a:bodyPr/>
        <a:lstStyle/>
        <a:p>
          <a:endParaRPr lang="ru-RU" sz="2000"/>
        </a:p>
      </dgm:t>
    </dgm:pt>
    <dgm:pt modelId="{CAF0896D-BD56-4F1E-AE75-C4BE6BCE3B79}" type="sibTrans" cxnId="{2FA67D58-DC30-4D15-AA58-62576CCBA37A}">
      <dgm:prSet/>
      <dgm:spPr/>
      <dgm:t>
        <a:bodyPr/>
        <a:lstStyle/>
        <a:p>
          <a:endParaRPr lang="ru-RU" sz="2000"/>
        </a:p>
      </dgm:t>
    </dgm:pt>
    <dgm:pt modelId="{546A9601-ECC0-41CD-A4F1-B796E215443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000" dirty="0" smtClean="0">
              <a:latin typeface="Calibri Light" panose="020F0302020204030204" pitchFamily="34" charset="0"/>
            </a:rPr>
            <a:t>г) информации о несовершеннолетнем, пострадавшем в результате противоправных действий (бездействия), распространение которой запрещено федеральными законами;</a:t>
          </a:r>
          <a:endParaRPr lang="ru-RU" sz="2000" dirty="0">
            <a:latin typeface="Calibri Light" panose="020F0302020204030204" pitchFamily="34" charset="0"/>
          </a:endParaRPr>
        </a:p>
      </dgm:t>
    </dgm:pt>
    <dgm:pt modelId="{AC1366EF-B5F4-4BED-A6BE-AE1867AFD3FA}" type="parTrans" cxnId="{9D017245-DDEB-47EE-A68B-7426EC83808B}">
      <dgm:prSet/>
      <dgm:spPr/>
      <dgm:t>
        <a:bodyPr/>
        <a:lstStyle/>
        <a:p>
          <a:endParaRPr lang="ru-RU" sz="2000"/>
        </a:p>
      </dgm:t>
    </dgm:pt>
    <dgm:pt modelId="{414358AE-8AAF-47D1-B0D5-F44D5FEC4A65}" type="sibTrans" cxnId="{9D017245-DDEB-47EE-A68B-7426EC83808B}">
      <dgm:prSet/>
      <dgm:spPr/>
      <dgm:t>
        <a:bodyPr/>
        <a:lstStyle/>
        <a:p>
          <a:endParaRPr lang="ru-RU" sz="2000"/>
        </a:p>
      </dgm:t>
    </dgm:pt>
    <dgm:pt modelId="{9E63C513-BCE4-47A7-B67A-AC9CA2D47FC7}" type="pres">
      <dgm:prSet presAssocID="{F9BEAA9A-B4AE-4D9C-9E97-F3A5230182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B355B6-B929-44EF-9B3E-055CF5A800D5}" type="pres">
      <dgm:prSet presAssocID="{508A909E-B1C0-4927-BDD6-08962A587D58}" presName="parentText" presStyleLbl="node1" presStyleIdx="0" presStyleCnt="5" custLinFactNeighborX="-14" custLinFactNeighborY="-33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F6574-D216-42F6-9877-656B4B13B21D}" type="pres">
      <dgm:prSet presAssocID="{F3595B63-49E1-4D1F-B1A2-622643EF6BF5}" presName="spacer" presStyleCnt="0"/>
      <dgm:spPr/>
    </dgm:pt>
    <dgm:pt modelId="{8301AE0D-5531-4093-A8AC-F4367FB44B44}" type="pres">
      <dgm:prSet presAssocID="{166822FF-AC43-48BC-9187-BE6150098D2E}" presName="parentText" presStyleLbl="node1" presStyleIdx="1" presStyleCnt="5" custScaleY="74485" custLinFactNeighborY="-18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282B2-F9D5-494C-B79F-807303A6805B}" type="pres">
      <dgm:prSet presAssocID="{1611643C-A96A-44BB-B238-CDB83F466CA6}" presName="spacer" presStyleCnt="0"/>
      <dgm:spPr/>
    </dgm:pt>
    <dgm:pt modelId="{3DA83B3D-BCCF-46B4-AC28-CF34AB3A49EC}" type="pres">
      <dgm:prSet presAssocID="{3F732EC1-86C0-43C2-970C-3734AB34691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0E885-23F4-42FD-8BDB-06A178528201}" type="pres">
      <dgm:prSet presAssocID="{60EC8336-F118-47D3-BF19-5079CCFDFA30}" presName="spacer" presStyleCnt="0"/>
      <dgm:spPr/>
    </dgm:pt>
    <dgm:pt modelId="{642521A8-DDB1-4CE6-8D3D-BC0D7AAA4522}" type="pres">
      <dgm:prSet presAssocID="{58242649-4FDE-4932-983E-C9F6F2698696}" presName="parentText" presStyleLbl="node1" presStyleIdx="3" presStyleCnt="5" custScaleY="72957" custLinFactNeighborX="491" custLinFactNeighborY="9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D84DA-F552-4363-9E73-C5855A317D7B}" type="pres">
      <dgm:prSet presAssocID="{CAF0896D-BD56-4F1E-AE75-C4BE6BCE3B79}" presName="spacer" presStyleCnt="0"/>
      <dgm:spPr/>
    </dgm:pt>
    <dgm:pt modelId="{E5F5D4A5-2A37-43FE-9741-AF454063E554}" type="pres">
      <dgm:prSet presAssocID="{546A9601-ECC0-41CD-A4F1-B796E2154434}" presName="parentText" presStyleLbl="node1" presStyleIdx="4" presStyleCnt="5" custLinFactY="24216" custLinFactNeighborX="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17245-DDEB-47EE-A68B-7426EC83808B}" srcId="{F9BEAA9A-B4AE-4D9C-9E97-F3A5230182DE}" destId="{546A9601-ECC0-41CD-A4F1-B796E2154434}" srcOrd="4" destOrd="0" parTransId="{AC1366EF-B5F4-4BED-A6BE-AE1867AFD3FA}" sibTransId="{414358AE-8AAF-47D1-B0D5-F44D5FEC4A65}"/>
    <dgm:cxn modelId="{D1179F90-3E28-4307-A681-A7C92C524E88}" type="presOf" srcId="{508A909E-B1C0-4927-BDD6-08962A587D58}" destId="{D0B355B6-B929-44EF-9B3E-055CF5A800D5}" srcOrd="0" destOrd="0" presId="urn:microsoft.com/office/officeart/2005/8/layout/vList2"/>
    <dgm:cxn modelId="{E2132790-847D-4896-9D97-F27D8C1D7487}" type="presOf" srcId="{58242649-4FDE-4932-983E-C9F6F2698696}" destId="{642521A8-DDB1-4CE6-8D3D-BC0D7AAA4522}" srcOrd="0" destOrd="0" presId="urn:microsoft.com/office/officeart/2005/8/layout/vList2"/>
    <dgm:cxn modelId="{374EC593-EE99-494F-82D7-B9E06CD1C47E}" srcId="{F9BEAA9A-B4AE-4D9C-9E97-F3A5230182DE}" destId="{3F732EC1-86C0-43C2-970C-3734AB346919}" srcOrd="2" destOrd="0" parTransId="{BE633F2E-2F6F-474B-826E-CD4AEBA7C5E7}" sibTransId="{60EC8336-F118-47D3-BF19-5079CCFDFA30}"/>
    <dgm:cxn modelId="{13D8C82C-A8DB-4870-B882-5674CB455405}" type="presOf" srcId="{F9BEAA9A-B4AE-4D9C-9E97-F3A5230182DE}" destId="{9E63C513-BCE4-47A7-B67A-AC9CA2D47FC7}" srcOrd="0" destOrd="0" presId="urn:microsoft.com/office/officeart/2005/8/layout/vList2"/>
    <dgm:cxn modelId="{D0962BB1-C488-408B-86D0-126DB0579334}" type="presOf" srcId="{546A9601-ECC0-41CD-A4F1-B796E2154434}" destId="{E5F5D4A5-2A37-43FE-9741-AF454063E554}" srcOrd="0" destOrd="0" presId="urn:microsoft.com/office/officeart/2005/8/layout/vList2"/>
    <dgm:cxn modelId="{0C138A69-D33E-4941-8061-E07B75D817CC}" type="presOf" srcId="{3F732EC1-86C0-43C2-970C-3734AB346919}" destId="{3DA83B3D-BCCF-46B4-AC28-CF34AB3A49EC}" srcOrd="0" destOrd="0" presId="urn:microsoft.com/office/officeart/2005/8/layout/vList2"/>
    <dgm:cxn modelId="{3C2219D1-3643-4CA3-B1EB-28D4A7C1BA7D}" srcId="{F9BEAA9A-B4AE-4D9C-9E97-F3A5230182DE}" destId="{166822FF-AC43-48BC-9187-BE6150098D2E}" srcOrd="1" destOrd="0" parTransId="{070E0026-4BC5-4737-BB69-C2B5919E7193}" sibTransId="{1611643C-A96A-44BB-B238-CDB83F466CA6}"/>
    <dgm:cxn modelId="{A0CBED9E-21DE-4056-901F-1CD88F479B7B}" type="presOf" srcId="{166822FF-AC43-48BC-9187-BE6150098D2E}" destId="{8301AE0D-5531-4093-A8AC-F4367FB44B44}" srcOrd="0" destOrd="0" presId="urn:microsoft.com/office/officeart/2005/8/layout/vList2"/>
    <dgm:cxn modelId="{45DB76A5-9801-477E-81BA-ED994367F655}" srcId="{F9BEAA9A-B4AE-4D9C-9E97-F3A5230182DE}" destId="{508A909E-B1C0-4927-BDD6-08962A587D58}" srcOrd="0" destOrd="0" parTransId="{CCD19EAD-3EC6-4A28-9FB3-8DF4072144B3}" sibTransId="{F3595B63-49E1-4D1F-B1A2-622643EF6BF5}"/>
    <dgm:cxn modelId="{2FA67D58-DC30-4D15-AA58-62576CCBA37A}" srcId="{F9BEAA9A-B4AE-4D9C-9E97-F3A5230182DE}" destId="{58242649-4FDE-4932-983E-C9F6F2698696}" srcOrd="3" destOrd="0" parTransId="{1CD80E13-BD5E-4142-8785-CDD714704C1F}" sibTransId="{CAF0896D-BD56-4F1E-AE75-C4BE6BCE3B79}"/>
    <dgm:cxn modelId="{1CD8306B-5578-4A35-9386-85CFDCF1399B}" type="presParOf" srcId="{9E63C513-BCE4-47A7-B67A-AC9CA2D47FC7}" destId="{D0B355B6-B929-44EF-9B3E-055CF5A800D5}" srcOrd="0" destOrd="0" presId="urn:microsoft.com/office/officeart/2005/8/layout/vList2"/>
    <dgm:cxn modelId="{DBCFD6C2-AA91-4A71-BEAC-E3743BEEDDC9}" type="presParOf" srcId="{9E63C513-BCE4-47A7-B67A-AC9CA2D47FC7}" destId="{CC3F6574-D216-42F6-9877-656B4B13B21D}" srcOrd="1" destOrd="0" presId="urn:microsoft.com/office/officeart/2005/8/layout/vList2"/>
    <dgm:cxn modelId="{94105BCC-E12A-49C8-8E2F-E39D076AE2F2}" type="presParOf" srcId="{9E63C513-BCE4-47A7-B67A-AC9CA2D47FC7}" destId="{8301AE0D-5531-4093-A8AC-F4367FB44B44}" srcOrd="2" destOrd="0" presId="urn:microsoft.com/office/officeart/2005/8/layout/vList2"/>
    <dgm:cxn modelId="{14D76AF6-1833-41AD-B39F-95446CA81176}" type="presParOf" srcId="{9E63C513-BCE4-47A7-B67A-AC9CA2D47FC7}" destId="{649282B2-F9D5-494C-B79F-807303A6805B}" srcOrd="3" destOrd="0" presId="urn:microsoft.com/office/officeart/2005/8/layout/vList2"/>
    <dgm:cxn modelId="{E506F3F4-4205-45C9-833C-05870001BBEB}" type="presParOf" srcId="{9E63C513-BCE4-47A7-B67A-AC9CA2D47FC7}" destId="{3DA83B3D-BCCF-46B4-AC28-CF34AB3A49EC}" srcOrd="4" destOrd="0" presId="urn:microsoft.com/office/officeart/2005/8/layout/vList2"/>
    <dgm:cxn modelId="{2AC51520-71C9-475D-920B-5FF8BFEB49E5}" type="presParOf" srcId="{9E63C513-BCE4-47A7-B67A-AC9CA2D47FC7}" destId="{32A0E885-23F4-42FD-8BDB-06A178528201}" srcOrd="5" destOrd="0" presId="urn:microsoft.com/office/officeart/2005/8/layout/vList2"/>
    <dgm:cxn modelId="{F53ABD64-E56E-4D83-9BA2-05F9A19CFB71}" type="presParOf" srcId="{9E63C513-BCE4-47A7-B67A-AC9CA2D47FC7}" destId="{642521A8-DDB1-4CE6-8D3D-BC0D7AAA4522}" srcOrd="6" destOrd="0" presId="urn:microsoft.com/office/officeart/2005/8/layout/vList2"/>
    <dgm:cxn modelId="{6D9EBCF6-3A1F-49BE-B926-31D1F40418C3}" type="presParOf" srcId="{9E63C513-BCE4-47A7-B67A-AC9CA2D47FC7}" destId="{DE3D84DA-F552-4363-9E73-C5855A317D7B}" srcOrd="7" destOrd="0" presId="urn:microsoft.com/office/officeart/2005/8/layout/vList2"/>
    <dgm:cxn modelId="{F201A86C-DA46-4519-8C94-7D830FBC7F4B}" type="presParOf" srcId="{9E63C513-BCE4-47A7-B67A-AC9CA2D47FC7}" destId="{E5F5D4A5-2A37-43FE-9741-AF454063E55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2312F0-2923-4F41-91D7-5A5E23BA01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3AB6A69A-7CBE-4035-86BE-E4B9A2771CE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000" dirty="0" smtClean="0">
              <a:latin typeface="Calibri Light" panose="020F0302020204030204" pitchFamily="34" charset="0"/>
            </a:rPr>
            <a:t>з) информации, содержащей предложение о розничной торговле лекарственными препаратами, в том числе дистанционным способом, розничная торговля которыми ограничена или запрещена в соответствии с законодательством об обращении лекарственных средств.</a:t>
          </a:r>
          <a:endParaRPr lang="ru-RU" sz="2000" dirty="0">
            <a:latin typeface="Calibri Light" panose="020F0302020204030204" pitchFamily="34" charset="0"/>
          </a:endParaRPr>
        </a:p>
      </dgm:t>
    </dgm:pt>
    <dgm:pt modelId="{7BDF4433-FB8C-4F58-A3E1-4663F5A462E6}" type="parTrans" cxnId="{4BF20CA8-4E70-458F-B4C9-05E9F365B3AF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EAE7DE6-2B10-4C75-A2D8-02F97BA4F288}" type="sibTrans" cxnId="{4BF20CA8-4E70-458F-B4C9-05E9F365B3AF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9658F683-EE8A-4725-B510-04D077E7320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 rtl="0"/>
          <a:r>
            <a:rPr lang="ru-RU" sz="2000" dirty="0" smtClean="0">
              <a:latin typeface="Calibri Light" panose="020F0302020204030204" pitchFamily="34" charset="0"/>
            </a:rPr>
            <a:t>ж) информации, направленной на склонение или иное вовлечение несовершеннолетних в совершение противоправных действий, представляющих угрозу для их жизни и (или) здоровья либо для жизни и (или) здоровья иных лиц;</a:t>
          </a:r>
          <a:endParaRPr lang="ru-RU" sz="2000" dirty="0">
            <a:latin typeface="Calibri Light" panose="020F0302020204030204" pitchFamily="34" charset="0"/>
          </a:endParaRPr>
        </a:p>
      </dgm:t>
    </dgm:pt>
    <dgm:pt modelId="{514A00D7-A165-4FAB-BD98-078017864919}" type="parTrans" cxnId="{CA1039A2-15B2-4CB6-85BE-55B6E58D3530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3434661-D624-426A-80CE-62591172AC2C}" type="sibTrans" cxnId="{CA1039A2-15B2-4CB6-85BE-55B6E58D3530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F8689B6F-E697-4733-8792-27A9CFB4B49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 rtl="0"/>
          <a:r>
            <a:rPr lang="ru-RU" sz="2000" dirty="0" smtClean="0">
              <a:latin typeface="Calibri Light" panose="020F0302020204030204" pitchFamily="34" charset="0"/>
            </a:rPr>
            <a:t>е) информации, содержащей предложения о розничной продаже дистанционным способом алкогольной продукции, и (или) спиртосодержащей пищевой продукции;</a:t>
          </a:r>
          <a:endParaRPr lang="ru-RU" sz="2000" dirty="0">
            <a:latin typeface="Calibri Light" panose="020F0302020204030204" pitchFamily="34" charset="0"/>
          </a:endParaRPr>
        </a:p>
      </dgm:t>
    </dgm:pt>
    <dgm:pt modelId="{4B8C6C43-CA8F-4ED8-8CDD-3892F214E2CF}" type="parTrans" cxnId="{1715B618-980A-4384-BF17-93A1746B700C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9E05538E-9912-45A5-8DC0-44599AC18370}" type="sibTrans" cxnId="{1715B618-980A-4384-BF17-93A1746B700C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E1DD2C5F-BEED-43A4-9DFC-DBFA2CCDA46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 rtl="0"/>
          <a:r>
            <a:rPr lang="ru-RU" sz="2000" dirty="0" smtClean="0">
              <a:latin typeface="Calibri Light" panose="020F0302020204030204" pitchFamily="34" charset="0"/>
            </a:rPr>
            <a:t>д) информации, нарушающей требования Федерального закона от 29 декабря 2006 года N 244-ФЗ "О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Федерации" и Федерального закона от 11 ноября 2003 года N 138-ФЗ "О лотереях" о запрете деятельности по организации и проведению азартных игр и лотерей с использованием сети "Интернет" и иных средств связи;</a:t>
          </a:r>
          <a:endParaRPr lang="ru-RU" sz="2000" dirty="0">
            <a:latin typeface="Calibri Light" panose="020F0302020204030204" pitchFamily="34" charset="0"/>
          </a:endParaRPr>
        </a:p>
      </dgm:t>
    </dgm:pt>
    <dgm:pt modelId="{C1175E16-FBDD-4F64-B8DA-ABE5A5675D02}" type="parTrans" cxnId="{821E64BE-9FC4-4B45-8989-4FA2D15A7977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E51D3E9D-FDE7-4FC0-B150-3450A949CF86}" type="sibTrans" cxnId="{821E64BE-9FC4-4B45-8989-4FA2D15A7977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D4713C01-A77C-4DD3-B4F9-F4A9F5F71699}" type="pres">
      <dgm:prSet presAssocID="{942312F0-2923-4F41-91D7-5A5E23BA01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AD7F8B-7A6D-4BF4-A27B-C83A2CB2EA05}" type="pres">
      <dgm:prSet presAssocID="{E1DD2C5F-BEED-43A4-9DFC-DBFA2CCDA46A}" presName="parentText" presStyleLbl="node1" presStyleIdx="0" presStyleCnt="4" custScaleY="143900" custLinFactNeighborX="329" custLinFactNeighborY="176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9FD4F-FDCE-4FB8-BEF1-974C1FBFB56C}" type="pres">
      <dgm:prSet presAssocID="{E51D3E9D-FDE7-4FC0-B150-3450A949CF86}" presName="space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5297A766-E801-47FF-8BE6-9AE15FD0644D}" type="pres">
      <dgm:prSet presAssocID="{F8689B6F-E697-4733-8792-27A9CFB4B49D}" presName="parentText" presStyleLbl="node1" presStyleIdx="1" presStyleCnt="4" custScaleY="90248" custLinFactNeighborY="190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1D663-2D69-47A3-AB87-E0B85CED65F6}" type="pres">
      <dgm:prSet presAssocID="{9E05538E-9912-45A5-8DC0-44599AC18370}" presName="space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FA26D371-B6D9-451F-BA06-4DC461F62712}" type="pres">
      <dgm:prSet presAssocID="{9658F683-EE8A-4725-B510-04D077E7320D}" presName="parentText" presStyleLbl="node1" presStyleIdx="2" presStyleCnt="4" custScaleY="85260" custLinFactNeighborX="247" custLinFactNeighborY="462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0A2A8-473E-4201-821F-6ADEA2D80182}" type="pres">
      <dgm:prSet presAssocID="{23434661-D624-426A-80CE-62591172AC2C}" presName="space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868CD3B7-DD34-4626-A2C5-C3D4AFB10A5F}" type="pres">
      <dgm:prSet presAssocID="{3AB6A69A-7CBE-4035-86BE-E4B9A2771CEE}" presName="parentText" presStyleLbl="node1" presStyleIdx="3" presStyleCnt="4" custScaleY="78160" custLinFactNeighborY="973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20CA8-4E70-458F-B4C9-05E9F365B3AF}" srcId="{942312F0-2923-4F41-91D7-5A5E23BA013A}" destId="{3AB6A69A-7CBE-4035-86BE-E4B9A2771CEE}" srcOrd="3" destOrd="0" parTransId="{7BDF4433-FB8C-4F58-A3E1-4663F5A462E6}" sibTransId="{2EAE7DE6-2B10-4C75-A2D8-02F97BA4F288}"/>
    <dgm:cxn modelId="{68956CFC-2372-4F28-98A8-16DA0BFA350E}" type="presOf" srcId="{9658F683-EE8A-4725-B510-04D077E7320D}" destId="{FA26D371-B6D9-451F-BA06-4DC461F62712}" srcOrd="0" destOrd="0" presId="urn:microsoft.com/office/officeart/2005/8/layout/vList2"/>
    <dgm:cxn modelId="{1715B618-980A-4384-BF17-93A1746B700C}" srcId="{942312F0-2923-4F41-91D7-5A5E23BA013A}" destId="{F8689B6F-E697-4733-8792-27A9CFB4B49D}" srcOrd="1" destOrd="0" parTransId="{4B8C6C43-CA8F-4ED8-8CDD-3892F214E2CF}" sibTransId="{9E05538E-9912-45A5-8DC0-44599AC18370}"/>
    <dgm:cxn modelId="{F20C9D25-6D25-40B5-8678-AA7FE0B86B55}" type="presOf" srcId="{942312F0-2923-4F41-91D7-5A5E23BA013A}" destId="{D4713C01-A77C-4DD3-B4F9-F4A9F5F71699}" srcOrd="0" destOrd="0" presId="urn:microsoft.com/office/officeart/2005/8/layout/vList2"/>
    <dgm:cxn modelId="{F3ACDEE6-AEDB-47FF-BA85-8DF08FC8CFDB}" type="presOf" srcId="{F8689B6F-E697-4733-8792-27A9CFB4B49D}" destId="{5297A766-E801-47FF-8BE6-9AE15FD0644D}" srcOrd="0" destOrd="0" presId="urn:microsoft.com/office/officeart/2005/8/layout/vList2"/>
    <dgm:cxn modelId="{00979CB7-1D80-4ED2-B45E-6588CB41A3EE}" type="presOf" srcId="{E1DD2C5F-BEED-43A4-9DFC-DBFA2CCDA46A}" destId="{7DAD7F8B-7A6D-4BF4-A27B-C83A2CB2EA05}" srcOrd="0" destOrd="0" presId="urn:microsoft.com/office/officeart/2005/8/layout/vList2"/>
    <dgm:cxn modelId="{B002E05D-4A83-40FB-A469-A1D076F66A26}" type="presOf" srcId="{3AB6A69A-7CBE-4035-86BE-E4B9A2771CEE}" destId="{868CD3B7-DD34-4626-A2C5-C3D4AFB10A5F}" srcOrd="0" destOrd="0" presId="urn:microsoft.com/office/officeart/2005/8/layout/vList2"/>
    <dgm:cxn modelId="{821E64BE-9FC4-4B45-8989-4FA2D15A7977}" srcId="{942312F0-2923-4F41-91D7-5A5E23BA013A}" destId="{E1DD2C5F-BEED-43A4-9DFC-DBFA2CCDA46A}" srcOrd="0" destOrd="0" parTransId="{C1175E16-FBDD-4F64-B8DA-ABE5A5675D02}" sibTransId="{E51D3E9D-FDE7-4FC0-B150-3450A949CF86}"/>
    <dgm:cxn modelId="{CA1039A2-15B2-4CB6-85BE-55B6E58D3530}" srcId="{942312F0-2923-4F41-91D7-5A5E23BA013A}" destId="{9658F683-EE8A-4725-B510-04D077E7320D}" srcOrd="2" destOrd="0" parTransId="{514A00D7-A165-4FAB-BD98-078017864919}" sibTransId="{23434661-D624-426A-80CE-62591172AC2C}"/>
    <dgm:cxn modelId="{8C7E757E-4813-4627-B531-79565CBC65C2}" type="presParOf" srcId="{D4713C01-A77C-4DD3-B4F9-F4A9F5F71699}" destId="{7DAD7F8B-7A6D-4BF4-A27B-C83A2CB2EA05}" srcOrd="0" destOrd="0" presId="urn:microsoft.com/office/officeart/2005/8/layout/vList2"/>
    <dgm:cxn modelId="{0523CCBC-0A28-4D5C-B98B-556C2281EB55}" type="presParOf" srcId="{D4713C01-A77C-4DD3-B4F9-F4A9F5F71699}" destId="{0B69FD4F-FDCE-4FB8-BEF1-974C1FBFB56C}" srcOrd="1" destOrd="0" presId="urn:microsoft.com/office/officeart/2005/8/layout/vList2"/>
    <dgm:cxn modelId="{A48F83F3-85FC-4014-8DDF-A62D1EEA38C0}" type="presParOf" srcId="{D4713C01-A77C-4DD3-B4F9-F4A9F5F71699}" destId="{5297A766-E801-47FF-8BE6-9AE15FD0644D}" srcOrd="2" destOrd="0" presId="urn:microsoft.com/office/officeart/2005/8/layout/vList2"/>
    <dgm:cxn modelId="{9C5B2D71-E23D-4CA9-9FED-E2CFD7A345C7}" type="presParOf" srcId="{D4713C01-A77C-4DD3-B4F9-F4A9F5F71699}" destId="{53D1D663-2D69-47A3-AB87-E0B85CED65F6}" srcOrd="3" destOrd="0" presId="urn:microsoft.com/office/officeart/2005/8/layout/vList2"/>
    <dgm:cxn modelId="{0AA91654-3066-4E34-B520-B1AD1E88B627}" type="presParOf" srcId="{D4713C01-A77C-4DD3-B4F9-F4A9F5F71699}" destId="{FA26D371-B6D9-451F-BA06-4DC461F62712}" srcOrd="4" destOrd="0" presId="urn:microsoft.com/office/officeart/2005/8/layout/vList2"/>
    <dgm:cxn modelId="{BC054257-5D72-400E-B1F6-4894B1BD1DD9}" type="presParOf" srcId="{D4713C01-A77C-4DD3-B4F9-F4A9F5F71699}" destId="{C370A2A8-473E-4201-821F-6ADEA2D80182}" srcOrd="5" destOrd="0" presId="urn:microsoft.com/office/officeart/2005/8/layout/vList2"/>
    <dgm:cxn modelId="{605D2C06-51C7-487D-8EA1-1675DE78540B}" type="presParOf" srcId="{D4713C01-A77C-4DD3-B4F9-F4A9F5F71699}" destId="{868CD3B7-DD34-4626-A2C5-C3D4AFB10A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355B6-B929-44EF-9B3E-055CF5A800D5}">
      <dsp:nvSpPr>
        <dsp:cNvPr id="0" name=""/>
        <dsp:cNvSpPr/>
      </dsp:nvSpPr>
      <dsp:spPr>
        <a:xfrm>
          <a:off x="0" y="0"/>
          <a:ext cx="11072388" cy="110389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rPr>
            <a:t>Через форму на сайте Роскомнадзора направляются сообщения о наличии в сети Интернет следующей противоправной информации: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</a:endParaRPr>
        </a:p>
      </dsp:txBody>
      <dsp:txXfrm>
        <a:off x="53888" y="53888"/>
        <a:ext cx="10964612" cy="996118"/>
      </dsp:txXfrm>
    </dsp:sp>
    <dsp:sp modelId="{8301AE0D-5531-4093-A8AC-F4367FB44B44}">
      <dsp:nvSpPr>
        <dsp:cNvPr id="0" name=""/>
        <dsp:cNvSpPr/>
      </dsp:nvSpPr>
      <dsp:spPr>
        <a:xfrm>
          <a:off x="0" y="1253911"/>
          <a:ext cx="11072388" cy="82223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</a:rPr>
            <a:t>а) материалов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характера;</a:t>
          </a:r>
          <a:endParaRPr lang="ru-RU" sz="2000" kern="1200" dirty="0">
            <a:latin typeface="Calibri Light" panose="020F0302020204030204" pitchFamily="34" charset="0"/>
          </a:endParaRPr>
        </a:p>
      </dsp:txBody>
      <dsp:txXfrm>
        <a:off x="40138" y="1294049"/>
        <a:ext cx="10992112" cy="741960"/>
      </dsp:txXfrm>
    </dsp:sp>
    <dsp:sp modelId="{3DA83B3D-BCCF-46B4-AC28-CF34AB3A49EC}">
      <dsp:nvSpPr>
        <dsp:cNvPr id="0" name=""/>
        <dsp:cNvSpPr/>
      </dsp:nvSpPr>
      <dsp:spPr>
        <a:xfrm>
          <a:off x="0" y="2240426"/>
          <a:ext cx="11072388" cy="110389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</a:rPr>
            <a:t>б) информации о способах, методах разработки, изготовления и использования наркотических средств, психотропных веществ и их </a:t>
          </a:r>
          <a:r>
            <a:rPr lang="ru-RU" sz="2000" kern="1200" dirty="0" err="1" smtClean="0">
              <a:latin typeface="Calibri Light" panose="020F0302020204030204" pitchFamily="34" charset="0"/>
            </a:rPr>
            <a:t>прекурсоров</a:t>
          </a:r>
          <a:r>
            <a:rPr lang="ru-RU" sz="2000" kern="1200" dirty="0" smtClean="0">
              <a:latin typeface="Calibri Light" panose="020F0302020204030204" pitchFamily="34" charset="0"/>
            </a:rPr>
            <a:t>, новых потенциально опасных </a:t>
          </a:r>
          <a:r>
            <a:rPr lang="ru-RU" sz="2000" kern="1200" dirty="0" err="1" smtClean="0">
              <a:latin typeface="Calibri Light" panose="020F0302020204030204" pitchFamily="34" charset="0"/>
            </a:rPr>
            <a:t>психоактивных</a:t>
          </a:r>
          <a:r>
            <a:rPr lang="ru-RU" sz="2000" kern="1200" dirty="0" smtClean="0">
              <a:latin typeface="Calibri Light" panose="020F0302020204030204" pitchFamily="34" charset="0"/>
            </a:rPr>
            <a:t> веществ, местах их приобретения, способах и местах культивирования </a:t>
          </a:r>
          <a:r>
            <a:rPr lang="ru-RU" sz="2000" kern="1200" dirty="0" err="1" smtClean="0">
              <a:latin typeface="Calibri Light" panose="020F0302020204030204" pitchFamily="34" charset="0"/>
            </a:rPr>
            <a:t>наркосодержащих</a:t>
          </a:r>
          <a:r>
            <a:rPr lang="ru-RU" sz="2000" kern="1200" dirty="0" smtClean="0">
              <a:latin typeface="Calibri Light" panose="020F0302020204030204" pitchFamily="34" charset="0"/>
            </a:rPr>
            <a:t> растений;</a:t>
          </a:r>
          <a:endParaRPr lang="ru-RU" sz="2000" kern="1200" dirty="0">
            <a:latin typeface="Calibri Light" panose="020F0302020204030204" pitchFamily="34" charset="0"/>
          </a:endParaRPr>
        </a:p>
      </dsp:txBody>
      <dsp:txXfrm>
        <a:off x="53888" y="2294314"/>
        <a:ext cx="10964612" cy="996118"/>
      </dsp:txXfrm>
    </dsp:sp>
    <dsp:sp modelId="{642521A8-DDB1-4CE6-8D3D-BC0D7AAA4522}">
      <dsp:nvSpPr>
        <dsp:cNvPr id="0" name=""/>
        <dsp:cNvSpPr/>
      </dsp:nvSpPr>
      <dsp:spPr>
        <a:xfrm>
          <a:off x="0" y="3496154"/>
          <a:ext cx="11072388" cy="805368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</a:rPr>
            <a:t>в) информации о способах совершения самоубийства, а также призывов к совершению самоубийства;</a:t>
          </a:r>
          <a:endParaRPr lang="ru-RU" sz="2000" kern="1200" dirty="0">
            <a:latin typeface="Calibri Light" panose="020F0302020204030204" pitchFamily="34" charset="0"/>
          </a:endParaRPr>
        </a:p>
      </dsp:txBody>
      <dsp:txXfrm>
        <a:off x="39315" y="3535469"/>
        <a:ext cx="10993758" cy="726738"/>
      </dsp:txXfrm>
    </dsp:sp>
    <dsp:sp modelId="{E5F5D4A5-2A37-43FE-9741-AF454063E554}">
      <dsp:nvSpPr>
        <dsp:cNvPr id="0" name=""/>
        <dsp:cNvSpPr/>
      </dsp:nvSpPr>
      <dsp:spPr>
        <a:xfrm>
          <a:off x="0" y="4463985"/>
          <a:ext cx="11072388" cy="110389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</a:rPr>
            <a:t>г) информации о несовершеннолетнем, пострадавшем в результате противоправных действий (бездействия), распространение которой запрещено федеральными законами;</a:t>
          </a:r>
          <a:endParaRPr lang="ru-RU" sz="2000" kern="1200" dirty="0">
            <a:latin typeface="Calibri Light" panose="020F0302020204030204" pitchFamily="34" charset="0"/>
          </a:endParaRPr>
        </a:p>
      </dsp:txBody>
      <dsp:txXfrm>
        <a:off x="53888" y="4517873"/>
        <a:ext cx="10964612" cy="996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D7F8B-7A6D-4BF4-A27B-C83A2CB2EA05}">
      <dsp:nvSpPr>
        <dsp:cNvPr id="0" name=""/>
        <dsp:cNvSpPr/>
      </dsp:nvSpPr>
      <dsp:spPr>
        <a:xfrm>
          <a:off x="0" y="162962"/>
          <a:ext cx="10990906" cy="172403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</a:rPr>
            <a:t>д) информации, нарушающей требования Федерального закона от 29 декабря 2006 года N 244-ФЗ "О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Федерации" и Федерального закона от 11 ноября 2003 года N 138-ФЗ "О лотереях" о запрете деятельности по организации и проведению азартных игр и лотерей с использованием сети "Интернет" и иных средств связи;</a:t>
          </a:r>
          <a:endParaRPr lang="ru-RU" sz="2000" kern="1200" dirty="0">
            <a:latin typeface="Calibri Light" panose="020F0302020204030204" pitchFamily="34" charset="0"/>
          </a:endParaRPr>
        </a:p>
      </dsp:txBody>
      <dsp:txXfrm>
        <a:off x="84161" y="247123"/>
        <a:ext cx="10822584" cy="1555715"/>
      </dsp:txXfrm>
    </dsp:sp>
    <dsp:sp modelId="{5297A766-E801-47FF-8BE6-9AE15FD0644D}">
      <dsp:nvSpPr>
        <dsp:cNvPr id="0" name=""/>
        <dsp:cNvSpPr/>
      </dsp:nvSpPr>
      <dsp:spPr>
        <a:xfrm>
          <a:off x="0" y="2073916"/>
          <a:ext cx="10990906" cy="1081243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</a:rPr>
            <a:t>е) информации, содержащей предложения о розничной продаже дистанционным способом алкогольной продукции, и (или) спиртосодержащей пищевой продукции;</a:t>
          </a:r>
          <a:endParaRPr lang="ru-RU" sz="2000" kern="1200" dirty="0">
            <a:latin typeface="Calibri Light" panose="020F0302020204030204" pitchFamily="34" charset="0"/>
          </a:endParaRPr>
        </a:p>
      </dsp:txBody>
      <dsp:txXfrm>
        <a:off x="52782" y="2126698"/>
        <a:ext cx="10885342" cy="975679"/>
      </dsp:txXfrm>
    </dsp:sp>
    <dsp:sp modelId="{FA26D371-B6D9-451F-BA06-4DC461F62712}">
      <dsp:nvSpPr>
        <dsp:cNvPr id="0" name=""/>
        <dsp:cNvSpPr/>
      </dsp:nvSpPr>
      <dsp:spPr>
        <a:xfrm>
          <a:off x="0" y="3389611"/>
          <a:ext cx="10990906" cy="1021483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</a:rPr>
            <a:t>ж) информации, направленной на склонение или иное вовлечение несовершеннолетних в совершение противоправных действий, представляющих угрозу для их жизни и (или) здоровья либо для жизни и (или) здоровья иных лиц;</a:t>
          </a:r>
          <a:endParaRPr lang="ru-RU" sz="2000" kern="1200" dirty="0">
            <a:latin typeface="Calibri Light" panose="020F0302020204030204" pitchFamily="34" charset="0"/>
          </a:endParaRPr>
        </a:p>
      </dsp:txBody>
      <dsp:txXfrm>
        <a:off x="49865" y="3439476"/>
        <a:ext cx="10891176" cy="921753"/>
      </dsp:txXfrm>
    </dsp:sp>
    <dsp:sp modelId="{868CD3B7-DD34-4626-A2C5-C3D4AFB10A5F}">
      <dsp:nvSpPr>
        <dsp:cNvPr id="0" name=""/>
        <dsp:cNvSpPr/>
      </dsp:nvSpPr>
      <dsp:spPr>
        <a:xfrm>
          <a:off x="0" y="4640513"/>
          <a:ext cx="10990906" cy="93641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 Light" panose="020F0302020204030204" pitchFamily="34" charset="0"/>
            </a:rPr>
            <a:t>з) информации, содержащей предложение о розничной торговле лекарственными препаратами, в том числе дистанционным способом, розничная торговля которыми ограничена или запрещена в соответствии с законодательством об обращении лекарственных средств.</a:t>
          </a:r>
          <a:endParaRPr lang="ru-RU" sz="2000" kern="1200" dirty="0">
            <a:latin typeface="Calibri Light" panose="020F0302020204030204" pitchFamily="34" charset="0"/>
          </a:endParaRPr>
        </a:p>
      </dsp:txBody>
      <dsp:txXfrm>
        <a:off x="45712" y="4686225"/>
        <a:ext cx="10899482" cy="844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88850-1808-4800-AA2A-0B4E967E71A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7BEA-47E4-4F7F-9DC1-C751FD8E7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58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EEF3B-2BC1-4255-8D31-5F75E50DE66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183A1-09D8-4C21-90A9-499B20A26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59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183A1-09D8-4C21-90A9-499B20A267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9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183A1-09D8-4C21-90A9-499B20A267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7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183A1-09D8-4C21-90A9-499B20A2678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81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183A1-09D8-4C21-90A9-499B20A2678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A64C-F95D-4322-B4B5-BEEC5D4EC76A}" type="datetime1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843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C8E4-B4AE-4F29-A829-BBC56C432F08}" type="datetime1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8772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21EA-5893-4D04-A627-7280E6976D9C}" type="datetime1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017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AE04-C8B6-49ED-A852-4C9F6DBD30C3}" type="datetime1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7699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1050-FD36-430B-850E-EB5157A9C663}" type="datetime1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6351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1F55-591A-45D7-B411-3FB31D8166DD}" type="datetime1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649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EB98-D2CE-466A-A6F1-A7AD32C26847}" type="datetime1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1902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1E5F-B308-419F-8B84-27444C61E501}" type="datetime1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04563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9F20-2561-4C76-8042-9A37FE34418D}" type="datetime1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4296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3F15-63D0-49AC-9D38-777277069D8B}" type="datetime1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0086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8AFB-0B35-45B1-951B-1A9734F7CA67}" type="datetime1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9074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5000">
              <a:schemeClr val="accent1">
                <a:lumMod val="60000"/>
                <a:lumOff val="40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F44FC-C9AC-4EC6-A3EF-086AE48180DB}" type="datetime1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1484F-F1EE-4FBB-B92F-5C586808E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kn.gov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224" y="867766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7375E"/>
                </a:solidFill>
              </a:rPr>
              <a:t>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</a:t>
            </a:r>
            <a:r>
              <a:rPr lang="ru-RU" sz="3200" b="1" dirty="0" smtClean="0">
                <a:solidFill>
                  <a:srgbClr val="17375E"/>
                </a:solidFill>
              </a:rPr>
              <a:t>информации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919979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Управление Роскомнадзора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по Забайкальскому краю</a:t>
            </a:r>
          </a:p>
          <a:p>
            <a:pPr algn="r"/>
            <a:endParaRPr lang="ru-RU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2021 год</a:t>
            </a:r>
          </a:p>
          <a:p>
            <a:pPr algn="r"/>
            <a:endParaRPr lang="ru-RU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algn="r"/>
            <a:endParaRPr lang="ru-RU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16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0810" y="266564"/>
            <a:ext cx="8561295" cy="10611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4000" b="1" dirty="0">
                <a:solidFill>
                  <a:srgbClr val="17375E"/>
                </a:solidFill>
                <a:latin typeface="+mj-lt"/>
                <a:ea typeface="+mj-ea"/>
                <a:cs typeface="Times New Roman" panose="02020603050405020304" pitchFamily="18" charset="0"/>
              </a:rPr>
              <a:t>Проверяем отправку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6444" y="2213292"/>
            <a:ext cx="3514020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24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24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24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24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386582" y="1416955"/>
            <a:ext cx="7952467" cy="482993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37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7119" y="1248860"/>
            <a:ext cx="4159624" cy="50783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Если после </a:t>
            </a:r>
            <a:r>
              <a:rPr lang="ru-RU" dirty="0" smtClean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того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как Вы нажали кнопку </a:t>
            </a:r>
            <a:r>
              <a:rPr lang="ru-RU" b="1" dirty="0">
                <a:solidFill>
                  <a:srgbClr val="00B0F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«Отправить сообщение</a:t>
            </a:r>
            <a:r>
              <a:rPr lang="ru-RU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уведомление об успешной отправке не появилось, однако появилось одно или несколько сообщений с пометкой «Ошибка!», значит: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либо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не заполнены или </a:t>
            </a:r>
            <a:r>
              <a:rPr lang="ru-RU" b="1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неверно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либо неверно указан защитный код (представлено на рисунке).</a:t>
            </a:r>
          </a:p>
          <a:p>
            <a:endParaRPr lang="ru-RU" dirty="0">
              <a:solidFill>
                <a:srgbClr val="00206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dirty="0" smtClean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Устраните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указанные ошибки, вновь </a:t>
            </a:r>
            <a:r>
              <a:rPr lang="ru-RU" dirty="0" smtClean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введите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в соответствующее поле защитный код и </a:t>
            </a:r>
            <a:r>
              <a:rPr lang="ru-RU" dirty="0" smtClean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нажмите кнопку </a:t>
            </a:r>
            <a:r>
              <a:rPr lang="ru-RU" b="1" dirty="0">
                <a:solidFill>
                  <a:srgbClr val="00B0F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«Отправить сообщение</a:t>
            </a:r>
            <a:r>
              <a:rPr lang="ru-RU" b="1" dirty="0" smtClean="0">
                <a:solidFill>
                  <a:srgbClr val="00B0F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rgbClr val="00B0F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B0F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273961" y="1516544"/>
            <a:ext cx="7463077" cy="448235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48599" y="187757"/>
            <a:ext cx="8561295" cy="10611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4000" b="1" dirty="0">
                <a:solidFill>
                  <a:srgbClr val="17375E"/>
                </a:solidFill>
                <a:latin typeface="+mj-lt"/>
                <a:ea typeface="+mj-ea"/>
                <a:cs typeface="Times New Roman" panose="02020603050405020304" pitchFamily="18" charset="0"/>
              </a:rPr>
              <a:t>Проверяем отправку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6582" y="344032"/>
            <a:ext cx="11235351" cy="118334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3600" b="1" dirty="0">
                <a:solidFill>
                  <a:srgbClr val="17375E"/>
                </a:solidFill>
                <a:latin typeface="Calibri Light" panose="020F0302020204030204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6666" y="1867914"/>
            <a:ext cx="3855267" cy="45243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После рассмотрения Вашего заявления на указанный Вами электронный адрес электронной почты придет сообщение о результатах рассмотрения. </a:t>
            </a:r>
          </a:p>
          <a:p>
            <a:pPr algn="just"/>
            <a:endParaRPr lang="ru-RU" sz="2400" dirty="0">
              <a:solidFill>
                <a:srgbClr val="17375E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контентом </a:t>
            </a:r>
            <a:r>
              <a:rPr lang="ru-RU" sz="24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sz="2400" dirty="0" smtClean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17375E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00485" y="2582135"/>
            <a:ext cx="7612656" cy="259834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283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8886" y="2570231"/>
            <a:ext cx="11235351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Calibri Light" panose="020F0302020204030204" pitchFamily="34" charset="0"/>
              </a:rPr>
              <a:t>БЛАГОДАРИМ ВАС ЗА АКТИВНУЮ ГРАЖДАНСКУЮ ПОЗИЦИЮ</a:t>
            </a:r>
            <a:r>
              <a:rPr lang="ru-RU" sz="3200" dirty="0" smtClean="0">
                <a:latin typeface="Calibri Light" panose="020F0302020204030204" pitchFamily="34" charset="0"/>
              </a:rPr>
              <a:t>!</a:t>
            </a:r>
            <a:endParaRPr lang="ru-RU" sz="3200" dirty="0">
              <a:latin typeface="Calibri Light" panose="020F03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36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4665"/>
            <a:ext cx="10515600" cy="92046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Виды противоправной информации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850569"/>
              </p:ext>
            </p:extLst>
          </p:nvPr>
        </p:nvGraphicFramePr>
        <p:xfrm>
          <a:off x="559806" y="847136"/>
          <a:ext cx="11072388" cy="5567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32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9324"/>
            <a:ext cx="10515600" cy="7393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Виды противоправной информации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412094"/>
              </p:ext>
            </p:extLst>
          </p:nvPr>
        </p:nvGraphicFramePr>
        <p:xfrm>
          <a:off x="697116" y="779417"/>
          <a:ext cx="10990907" cy="557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917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76963" y="162815"/>
            <a:ext cx="11274847" cy="96249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2060"/>
                </a:solidFill>
                <a:latin typeface="Calibri Light" panose="020F0302020204030204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была </a:t>
            </a:r>
            <a:r>
              <a:rPr lang="ru-RU" sz="3200" b="1" dirty="0" smtClean="0">
                <a:solidFill>
                  <a:srgbClr val="002060"/>
                </a:solidFill>
                <a:latin typeface="Calibri Light" panose="020F0302020204030204" pitchFamily="34" charset="0"/>
                <a:ea typeface="+mj-ea"/>
                <a:cs typeface="Times New Roman" panose="02020603050405020304" pitchFamily="18" charset="0"/>
              </a:rPr>
              <a:t>выявлена </a:t>
            </a:r>
          </a:p>
          <a:p>
            <a:pPr algn="ctr" defTabSz="1219170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libri Light" panose="020F0302020204030204" pitchFamily="34" charset="0"/>
                <a:ea typeface="+mj-ea"/>
                <a:cs typeface="Times New Roman" panose="02020603050405020304" pitchFamily="18" charset="0"/>
              </a:rPr>
              <a:t>запрещенная к  </a:t>
            </a:r>
            <a:r>
              <a:rPr lang="ru-RU" sz="3200" b="1" dirty="0">
                <a:solidFill>
                  <a:srgbClr val="002060"/>
                </a:solidFill>
                <a:latin typeface="Calibri Light" panose="020F0302020204030204" pitchFamily="34" charset="0"/>
                <a:ea typeface="+mj-ea"/>
                <a:cs typeface="Times New Roman" panose="02020603050405020304" pitchFamily="18" charset="0"/>
              </a:rPr>
              <a:t>распространению информация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2286" y="1638301"/>
            <a:ext cx="3357349" cy="45243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Необходимо скопировать адрес Интернет-страницы (указано стрелкой).</a:t>
            </a:r>
          </a:p>
          <a:p>
            <a:endParaRPr lang="ru-RU" sz="2400" dirty="0">
              <a:solidFill>
                <a:srgbClr val="17375E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Calibri Light" panose="020F0302020204030204" pitchFamily="34" charset="0"/>
              </a:rPr>
              <a:t>ВАЖНО!!! Следует указывать конкретную ссылку, а не результат поискового запроса, ссылку на главную страницу сайта/сообщества и т.д.</a:t>
            </a:r>
            <a:endParaRPr lang="ru-RU" sz="2400" dirty="0">
              <a:solidFill>
                <a:srgbClr val="17375E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47" y="1291167"/>
            <a:ext cx="7762240" cy="487144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52701" y="3894668"/>
            <a:ext cx="2446867" cy="2366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" name="Овал 8"/>
          <p:cNvSpPr/>
          <p:nvPr/>
        </p:nvSpPr>
        <p:spPr>
          <a:xfrm>
            <a:off x="1185333" y="1291167"/>
            <a:ext cx="1049867" cy="3471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Стрелка вверх 9"/>
          <p:cNvSpPr/>
          <p:nvPr/>
        </p:nvSpPr>
        <p:spPr>
          <a:xfrm>
            <a:off x="1464734" y="1701800"/>
            <a:ext cx="368300" cy="846667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28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95469" y="159046"/>
            <a:ext cx="10058399" cy="11507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3600" b="1" dirty="0">
                <a:solidFill>
                  <a:srgbClr val="17375E"/>
                </a:solidFill>
                <a:latin typeface="+mj-lt"/>
                <a:ea typeface="+mj-ea"/>
                <a:cs typeface="Times New Roman" panose="02020603050405020304" pitchFamily="18" charset="0"/>
              </a:rPr>
              <a:t>Заходим на главную страницу официального Интернет-сайта Роскомнадзора</a:t>
            </a:r>
            <a:r>
              <a:rPr lang="ru-RU" sz="3600" b="1" dirty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1" y="1418437"/>
            <a:ext cx="6897194" cy="5156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13553" y="1578244"/>
            <a:ext cx="4013641" cy="47089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20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  <a:hlinkClick r:id="rId3"/>
              </a:rPr>
              <a:t>https://rkn.gov.ru</a:t>
            </a:r>
            <a:r>
              <a:rPr lang="en-US" sz="2000" dirty="0" smtClean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0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17375E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строке поиска любой поисковой системы набирается слово </a:t>
            </a:r>
            <a:r>
              <a:rPr lang="ru-RU" sz="2000" i="1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20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2000" i="1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20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  <a:hlinkClick r:id="rId3"/>
              </a:rPr>
              <a:t>https://rkn.gov.ru</a:t>
            </a:r>
            <a:r>
              <a:rPr lang="en-US" sz="2000" dirty="0" smtClean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000" dirty="0" smtClean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17375E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17375E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</a:t>
            </a:r>
            <a:r>
              <a:rPr lang="ru-RU" sz="2000" dirty="0" smtClean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».</a:t>
            </a:r>
            <a:endParaRPr lang="ru-RU" sz="2000" i="1" dirty="0">
              <a:solidFill>
                <a:srgbClr val="17375E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97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09600" y="274638"/>
            <a:ext cx="10272665" cy="10611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3600" b="1" dirty="0">
                <a:solidFill>
                  <a:srgbClr val="17375E"/>
                </a:solidFill>
                <a:latin typeface="Calibri Light" panose="020F0302020204030204" pitchFamily="34" charset="0"/>
                <a:ea typeface="+mj-ea"/>
                <a:cs typeface="Times New Roman" panose="02020603050405020304" pitchFamily="18" charset="0"/>
              </a:rPr>
              <a:t>Переходим на страницу </a:t>
            </a:r>
            <a:endParaRPr lang="ru-RU" sz="3600" b="1" dirty="0" smtClean="0">
              <a:solidFill>
                <a:srgbClr val="17375E"/>
              </a:solidFill>
              <a:latin typeface="Calibri Light" panose="020F0302020204030204" pitchFamily="34" charset="0"/>
              <a:ea typeface="+mj-ea"/>
              <a:cs typeface="Times New Roman" panose="02020603050405020304" pitchFamily="18" charset="0"/>
            </a:endParaRPr>
          </a:p>
          <a:p>
            <a:pPr algn="ctr" defTabSz="1219170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17375E"/>
                </a:solidFill>
                <a:latin typeface="Calibri Light" panose="020F0302020204030204" pitchFamily="34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17375E"/>
                </a:solidFill>
                <a:latin typeface="Calibri Light" panose="020F0302020204030204" pitchFamily="34" charset="0"/>
                <a:ea typeface="+mj-ea"/>
                <a:cs typeface="Times New Roman" panose="02020603050405020304" pitchFamily="18" charset="0"/>
              </a:rPr>
              <a:t>Единого реестра запрещенной информации»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391453" y="1486988"/>
            <a:ext cx="8001109" cy="4906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27541" y="2457727"/>
            <a:ext cx="3082323" cy="31085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6414"/>
            <a:r>
              <a:rPr lang="ru-RU" sz="28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выбираем закладку </a:t>
            </a:r>
            <a:r>
              <a:rPr lang="ru-RU" sz="28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«Прием сообщений</a:t>
            </a:r>
            <a:r>
              <a:rPr lang="ru-RU" sz="2800" b="1" dirty="0" smtClean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sz="28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32507" y="229462"/>
            <a:ext cx="9768689" cy="109696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>
                <a:solidFill>
                  <a:srgbClr val="17375E"/>
                </a:solidFill>
                <a:latin typeface="+mj-lt"/>
                <a:ea typeface="+mj-ea"/>
                <a:cs typeface="Times New Roman" panose="02020603050405020304" pitchFamily="18" charset="0"/>
              </a:rPr>
              <a:t>Заполнение формы «Прием сообщений»</a:t>
            </a: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419348" y="1687826"/>
            <a:ext cx="7200869" cy="4392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3724" y="1326423"/>
            <a:ext cx="4114958" cy="50783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Поля, отмеченные звездочками, являются обязательными полями для заполнения!</a:t>
            </a:r>
          </a:p>
          <a:p>
            <a:endParaRPr lang="ru-RU" dirty="0">
              <a:solidFill>
                <a:srgbClr val="00206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В поле </a:t>
            </a:r>
            <a:r>
              <a:rPr lang="ru-RU" b="1" dirty="0">
                <a:solidFill>
                  <a:srgbClr val="00B0F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«Указатель страницы сайта в сети «Интернет»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(с обязательным указанием протокола)» необходимо вставить ранее скопированный адрес Интернет-страницы, на которой Вами найдена запрещенная информация.</a:t>
            </a:r>
          </a:p>
          <a:p>
            <a:pPr algn="just"/>
            <a:r>
              <a:rPr lang="ru-RU" u="sng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Адрес должен содержать указание на используемый протокол </a:t>
            </a:r>
            <a:r>
              <a:rPr lang="en-US" b="1" u="sng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http://</a:t>
            </a:r>
            <a:r>
              <a:rPr lang="ru-RU" b="1" u="sng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или </a:t>
            </a:r>
            <a:r>
              <a:rPr lang="en-US" b="1" u="sng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https://</a:t>
            </a:r>
            <a:r>
              <a:rPr lang="ru-RU" b="1" u="sng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поле </a:t>
            </a:r>
            <a:r>
              <a:rPr lang="ru-RU" b="1" dirty="0">
                <a:solidFill>
                  <a:srgbClr val="00B0F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следует указать соответствующий источник информации (как правило, «веб-сайт»)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поле </a:t>
            </a:r>
            <a:r>
              <a:rPr lang="ru-RU" b="1" dirty="0">
                <a:solidFill>
                  <a:srgbClr val="00B0F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«Тип информации» </a:t>
            </a:r>
            <a:r>
              <a:rPr lang="ru-RU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необходимо выбрать из предложенного.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4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78186" y="211265"/>
            <a:ext cx="9877331" cy="104317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4000" b="1" dirty="0">
                <a:solidFill>
                  <a:srgbClr val="17375E"/>
                </a:solidFill>
                <a:latin typeface="+mj-lt"/>
                <a:ea typeface="+mj-ea"/>
                <a:cs typeface="Times New Roman" panose="02020603050405020304" pitchFamily="18" charset="0"/>
              </a:rPr>
              <a:t>Заполнение формы «Прием сообщений»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3455" y="1254438"/>
            <a:ext cx="4120008" cy="52641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Графа </a:t>
            </a:r>
            <a:r>
              <a:rPr lang="ru-RU" sz="1867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867" dirty="0" smtClean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заполнению. </a:t>
            </a: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Однако в целях оказания помощи специалистам, рассматривающим Ваше сообщение, рекомендуем сделать скриншот запрещенной информации в формате .</a:t>
            </a:r>
            <a:r>
              <a:rPr lang="ru-RU" sz="1867" dirty="0" err="1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pdf</a:t>
            </a: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, .</a:t>
            </a:r>
            <a:r>
              <a:rPr lang="ru-RU" sz="1867" dirty="0" err="1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jpeg</a:t>
            </a: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, .</a:t>
            </a:r>
            <a:r>
              <a:rPr lang="ru-RU" sz="1867" dirty="0" err="1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png</a:t>
            </a: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867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выбираем один из представленных вариантов. Если ни один вариант не подходит, ставим галочку в графе </a:t>
            </a:r>
            <a:r>
              <a:rPr lang="ru-RU" sz="1867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867" b="1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867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867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867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351708" y="1720912"/>
            <a:ext cx="7254465" cy="433118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56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44972" y="121708"/>
            <a:ext cx="9564454" cy="113282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17375E"/>
                </a:solidFill>
                <a:latin typeface="+mj-lt"/>
                <a:ea typeface="+mj-ea"/>
                <a:cs typeface="Times New Roman" panose="02020603050405020304" pitchFamily="18" charset="0"/>
              </a:rPr>
              <a:t>Заполнение </a:t>
            </a:r>
            <a:r>
              <a:rPr lang="ru-RU" sz="4000" b="1" dirty="0">
                <a:solidFill>
                  <a:srgbClr val="17375E"/>
                </a:solidFill>
                <a:latin typeface="+mj-lt"/>
                <a:ea typeface="+mj-ea"/>
                <a:cs typeface="Times New Roman" panose="02020603050405020304" pitchFamily="18" charset="0"/>
              </a:rPr>
              <a:t>формы «Прием сообщений»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0713" y="1423951"/>
            <a:ext cx="4173647" cy="50167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графу 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«Дополнительная информация» </a:t>
            </a:r>
            <a:r>
              <a:rPr lang="ru-RU" sz="1600" b="1" dirty="0">
                <a:latin typeface="Calibri Light" panose="020F0302020204030204" pitchFamily="34" charset="0"/>
              </a:rPr>
              <a:t>(желательно указать логин и пароль в дополнительно информации, если они обязательны для доступа, например, к «закрытой группе»)</a:t>
            </a:r>
            <a:r>
              <a:rPr lang="ru-RU" sz="1600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600" b="1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6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600" b="1" dirty="0" smtClean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600" b="1" dirty="0" smtClean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b="1" dirty="0" smtClean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необходимо указать адрес электронной почты, на который Вам придет информация по итогам рассмотрения Вашего сообщения. Для получения ответа об итогах рассмотрения необходимо поставить галочку напротив опции 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</a:rPr>
              <a:t>направлять ответ по </a:t>
            </a:r>
            <a:r>
              <a:rPr lang="ru-RU" sz="1600" b="1" dirty="0" err="1">
                <a:solidFill>
                  <a:srgbClr val="00AEEF"/>
                </a:solidFill>
                <a:latin typeface="Calibri Light" panose="020F0302020204030204" pitchFamily="34" charset="0"/>
              </a:rPr>
              <a:t>эл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</a:rPr>
              <a:t>. почте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6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Далее необходимо ввести в соответствующее поле 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6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600" b="1" dirty="0">
                <a:solidFill>
                  <a:srgbClr val="00AEEF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>
                <a:solidFill>
                  <a:srgbClr val="17375E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31963" y="1523585"/>
            <a:ext cx="7169355" cy="445546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84F-F1EE-4FBB-B92F-5C586808E6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15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937</Words>
  <Application>Microsoft Office PowerPoint</Application>
  <PresentationFormat>Широкоэкранный</PresentationFormat>
  <Paragraphs>77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</vt:lpstr>
      <vt:lpstr>Виды противоправной информации</vt:lpstr>
      <vt:lpstr>Виды противоправной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ВАС ЗА АКТИВНУЮ ГРАЖДАНСКУЮ ПОЗИЦИЮ!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</dc:title>
  <dc:creator>Melnikova</dc:creator>
  <cp:lastModifiedBy>Melnikova</cp:lastModifiedBy>
  <cp:revision>20</cp:revision>
  <dcterms:created xsi:type="dcterms:W3CDTF">2021-10-11T05:32:48Z</dcterms:created>
  <dcterms:modified xsi:type="dcterms:W3CDTF">2021-10-12T05:44:11Z</dcterms:modified>
</cp:coreProperties>
</file>