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6"/>
  </p:notesMasterIdLst>
  <p:sldIdLst>
    <p:sldId id="256" r:id="rId2"/>
    <p:sldId id="281" r:id="rId3"/>
    <p:sldId id="257" r:id="rId4"/>
    <p:sldId id="258" r:id="rId5"/>
    <p:sldId id="259" r:id="rId6"/>
    <p:sldId id="292" r:id="rId7"/>
    <p:sldId id="282" r:id="rId8"/>
    <p:sldId id="260" r:id="rId9"/>
    <p:sldId id="272" r:id="rId10"/>
    <p:sldId id="262" r:id="rId11"/>
    <p:sldId id="263" r:id="rId12"/>
    <p:sldId id="264" r:id="rId13"/>
    <p:sldId id="290" r:id="rId14"/>
    <p:sldId id="274" r:id="rId15"/>
    <p:sldId id="275" r:id="rId16"/>
    <p:sldId id="276" r:id="rId17"/>
    <p:sldId id="277" r:id="rId18"/>
    <p:sldId id="278" r:id="rId19"/>
    <p:sldId id="279" r:id="rId20"/>
    <p:sldId id="291" r:id="rId21"/>
    <p:sldId id="280" r:id="rId22"/>
    <p:sldId id="286" r:id="rId23"/>
    <p:sldId id="266" r:id="rId24"/>
    <p:sldId id="283" r:id="rId25"/>
    <p:sldId id="284" r:id="rId26"/>
    <p:sldId id="267" r:id="rId27"/>
    <p:sldId id="285" r:id="rId28"/>
    <p:sldId id="268" r:id="rId29"/>
    <p:sldId id="269" r:id="rId30"/>
    <p:sldId id="293" r:id="rId31"/>
    <p:sldId id="288" r:id="rId32"/>
    <p:sldId id="294" r:id="rId33"/>
    <p:sldId id="295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60"/>
  </p:normalViewPr>
  <p:slideViewPr>
    <p:cSldViewPr>
      <p:cViewPr>
        <p:scale>
          <a:sx n="89" d="100"/>
          <a:sy n="89" d="100"/>
        </p:scale>
        <p:origin x="-71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Рождаемость в 2021г. </a:t>
            </a:r>
            <a:endParaRPr lang="ru-RU" sz="1600" dirty="0"/>
          </a:p>
        </c:rich>
      </c:tx>
      <c:layout>
        <c:manualLayout>
          <c:xMode val="edge"/>
          <c:yMode val="edge"/>
          <c:x val="0.10495759210654187"/>
          <c:y val="2.966958867161165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0956790123457116E-2"/>
          <c:y val="0.27756951486930631"/>
          <c:w val="0.33333333333333331"/>
          <c:h val="0.261411800935537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рождаемость, смертность </c:v>
                </c:pt>
              </c:strCache>
            </c:strRef>
          </c:tx>
          <c:dPt>
            <c:idx val="0"/>
            <c:explosion val="28"/>
          </c:dPt>
          <c:dLbls>
            <c:dLbl>
              <c:idx val="0"/>
              <c:layout>
                <c:manualLayout>
                  <c:x val="-5.2728382910469523E-2"/>
                  <c:y val="-1.95156657339613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34ч.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8.2294886750267734E-2"/>
                  <c:y val="-6.9227836742929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33ч.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35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0580307669874595"/>
          <c:y val="0.16679703304113463"/>
          <c:w val="0.32234446388646226"/>
          <c:h val="7.591698037071101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Половозрастная</a:t>
            </a:r>
            <a:r>
              <a:rPr lang="ru-RU" sz="1400" dirty="0" smtClean="0"/>
              <a:t> структура района</a:t>
            </a:r>
            <a:endParaRPr lang="ru-RU" sz="1400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3306</c:v>
                </c:pt>
                <c:pt idx="1">
                  <c:v>3392</c:v>
                </c:pt>
              </c:numCache>
            </c:numRef>
          </c:val>
        </c:ser>
        <c:shape val="box"/>
        <c:axId val="116855552"/>
        <c:axId val="116857088"/>
        <c:axId val="0"/>
      </c:bar3DChart>
      <c:catAx>
        <c:axId val="11685555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16857088"/>
        <c:crosses val="autoZero"/>
        <c:auto val="1"/>
        <c:lblAlgn val="ctr"/>
        <c:lblOffset val="100"/>
      </c:catAx>
      <c:valAx>
        <c:axId val="116857088"/>
        <c:scaling>
          <c:orientation val="minMax"/>
        </c:scaling>
        <c:axPos val="l"/>
        <c:majorGridlines/>
        <c:numFmt formatCode="General" sourceLinked="1"/>
        <c:tickLblPos val="nextTo"/>
        <c:crossAx val="116855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0.61249</cdr:x>
      <cdr:y>0.29057</cdr:y>
    </cdr:from>
    <cdr:to>
      <cdr:x>0.94499</cdr:x>
      <cdr:y>0.77995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0" y="1368152"/>
          <a:ext cx="2736304" cy="230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0.27528</cdr:y>
    </cdr:from>
    <cdr:to>
      <cdr:x>0.93624</cdr:x>
      <cdr:y>0.82583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296144"/>
          <a:ext cx="3456384" cy="2592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0.38233</cdr:y>
    </cdr:from>
    <cdr:to>
      <cdr:x>0.96249</cdr:x>
      <cdr:y>0.887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1800200"/>
          <a:ext cx="3672408" cy="237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0.64749</cdr:x>
      <cdr:y>0.2141</cdr:y>
    </cdr:from>
    <cdr:to>
      <cdr:x>0.7586</cdr:x>
      <cdr:y>0.71417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28592" y="1008112"/>
          <a:ext cx="914400" cy="235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0.49874</cdr:x>
      <cdr:y>0.29057</cdr:y>
    </cdr:from>
    <cdr:to>
      <cdr:x>0.97124</cdr:x>
      <cdr:y>0.90229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04456" y="1368152"/>
          <a:ext cx="3888432" cy="288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0.55999</cdr:x>
      <cdr:y>0.29057</cdr:y>
    </cdr:from>
    <cdr:to>
      <cdr:x>0.97124</cdr:x>
      <cdr:y>0.76005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08512" y="1368152"/>
          <a:ext cx="3384376" cy="2210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0.34688</cdr:x>
      <cdr:y>0.7114</cdr:y>
    </cdr:from>
    <cdr:to>
      <cdr:x>0.56712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0.31219</cdr:x>
      <cdr:y>0.59091</cdr:y>
    </cdr:from>
    <cdr:to>
      <cdr:x>0.53243</cdr:x>
      <cdr:y>0.70455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8722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3306.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0.64172</cdr:x>
      <cdr:y>0.5</cdr:y>
    </cdr:from>
    <cdr:to>
      <cdr:x>0.81516</cdr:x>
      <cdr:y>0.59091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3392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44ED-C0C8-42E4-B872-1F896FDCD76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78C6-DFCF-4A24-9BCE-31FD5ABC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60A2-6E11-410B-8A45-A1C19467B39B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A88F-423F-4518-A7DD-6D8E8247D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09082-F349-4D7A-9F9A-A5F148D5ED81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1896-AEB6-46A3-95B7-728492EA5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99B63-E629-4021-9D45-D4A1AC5689C7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C636E-4171-4C17-9E03-EB779E1D9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2F48-87B2-4F74-9146-89477B81E7FF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EFF3A-BBCE-438A-92AC-EA7413837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C7819-FA46-4F63-845A-BAA4DB930ADE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0D17C32-4F04-45BA-BE42-3E436ED89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82D72-9D06-4E54-A93C-85C5F19A3FA5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E3A1-4C7F-4C30-B7A2-D86205EDA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B92CE-A88E-4176-A055-3D0C366C8914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63F10-E7AD-45F1-B284-041291966A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FA88C-E0B8-4184-81E1-AECF6861B0A4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3746-40E3-46E3-A61B-2461D8BB4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A915-E590-4047-A344-D2F959F33752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9D6F-1925-4C90-AB1E-FCC00309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15AB7-975A-499F-ACEA-0E1E5A38721F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1D5FE-AB47-4EE9-8104-0DA33D190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9CA1D-985D-4F2A-9417-50BBCC81A9A8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1AF0-1D38-40CA-AB3E-DA651D4D7A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oleObject" Target="../embeddings/_____Microsoft_Office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kolhoz.donovskiy@yandex.r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98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Инвестиционный паспорт муниципального района «Калганский район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Рисунок 3" descr="Изображение 1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300288"/>
            <a:ext cx="4214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143125" y="6581775"/>
            <a:ext cx="407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Герб официально не утвержден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Образование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67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400" dirty="0" smtClean="0"/>
              <a:t>На территории района находится  9 общеобразовательных школ и 8 детских садов.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1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285875"/>
          <a:ext cx="828680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  <a:gridCol w="1428760"/>
                <a:gridCol w="1285885"/>
              </a:tblGrid>
              <a:tr h="342479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Число мест в дошкольных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305</a:t>
                      </a:r>
                      <a:endParaRPr lang="ru-RU" dirty="0"/>
                    </a:p>
                  </a:txBody>
                  <a:tcPr/>
                </a:tc>
              </a:tr>
              <a:tr h="485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детей, посещающих дошкольные учреждения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181</a:t>
                      </a:r>
                      <a:endParaRPr lang="ru-RU" dirty="0"/>
                    </a:p>
                  </a:txBody>
                  <a:tcPr/>
                </a:tc>
              </a:tr>
              <a:tr h="342479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769</a:t>
                      </a:r>
                      <a:endParaRPr lang="ru-RU" dirty="0"/>
                    </a:p>
                  </a:txBody>
                  <a:tcPr/>
                </a:tc>
              </a:tr>
              <a:tr h="684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выпускников, сдавших единый государственный экзамен, от общего числа сдававших экзамен в среднем по предмету 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34" name="Рисунок 5" descr="0901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00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Рисунок 6" descr="ег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Рисунок 7" descr="SDC126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983163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Рисунок 8" descr="фдеорович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649788"/>
            <a:ext cx="206851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Здравоохранение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7" name="Содержимое 3" descr="НА ОБЛОЖК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1052736"/>
            <a:ext cx="3706813" cy="2084387"/>
          </a:xfrm>
        </p:spPr>
      </p:pic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5429250" y="1052736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ГУЗ Калганская </a:t>
            </a:r>
            <a:r>
              <a:rPr lang="ru-RU" dirty="0">
                <a:solidFill>
                  <a:schemeClr val="bg1"/>
                </a:solidFill>
              </a:rPr>
              <a:t>районная больница</a:t>
            </a:r>
          </a:p>
        </p:txBody>
      </p:sp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5857875" y="2852936"/>
          <a:ext cx="3286125" cy="2495550"/>
        </p:xfrm>
        <a:graphic>
          <a:graphicData uri="http://schemas.openxmlformats.org/presentationml/2006/ole">
            <p:oleObj spid="_x0000_s1026" r:id="rId4" imgW="3286029" imgH="2493480" progId="Excel.Sheet.8">
              <p:embed/>
            </p:oleObj>
          </a:graphicData>
        </a:graphic>
      </p:graphicFrame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107504" y="857250"/>
            <a:ext cx="5035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Здравоохранение района представлено: </a:t>
            </a:r>
          </a:p>
          <a:p>
            <a:r>
              <a:rPr lang="ru-RU" dirty="0"/>
              <a:t>в</a:t>
            </a:r>
            <a:r>
              <a:rPr lang="ru-RU" dirty="0" smtClean="0"/>
              <a:t> виде 9 ФАП,ГУЗ Калганская районная больница, рассчитанной </a:t>
            </a:r>
            <a:r>
              <a:rPr lang="ru-RU" dirty="0"/>
              <a:t>на 300 посещений в </a:t>
            </a:r>
            <a:r>
              <a:rPr lang="ru-RU" dirty="0" smtClean="0"/>
              <a:t>смену</a:t>
            </a:r>
          </a:p>
        </p:txBody>
      </p:sp>
      <p:pic>
        <p:nvPicPr>
          <p:cNvPr id="1031" name="Рисунок 9" descr="IMG_09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185737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0" descr="P101096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" descr="P101097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356992"/>
            <a:ext cx="30718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179512" y="5041900"/>
            <a:ext cx="5572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Терапевтическое отделение рассчитано на  </a:t>
            </a:r>
            <a:r>
              <a:rPr lang="ru-RU" sz="1400" dirty="0" smtClean="0"/>
              <a:t>15 коек </a:t>
            </a:r>
            <a:r>
              <a:rPr lang="ru-RU" sz="1400" dirty="0"/>
              <a:t>стационара . Хирургическое отделение рассчитано на </a:t>
            </a:r>
            <a:r>
              <a:rPr lang="ru-RU" sz="1400" dirty="0" smtClean="0"/>
              <a:t>6 </a:t>
            </a:r>
            <a:r>
              <a:rPr lang="ru-RU" sz="1400" dirty="0"/>
              <a:t>коек, </a:t>
            </a:r>
            <a:r>
              <a:rPr lang="ru-RU" sz="1400" dirty="0" smtClean="0"/>
              <a:t>2 </a:t>
            </a:r>
            <a:r>
              <a:rPr lang="ru-RU" sz="1400" dirty="0"/>
              <a:t>гинекологических </a:t>
            </a:r>
          </a:p>
          <a:p>
            <a:r>
              <a:rPr lang="ru-RU" sz="1400" dirty="0"/>
              <a:t>Детское отделение рассчитано на 10 коек </a:t>
            </a:r>
          </a:p>
          <a:p>
            <a:r>
              <a:rPr lang="ru-RU" sz="1400" dirty="0"/>
              <a:t>Родильное отделения </a:t>
            </a:r>
            <a:r>
              <a:rPr lang="ru-RU" sz="1400" dirty="0" smtClean="0"/>
              <a:t>6 </a:t>
            </a:r>
            <a:r>
              <a:rPr lang="ru-RU" sz="1400" dirty="0"/>
              <a:t>коек палаты патологии, 2 после родовые койки</a:t>
            </a:r>
          </a:p>
          <a:p>
            <a:r>
              <a:rPr lang="ru-RU" sz="1400" dirty="0"/>
              <a:t>Инфекционное отделение </a:t>
            </a:r>
            <a:r>
              <a:rPr lang="ru-RU" sz="1400" dirty="0" smtClean="0"/>
              <a:t>5 </a:t>
            </a:r>
            <a:r>
              <a:rPr lang="ru-RU" sz="1400" dirty="0"/>
              <a:t>коек </a:t>
            </a:r>
          </a:p>
          <a:p>
            <a:r>
              <a:rPr lang="ru-RU" sz="1400" dirty="0"/>
              <a:t>Приемное </a:t>
            </a:r>
            <a:r>
              <a:rPr lang="ru-RU" sz="1400" dirty="0" smtClean="0"/>
              <a:t>отделение, поликлиника.</a:t>
            </a:r>
            <a:endParaRPr lang="ru-RU" sz="1400" dirty="0"/>
          </a:p>
        </p:txBody>
      </p:sp>
      <p:pic>
        <p:nvPicPr>
          <p:cNvPr id="1035" name="Рисунок 13" descr="род дом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5013176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Культура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и спорт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948316"/>
          <a:ext cx="6303615" cy="2393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929"/>
                <a:gridCol w="765343"/>
                <a:gridCol w="765343"/>
              </a:tblGrid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домов культуры, клубов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мест в домах культуры, клубах на 1000 человек населения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кинотеатров (киноустановок)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мест в кинотеатрах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</a:tr>
              <a:tr h="460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библиотек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4247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книг и журналов в библиотеках на 1000 человек населения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92" name="Рисунок 6" descr="SAM_02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429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Рисунок 7" descr="SAM_01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786063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Рисунок 8" descr="SAM_02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24288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Демографические показатели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1556792"/>
          <a:ext cx="41517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Добыча полезных ископаемых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229600" cy="302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1071570"/>
                <a:gridCol w="1143008"/>
                <a:gridCol w="1228724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индикаторы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2018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2019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2020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2021 г.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2022 г. (прогноз)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1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Объем отгрузки (золото), млн.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2680,2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2538,8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3558,7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4925,5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добычи полезных ископаемых (золото), кг.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985,1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занятых, человек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Средняя заработная плата,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58182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56730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89889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91486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17" name="Picture 1" descr="C:\Users\потопольская\Pictures\фото руда\head-star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9"/>
            <a:ext cx="8784976" cy="2088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Обрабатывающие производства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000125"/>
          <a:ext cx="8229600" cy="3820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1357322"/>
                <a:gridCol w="1285884"/>
                <a:gridCol w="1357322"/>
                <a:gridCol w="1357322"/>
                <a:gridCol w="1257280"/>
              </a:tblGrid>
              <a:tr h="620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г. (</a:t>
                      </a:r>
                      <a:r>
                        <a:rPr lang="ru-RU" sz="1400" dirty="0" smtClean="0"/>
                        <a:t>прогноз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5019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Цельномолочная продукция,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9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Мука,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19,0</a:t>
                      </a:r>
                      <a:endParaRPr lang="ru-RU" dirty="0"/>
                    </a:p>
                  </a:txBody>
                  <a:tcPr/>
                </a:tc>
              </a:tr>
              <a:tr h="7085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Хлеб и хлебобулочные изделия,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117,0</a:t>
                      </a:r>
                      <a:endParaRPr lang="ru-RU" dirty="0"/>
                    </a:p>
                  </a:txBody>
                  <a:tcPr/>
                </a:tc>
              </a:tr>
              <a:tr h="915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Производство пищевых продуктов,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11231,8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12026,7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8875,0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5282,6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6090,0</a:t>
                      </a:r>
                      <a:endParaRPr lang="ru-RU" dirty="0"/>
                    </a:p>
                  </a:txBody>
                  <a:tcPr/>
                </a:tc>
              </a:tr>
              <a:tr h="6200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% к пр.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58" name="Рисунок 4" descr="08270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4" y="4869160"/>
            <a:ext cx="3151237" cy="184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 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75" y="1714500"/>
          <a:ext cx="7872408" cy="3154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95376"/>
                <a:gridCol w="1312068"/>
                <a:gridCol w="1312068"/>
                <a:gridCol w="1312068"/>
                <a:gridCol w="1312068"/>
              </a:tblGrid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Производство продукции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(прогноз)</a:t>
                      </a:r>
                      <a:endParaRPr lang="ru-RU" sz="1400" dirty="0"/>
                    </a:p>
                  </a:txBody>
                  <a:tcPr/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Зерно (после доработки), т.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4790,1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5200,9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6000,0</a:t>
                      </a:r>
                      <a:endParaRPr lang="ru-RU" sz="1400" dirty="0"/>
                    </a:p>
                  </a:txBody>
                  <a:tcPr/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Масличные</a:t>
                      </a:r>
                      <a:r>
                        <a:rPr lang="ru-RU" sz="1400" baseline="0" dirty="0" smtClean="0"/>
                        <a:t> культуры</a:t>
                      </a:r>
                      <a:r>
                        <a:rPr lang="ru-RU" sz="1400" dirty="0" smtClean="0"/>
                        <a:t> (после доработки),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3000,0</a:t>
                      </a:r>
                      <a:endParaRPr lang="ru-RU" sz="1400" dirty="0"/>
                    </a:p>
                  </a:txBody>
                  <a:tcPr/>
                </a:tc>
              </a:tr>
              <a:tr h="6911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Скот и птица на убой(в живом весе),т.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2656,5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2787,8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2503,2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2510,0</a:t>
                      </a:r>
                      <a:endParaRPr lang="ru-RU" sz="1400" dirty="0"/>
                    </a:p>
                  </a:txBody>
                  <a:tcPr/>
                </a:tc>
              </a:tr>
              <a:tr h="3503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Молоко,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7113,2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7008,7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7012,4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7015,0</a:t>
                      </a:r>
                      <a:endParaRPr lang="ru-RU" sz="1400" dirty="0"/>
                    </a:p>
                  </a:txBody>
                  <a:tcPr/>
                </a:tc>
              </a:tr>
              <a:tr h="2528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Яйца, тыс.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2629,2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2297,2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2087,2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2100,0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14563" y="857250"/>
            <a:ext cx="53578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4929188"/>
          <a:ext cx="850112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785818"/>
                <a:gridCol w="811909"/>
                <a:gridCol w="960996"/>
                <a:gridCol w="1182765"/>
                <a:gridCol w="1330610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г. (прогноз)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продукции сельского хозяйства в хозяйствах всех категорий, 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644,71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631,41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679,6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производства продукции сельского хозяйства в хозяйствах всех категорий,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109,4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20" name="TextBox 5"/>
          <p:cNvSpPr txBox="1">
            <a:spLocks noChangeArrowheads="1"/>
          </p:cNvSpPr>
          <p:nvPr/>
        </p:nvSpPr>
        <p:spPr bwMode="auto">
          <a:xfrm>
            <a:off x="2357438" y="764704"/>
            <a:ext cx="5072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6 </a:t>
            </a:r>
            <a:r>
              <a:rPr lang="ru-RU" dirty="0"/>
              <a:t>сельскохозяйственных организаций</a:t>
            </a:r>
          </a:p>
          <a:p>
            <a:r>
              <a:rPr lang="ru-RU" dirty="0" smtClean="0"/>
              <a:t>2 </a:t>
            </a:r>
            <a:r>
              <a:rPr lang="ru-RU" dirty="0"/>
              <a:t>Крестьянско-фермерских </a:t>
            </a:r>
            <a:r>
              <a:rPr lang="ru-RU" dirty="0" smtClean="0"/>
              <a:t>хозяйства</a:t>
            </a:r>
          </a:p>
          <a:p>
            <a:r>
              <a:rPr lang="ru-RU" dirty="0" smtClean="0"/>
              <a:t>2572 личных подсобных хозяйств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</a:t>
            </a:r>
            <a:r>
              <a:rPr lang="ru-RU" b="0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428750"/>
          <a:ext cx="8229600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6"/>
                <a:gridCol w="1428760"/>
                <a:gridCol w="2900354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01.01.2022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к уровню предыдущего года, 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Поголовье крупного рогатого скота,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коров, голов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Свиней,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Овец и коз,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Лошадей,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5" name="TextBox 4"/>
          <p:cNvSpPr txBox="1">
            <a:spLocks noChangeArrowheads="1"/>
          </p:cNvSpPr>
          <p:nvPr/>
        </p:nvSpPr>
        <p:spPr bwMode="auto">
          <a:xfrm>
            <a:off x="1714500" y="1000125"/>
            <a:ext cx="592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хозяйствах всех категорий насчитывается:</a:t>
            </a:r>
          </a:p>
        </p:txBody>
      </p:sp>
      <p:pic>
        <p:nvPicPr>
          <p:cNvPr id="31745" name="Picture 1" descr="I:\фото района\зернот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085" y="4005064"/>
            <a:ext cx="3295915" cy="2471936"/>
          </a:xfrm>
          <a:prstGeom prst="rect">
            <a:avLst/>
          </a:prstGeom>
          <a:noFill/>
        </p:spPr>
      </p:pic>
      <p:pic>
        <p:nvPicPr>
          <p:cNvPr id="31746" name="Picture 2" descr="I:\фото района\уборочна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275856" cy="2450892"/>
          </a:xfrm>
          <a:prstGeom prst="rect">
            <a:avLst/>
          </a:prstGeom>
          <a:noFill/>
        </p:spPr>
      </p:pic>
      <p:pic>
        <p:nvPicPr>
          <p:cNvPr id="23586" name="Рисунок 4" descr="01250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92612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Развитие торговли и потребительского рынка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38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dirty="0" smtClean="0"/>
              <a:t>Количество организаций потребительского рынка на 01.01.2022 года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980728"/>
            <a:ext cx="3786188" cy="98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Обеспеченность населения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(на 1000 жителей)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торговыми  площадями – </a:t>
            </a:r>
            <a:r>
              <a:rPr lang="ru-RU" sz="1400" b="1" dirty="0" smtClean="0">
                <a:solidFill>
                  <a:schemeClr val="tx1"/>
                </a:solidFill>
              </a:rPr>
              <a:t>332,27 </a:t>
            </a:r>
            <a:r>
              <a:rPr lang="ru-RU" sz="1400" b="1" dirty="0">
                <a:solidFill>
                  <a:schemeClr val="tx1"/>
                </a:solidFill>
              </a:rPr>
              <a:t>кв. м,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57250" y="2357438"/>
            <a:ext cx="4572000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071563" y="2714625"/>
            <a:ext cx="40719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u="sng" dirty="0"/>
              <a:t>Организации розничной торговли – </a:t>
            </a:r>
            <a:r>
              <a:rPr lang="ru-RU" sz="1400" b="1" u="sng" dirty="0" smtClean="0"/>
              <a:t>70ед</a:t>
            </a:r>
            <a:r>
              <a:rPr lang="ru-RU" sz="1400" b="1" u="sng" dirty="0"/>
              <a:t>.</a:t>
            </a:r>
          </a:p>
          <a:p>
            <a:pPr algn="just"/>
            <a:r>
              <a:rPr lang="ru-RU" sz="1400" b="1" dirty="0"/>
              <a:t>непродовольственные магазины – </a:t>
            </a:r>
            <a:r>
              <a:rPr lang="ru-RU" sz="1400" b="1" dirty="0" smtClean="0"/>
              <a:t>29 </a:t>
            </a:r>
            <a:r>
              <a:rPr lang="ru-RU" sz="1400" b="1" dirty="0"/>
              <a:t>ед.;</a:t>
            </a:r>
          </a:p>
          <a:p>
            <a:pPr algn="just"/>
            <a:r>
              <a:rPr lang="ru-RU" sz="1400" b="1" dirty="0"/>
              <a:t>продовольственные магазины – </a:t>
            </a:r>
            <a:r>
              <a:rPr lang="ru-RU" sz="1400" b="1" dirty="0" smtClean="0"/>
              <a:t>38 </a:t>
            </a:r>
            <a:r>
              <a:rPr lang="ru-RU" sz="1400" b="1" dirty="0"/>
              <a:t>ед.;</a:t>
            </a:r>
          </a:p>
          <a:p>
            <a:pPr algn="just"/>
            <a:r>
              <a:rPr lang="ru-RU" sz="1400" b="1" dirty="0"/>
              <a:t>универсальные магазины – </a:t>
            </a:r>
            <a:r>
              <a:rPr lang="ru-RU" sz="1400" b="1" dirty="0" smtClean="0"/>
              <a:t>3 </a:t>
            </a:r>
            <a:r>
              <a:rPr lang="ru-RU" sz="1400" b="1" dirty="0"/>
              <a:t>ед.;</a:t>
            </a: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57688" y="4357688"/>
            <a:ext cx="4357687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429125" y="4714875"/>
            <a:ext cx="4311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/>
              <a:t>Организации </a:t>
            </a:r>
            <a:r>
              <a:rPr lang="ru-RU" sz="1400" b="1" u="sng" dirty="0" smtClean="0"/>
              <a:t>бытового </a:t>
            </a:r>
            <a:r>
              <a:rPr lang="ru-RU" sz="1400" b="1" u="sng" dirty="0"/>
              <a:t>обслуживания – </a:t>
            </a:r>
            <a:r>
              <a:rPr lang="ru-RU" sz="1400" b="1" u="sng" dirty="0" smtClean="0"/>
              <a:t>1 </a:t>
            </a:r>
            <a:r>
              <a:rPr lang="ru-RU" sz="1400" b="1" u="sng" dirty="0"/>
              <a:t>ед.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Малый и средний бизнес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2489200"/>
          <a:ext cx="7045325" cy="3475038"/>
        </p:xfrm>
        <a:graphic>
          <a:graphicData uri="http://schemas.openxmlformats.org/presentationml/2006/ole">
            <p:oleObj spid="_x0000_s3074" name="Worksheet" r:id="rId3" imgW="7048433" imgH="3476713" progId="Excel.Sheet.8">
              <p:embed/>
            </p:oleObj>
          </a:graphicData>
        </a:graphic>
      </p:graphicFrame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71500" y="14287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Структура видов экономической деятельности субъектов малого предпринимательства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42862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Уважаемые  дамы и господа!</a:t>
            </a:r>
          </a:p>
          <a:p>
            <a:pPr algn="ctr"/>
            <a:r>
              <a:rPr lang="ru-RU" dirty="0"/>
              <a:t>Приветствую Вас от имени администрации муниципального района «Калганский район» и представляю Вашему вниманию инвестиционный паспорт района.</a:t>
            </a:r>
          </a:p>
          <a:p>
            <a:pPr algn="ctr"/>
            <a:r>
              <a:rPr lang="ru-RU" dirty="0"/>
              <a:t>Калганский район расположен в юго-восточной части Забайкальского края и занимает территорию 3,2 тыс. кв.км. экономика района представлена предприятиями добывающей промышленности, инфраструктуры, малого и среднего бизнеса.</a:t>
            </a:r>
          </a:p>
          <a:p>
            <a:pPr algn="ctr"/>
            <a:r>
              <a:rPr lang="ru-RU" dirty="0"/>
              <a:t>Мы приглашаем Вас к сотрудничеству в развитии экономической и социальной сфер нашего района и гарантируем защиту инвестиций.</a:t>
            </a:r>
          </a:p>
          <a:p>
            <a:pPr algn="ctr"/>
            <a:r>
              <a:rPr lang="ru-RU" dirty="0"/>
              <a:t>Мы заинтересованы в развитии взаимовыгодных партнерских отношений.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62068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Глава муниципального района «Калганский район» Жбанчиков Михаил Юрьевич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G_0008_NEW_000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672408" cy="4608512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</a:rPr>
              <a:t>Поддержка малого предпринимательства</a:t>
            </a:r>
            <a:endParaRPr lang="ru-RU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ru-RU" sz="2000" dirty="0" smtClean="0"/>
              <a:t> Создание условий стимулирующих граждан к осуществлению самостоятельной предпринимательской деятельности;</a:t>
            </a:r>
          </a:p>
          <a:p>
            <a:r>
              <a:rPr lang="ru-RU" sz="2000" dirty="0" smtClean="0"/>
              <a:t>Эффективная информационная поддержка субъектов малого предпринимательства;</a:t>
            </a:r>
          </a:p>
          <a:p>
            <a:r>
              <a:rPr lang="ru-RU" sz="2000" dirty="0" smtClean="0"/>
              <a:t>Поддержка начинающих предпринимателей, в т.ч безработных граждан, планирующих открыть собственное дело;</a:t>
            </a:r>
          </a:p>
          <a:p>
            <a:r>
              <a:rPr lang="ru-RU" sz="2000" dirty="0" smtClean="0"/>
              <a:t>Формирование механизма ресурсного обеспечения субъектов малого предпринимательства</a:t>
            </a:r>
          </a:p>
          <a:p>
            <a:pPr>
              <a:buNone/>
            </a:pPr>
            <a:r>
              <a:rPr lang="ru-RU" sz="2000" dirty="0" smtClean="0"/>
              <a:t>    ( земельного, имущественного);</a:t>
            </a:r>
          </a:p>
          <a:p>
            <a:r>
              <a:rPr lang="ru-RU" sz="2000" dirty="0" smtClean="0"/>
              <a:t>Организация работы Совета предпринимателей района;</a:t>
            </a:r>
          </a:p>
          <a:p>
            <a:r>
              <a:rPr lang="ru-RU" sz="2000" dirty="0" smtClean="0"/>
              <a:t>Формирование условий для создания субъектов малого предпринимательства по оказанию услуг населению, по переработке сельскохозяйственной продукции и производству строительных материалов из  местных строительных материалов;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«Муниципальная поддержка инвестиционной деятельности»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На территории муниципального района «Калганский район» назначен инвестиционный уполномоченный: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Егоров Сергей Анатольевич заместитель главы муниципального района по экономическому и территориальному развитию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 тел.8(30249)4-12-47, </a:t>
            </a:r>
            <a:r>
              <a:rPr lang="en-US" sz="1400" b="1" dirty="0" err="1" smtClean="0"/>
              <a:t>e.mail</a:t>
            </a:r>
            <a:r>
              <a:rPr lang="ru-RU" sz="1400" b="1" dirty="0" smtClean="0"/>
              <a:t>: </a:t>
            </a:r>
            <a:r>
              <a:rPr lang="en-US" sz="1400" b="1" dirty="0" smtClean="0"/>
              <a:t>ca_egorov@mail.ru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Рынок труда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88"/>
                <a:gridCol w="22574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01.01.2022</a:t>
                      </a:r>
                      <a:r>
                        <a:rPr lang="ru-RU" baseline="0" dirty="0" smtClean="0"/>
                        <a:t> года.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зарегистрированных безработных,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численность граждан обратившихся в Центр занятости,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регистрируемой безработицы,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напряженности на рынке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47" name="Рисунок 4" descr="IMG_01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286125"/>
            <a:ext cx="5214938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Перечень  основных показателей социально- экономического развития муниципального района «Калганский район»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764703"/>
          <a:ext cx="8496943" cy="583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24"/>
                <a:gridCol w="2850086"/>
                <a:gridCol w="1502573"/>
                <a:gridCol w="760966"/>
                <a:gridCol w="957651"/>
                <a:gridCol w="987723"/>
                <a:gridCol w="840520"/>
              </a:tblGrid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Единица</a:t>
                      </a:r>
                      <a:r>
                        <a:rPr lang="ru-RU" sz="1200" baseline="0" dirty="0" smtClean="0"/>
                        <a:t> измерения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 (прогноз)</a:t>
                      </a:r>
                      <a:endParaRPr lang="ru-RU" sz="1200" dirty="0"/>
                    </a:p>
                  </a:txBody>
                  <a:tcPr/>
                </a:tc>
              </a:tr>
              <a:tr h="277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7,2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промышленного производства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115,8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промышленного производства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875,6</a:t>
                      </a:r>
                      <a:endParaRPr lang="ru-RU" sz="1200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продукции сельского хозяйства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109,4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сельского хозяйства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94,4</a:t>
                      </a:r>
                      <a:endParaRPr lang="ru-RU" sz="1200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собственных доходов бюджета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/>
                </a:tc>
              </a:tr>
              <a:tr h="101841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объема инвестиций в основной капитал за счет всех источников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сопоставимых ценах в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100,4</a:t>
                      </a:r>
                      <a:endParaRPr lang="ru-RU" sz="1200" dirty="0"/>
                    </a:p>
                  </a:txBody>
                  <a:tcPr/>
                </a:tc>
              </a:tr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инвестиций в основной капитал за счет всех источников финансирования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118,1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332657"/>
          <a:ext cx="8678166" cy="450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66"/>
                <a:gridCol w="2910872"/>
                <a:gridCol w="1534620"/>
                <a:gridCol w="777196"/>
                <a:gridCol w="978076"/>
                <a:gridCol w="889160"/>
                <a:gridCol w="978076"/>
              </a:tblGrid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занятых в экономике (в среднем за год)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занятых в малом бизнесе от занятых в экономике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субъектов малого предпринимательства в расчете 10000 человек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 жилых помещений, приходящихся в среднем на одного жителя,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введенная в действие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благоустроенная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 на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созданных рабочих мест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заработная плата одного работника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35206,0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37003,0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51546,0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59229,0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Среднедушевые денежные доходы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15274,6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15785,0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17286,2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18150,0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2" y="188641"/>
          <a:ext cx="8606159" cy="187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11"/>
                <a:gridCol w="3063751"/>
                <a:gridCol w="972967"/>
                <a:gridCol w="1009229"/>
                <a:gridCol w="1009190"/>
                <a:gridCol w="1009190"/>
                <a:gridCol w="899621"/>
              </a:tblGrid>
              <a:tr h="572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39490,05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42329,7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44671,1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47092,1</a:t>
                      </a:r>
                      <a:endParaRPr lang="ru-RU" sz="1200" dirty="0"/>
                    </a:p>
                  </a:txBody>
                  <a:tcPr/>
                </a:tc>
              </a:tr>
              <a:tr h="650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платных услуг населению на душу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7356,35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7428,6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7517,3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7526,2</a:t>
                      </a:r>
                      <a:endParaRPr lang="ru-RU" sz="1200" dirty="0"/>
                    </a:p>
                  </a:txBody>
                  <a:tcPr/>
                </a:tc>
              </a:tr>
              <a:tr h="650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официально зарегистрированной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Транспортная инфраструктура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2" name="Содержимое 3" descr="схема 1.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836712"/>
            <a:ext cx="8712968" cy="5719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Телекоммуникации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b="1" u="sng" dirty="0" smtClean="0"/>
              <a:t>Услуги электросвязи</a:t>
            </a:r>
            <a:r>
              <a:rPr lang="ru-RU" sz="1400" b="1" dirty="0" smtClean="0"/>
              <a:t> на территории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района оказывает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Забайкальский филиал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ОАО «</a:t>
            </a:r>
            <a:r>
              <a:rPr lang="ru-RU" sz="1400" b="1" dirty="0" err="1" smtClean="0"/>
              <a:t>Ростелеком</a:t>
            </a:r>
            <a:r>
              <a:rPr lang="ru-RU" sz="1400" b="1" dirty="0" smtClean="0"/>
              <a:t>».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Во всех поселениях установлены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универсальные таксофоны.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Обеспеченность квартирными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телефонными аппаратами сети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общего пользования на 1000 человек: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сельского – 100 шт.</a:t>
            </a:r>
          </a:p>
          <a:p>
            <a:pPr algn="r"/>
            <a:endParaRPr lang="ru-RU" sz="1400" b="1" u="sng" dirty="0" smtClean="0"/>
          </a:p>
          <a:p>
            <a:pPr algn="r"/>
            <a:endParaRPr lang="ru-RU" sz="1400" b="1" u="sng" dirty="0" smtClean="0"/>
          </a:p>
          <a:p>
            <a:pPr algn="r"/>
            <a:endParaRPr lang="ru-RU" sz="1400" b="1" u="sng" dirty="0" smtClean="0"/>
          </a:p>
          <a:p>
            <a:pPr algn="r"/>
            <a:r>
              <a:rPr lang="ru-RU" sz="1400" b="1" u="sng" dirty="0" smtClean="0"/>
              <a:t>Сотовая связь</a:t>
            </a:r>
            <a:r>
              <a:rPr lang="ru-RU" sz="1400" b="1" dirty="0" smtClean="0"/>
              <a:t> – в 8 населенных пунктах, </a:t>
            </a:r>
          </a:p>
          <a:p>
            <a:pPr algn="r"/>
            <a:r>
              <a:rPr lang="ru-RU" sz="1400" b="1" dirty="0" smtClean="0"/>
              <a:t>включая районный центр.</a:t>
            </a:r>
          </a:p>
          <a:p>
            <a:pPr algn="r"/>
            <a:endParaRPr lang="ru-RU" sz="1400" b="1" dirty="0" smtClean="0"/>
          </a:p>
          <a:p>
            <a:pPr algn="r"/>
            <a:r>
              <a:rPr lang="ru-RU" sz="1400" b="1" u="sng" dirty="0" smtClean="0"/>
              <a:t>Услуги почтовой связи</a:t>
            </a:r>
            <a:r>
              <a:rPr lang="ru-RU" sz="1400" b="1" dirty="0" smtClean="0"/>
              <a:t> оказывают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11 стационарных отделений связи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УФПС Забайкальского края –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филиала ФГУП «Почта России».</a:t>
            </a:r>
          </a:p>
          <a:p>
            <a:pPr algn="r"/>
            <a:endParaRPr lang="ru-RU" sz="1400" b="1" u="sng" dirty="0" smtClean="0"/>
          </a:p>
          <a:p>
            <a:endParaRPr lang="ru-RU" sz="1400" b="1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1" name="Рисунок 10" descr="141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836712"/>
            <a:ext cx="4127278" cy="2808312"/>
          </a:xfrm>
          <a:prstGeom prst="rect">
            <a:avLst/>
          </a:prstGeom>
        </p:spPr>
      </p:pic>
      <p:pic>
        <p:nvPicPr>
          <p:cNvPr id="14" name="Рисунок 13" descr="7574015-telecommunication-t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3600399" cy="25858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Системообразующие предприятия района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 выпускаемой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Контакты предприятия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ООО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Терос</a:t>
                      </a:r>
                      <a:r>
                        <a:rPr lang="ru-RU" sz="1200" baseline="0" dirty="0" smtClean="0"/>
                        <a:t> ЗК»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672000, Забайкальский край, г.Чита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ул.Бутина</a:t>
                      </a:r>
                      <a:r>
                        <a:rPr lang="ru-RU" sz="1200" baseline="0" dirty="0" smtClean="0"/>
                        <a:t>, д.28, пом.№40, </a:t>
                      </a:r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en-US" sz="1200" baseline="0" dirty="0" smtClean="0"/>
                        <a:t>a.shchirtsova@theros.ag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ООО</a:t>
                      </a:r>
                      <a:r>
                        <a:rPr lang="ru-RU" sz="1200" baseline="0" dirty="0" smtClean="0"/>
                        <a:t> «Мангазея </a:t>
                      </a:r>
                      <a:r>
                        <a:rPr lang="ru-RU" sz="1200" baseline="0" dirty="0" err="1" smtClean="0"/>
                        <a:t>Агро</a:t>
                      </a:r>
                      <a:r>
                        <a:rPr lang="ru-RU" sz="1200" baseline="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674370, Забайкальский край, Нерчинско-Заводский</a:t>
                      </a:r>
                      <a:r>
                        <a:rPr lang="ru-RU" sz="1200" baseline="0" dirty="0" smtClean="0"/>
                        <a:t> район, с.Нерчинский Завод ул.Красноармейская, д.62 каб.№3, тел.8(495)647-55-55, </a:t>
                      </a:r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en-US" sz="1200" baseline="0" dirty="0" smtClean="0"/>
                        <a:t>inbox@mangazeya.ru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Колхоз «</a:t>
                      </a:r>
                      <a:r>
                        <a:rPr lang="ru-RU" sz="1200" dirty="0" err="1" smtClean="0"/>
                        <a:t>Доновский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674355, Забайкальский край, Калганский район,</a:t>
                      </a:r>
                      <a:r>
                        <a:rPr lang="ru-RU" sz="1200" baseline="0" dirty="0" smtClean="0"/>
                        <a:t> с. Доно </a:t>
                      </a:r>
                    </a:p>
                    <a:p>
                      <a:r>
                        <a:rPr lang="ru-RU" sz="1200" baseline="0" dirty="0" smtClean="0"/>
                        <a:t>8(30249) 4-33-16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aseline="0" dirty="0" smtClean="0"/>
                    </a:p>
                    <a:p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en-US" sz="1200" baseline="0" dirty="0" err="1" smtClean="0">
                          <a:hlinkClick r:id="rId2"/>
                        </a:rPr>
                        <a:t>kolhoz</a:t>
                      </a:r>
                      <a:r>
                        <a:rPr lang="ru-RU" sz="1200" baseline="0" dirty="0" smtClean="0">
                          <a:hlinkClick r:id="rId2"/>
                        </a:rPr>
                        <a:t>.</a:t>
                      </a:r>
                      <a:r>
                        <a:rPr lang="en-US" sz="1200" baseline="0" dirty="0" err="1" smtClean="0">
                          <a:hlinkClick r:id="rId2"/>
                        </a:rPr>
                        <a:t>donovskiy@yandex</a:t>
                      </a:r>
                      <a:r>
                        <a:rPr lang="ru-RU" sz="1200" baseline="0" dirty="0" smtClean="0">
                          <a:hlinkClick r:id="rId2"/>
                        </a:rPr>
                        <a:t>.</a:t>
                      </a:r>
                      <a:r>
                        <a:rPr lang="en-US" sz="1200" baseline="0" dirty="0" err="1" smtClean="0">
                          <a:hlinkClick r:id="rId2"/>
                        </a:rPr>
                        <a:t>ru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</a:t>
                      </a:r>
                      <a:r>
                        <a:rPr lang="en-US" sz="1200" dirty="0" smtClean="0"/>
                        <a:t>O</a:t>
                      </a:r>
                      <a:r>
                        <a:rPr lang="ru-RU" sz="1200" baseline="0" dirty="0" smtClean="0"/>
                        <a:t> «Висмут»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Железная руда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672042, Забайкальский край, г.Чита, ул.Анохина, д.91, корп.1, кв.310; тел.8(3022)35-56-30; </a:t>
                      </a:r>
                      <a:r>
                        <a:rPr lang="en-US" sz="1200" dirty="0" smtClean="0"/>
                        <a:t>email</a:t>
                      </a:r>
                      <a:r>
                        <a:rPr lang="ru-RU" sz="1200" dirty="0" smtClean="0"/>
                        <a:t>: </a:t>
                      </a:r>
                      <a:r>
                        <a:rPr lang="en-US" sz="1200" dirty="0" smtClean="0"/>
                        <a:t>info@vismut_qeo.ru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Сельхозкооператив</a:t>
                      </a:r>
                      <a:r>
                        <a:rPr lang="ru-RU" sz="1200" baseline="0" dirty="0" smtClean="0"/>
                        <a:t> «Рассвет»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674345, Забайкальский край, Калганский район, с. Чупрово</a:t>
                      </a:r>
                    </a:p>
                    <a:p>
                      <a:r>
                        <a:rPr lang="ru-RU" sz="1200" dirty="0" smtClean="0"/>
                        <a:t>8(30249)4-12-14</a:t>
                      </a:r>
                    </a:p>
                    <a:p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</a:t>
                      </a:r>
                      <a:r>
                        <a:rPr lang="en-US" sz="1200" baseline="0" dirty="0" smtClean="0"/>
                        <a:t>Rassvet345@mail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ru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Коопхоз</a:t>
                      </a:r>
                      <a:r>
                        <a:rPr lang="ru-RU" sz="1200" dirty="0" smtClean="0"/>
                        <a:t> «Запокровский»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674359, Забайкальский край, Калганский край, с. Шивия,</a:t>
                      </a:r>
                      <a:r>
                        <a:rPr lang="ru-RU" sz="1200" baseline="0" dirty="0" smtClean="0"/>
                        <a:t> ул. Садовая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Финансово-кредитные учреждения и налоговый потенциал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2153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 территории муниципального района «Калганский район» </a:t>
            </a:r>
            <a:r>
              <a:rPr lang="ru-RU" dirty="0" smtClean="0"/>
              <a:t>работает филиал</a:t>
            </a:r>
            <a:r>
              <a:rPr lang="ru-RU" dirty="0"/>
              <a:t> </a:t>
            </a:r>
            <a:r>
              <a:rPr lang="ru-RU" dirty="0" smtClean="0"/>
              <a:t>ПАО </a:t>
            </a:r>
            <a:r>
              <a:rPr lang="ru-RU" dirty="0"/>
              <a:t>«Сберегательный банк»</a:t>
            </a:r>
          </a:p>
          <a:p>
            <a:pPr algn="ctr">
              <a:defRPr/>
            </a:pPr>
            <a:r>
              <a:rPr lang="ru-RU" dirty="0" smtClean="0"/>
              <a:t>а также СПК «Аграрник»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72560" cy="607223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Среди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лесистых гор передо мною,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Окутанное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дымкой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Раскинулось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село мое родное,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Когда-то нареченное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Калгой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Юрий Савин.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Калганский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 был образован в 1942 году (Указ Президиума Верховного Совета РСФСР от 8 .12.1942 года № 616/234 и №617/121) за счет выделения территории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Быркинского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Приаргунского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районов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 Калганскому району исполнилось 80 лет.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5"/>
            <a:ext cx="7772400" cy="500043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Историческая справка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268" name="Picture 4" descr="C:\Users\потопольская\Pictures\калга\35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1963107" cy="2304256"/>
          </a:xfrm>
          <a:prstGeom prst="rect">
            <a:avLst/>
          </a:prstGeom>
          <a:noFill/>
        </p:spPr>
      </p:pic>
      <p:pic>
        <p:nvPicPr>
          <p:cNvPr id="11269" name="Picture 5" descr="C:\Users\потопольская\Pictures\калга\32321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016224" cy="1584176"/>
          </a:xfrm>
          <a:prstGeom prst="rect">
            <a:avLst/>
          </a:prstGeom>
          <a:noFill/>
        </p:spPr>
      </p:pic>
      <p:pic>
        <p:nvPicPr>
          <p:cNvPr id="10241" name="Picture 1" descr="I:\фото района\калг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224923" cy="1480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3247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инвестиционный проект «Переработка </a:t>
            </a:r>
            <a:r>
              <a:rPr lang="ru-RU" sz="2800" dirty="0" err="1" smtClean="0">
                <a:solidFill>
                  <a:schemeClr val="bg1"/>
                </a:solidFill>
              </a:rPr>
              <a:t>хвостохранилища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кадаинской</a:t>
            </a:r>
            <a:r>
              <a:rPr lang="ru-RU" sz="2800" dirty="0" smtClean="0">
                <a:solidFill>
                  <a:schemeClr val="bg1"/>
                </a:solidFill>
              </a:rPr>
              <a:t> обогатительной фабрики»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4608512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Инициатор проекта: поиск инвестора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Срок окупаемости: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Объём инвестиций: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>
              <a:latin typeface="+mj-lt"/>
            </a:endParaRPr>
          </a:p>
        </p:txBody>
      </p:sp>
      <p:pic>
        <p:nvPicPr>
          <p:cNvPr id="47106" name="Picture 2" descr="\\Comp\почта\фото хвостохр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3193643" cy="2393258"/>
          </a:xfrm>
          <a:prstGeom prst="rect">
            <a:avLst/>
          </a:prstGeom>
          <a:noFill/>
        </p:spPr>
      </p:pic>
      <p:pic>
        <p:nvPicPr>
          <p:cNvPr id="47107" name="Picture 3" descr="\\Comp\почта\фото хвостохр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3384376" cy="2543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33350"/>
          <a:ext cx="8786874" cy="6652983"/>
        </p:xfrm>
        <a:graphic>
          <a:graphicData uri="http://schemas.openxmlformats.org/drawingml/2006/table">
            <a:tbl>
              <a:tblPr/>
              <a:tblGrid>
                <a:gridCol w="4286280"/>
                <a:gridCol w="4500594"/>
              </a:tblGrid>
              <a:tr h="1878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Пеработка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Кадаиской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обогатительной фабрики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2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промышленность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Место реализации проекта / адрес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Забайкальский край, Калганский район, сельское поселение «Кадаинское»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Организатор / инициатор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Администрация муниципального района «Калганский район»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e-mail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674340,Забайкальский край, Калганский район», с. Калга, ул. 60 лет Октября д.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Переработка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Кадаинской обогатительной фабрики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Количество хвостов 2273 тыс. тонн. Запасы элементов в хвостах: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Цинк – 3388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Свинец – 5355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Мышьяк – 1309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Медь – 109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10161 т. элементов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Способ привлечения инвестиций (источники инвестиций)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Привлечение инвестора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46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земельного участка (при наличии указать площадь участка, кадастровый номер)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водо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Инвестиционный проект «Железный кряж»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817320"/>
          <a:ext cx="7344816" cy="58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950"/>
                <a:gridCol w="3840866"/>
              </a:tblGrid>
              <a:tr h="42669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Освоение месторождения</a:t>
                      </a:r>
                      <a:r>
                        <a:rPr lang="ru-RU" baseline="0" dirty="0" smtClean="0"/>
                        <a:t> «Железный кряж»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Отрасль, вид экономической</a:t>
                      </a:r>
                      <a:r>
                        <a:rPr lang="ru-RU" sz="1400" baseline="0" dirty="0" smtClean="0"/>
                        <a:t>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07.29 Добыча руд прочих цветных металлов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 реализации проекта/адрес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Забайкальский край Калганский район месторождение «Железный кряж»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Организатор проекта/инициатор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«Висмут»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Почтовый</a:t>
                      </a:r>
                      <a:r>
                        <a:rPr lang="ru-RU" sz="1400" baseline="0" dirty="0" smtClean="0"/>
                        <a:t> адрес, телефон, факс, </a:t>
                      </a:r>
                      <a:r>
                        <a:rPr lang="en-US" sz="1400" baseline="0" dirty="0" smtClean="0"/>
                        <a:t>e-mail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Забайкальский край, г.Чита, ул.Анохина, д.91, корпус1, офис 310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Добыча и переработка золотосодержащей и железной руды с производством золота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Степень</a:t>
                      </a:r>
                      <a:r>
                        <a:rPr lang="ru-RU" sz="1400" baseline="0" dirty="0" smtClean="0"/>
                        <a:t> готовности проектной документации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разработке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экспертизы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Получено положительное заключение </a:t>
                      </a:r>
                      <a:r>
                        <a:rPr lang="ru-RU" sz="1400" dirty="0" err="1" smtClean="0"/>
                        <a:t>Главгосэкспертизы</a:t>
                      </a:r>
                      <a:r>
                        <a:rPr lang="ru-RU" sz="1400" dirty="0" smtClean="0"/>
                        <a:t> на проектную документацию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бизнес-плана или ТЭО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Технический проект составлен и утвержден в ЦКР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 млн.долларов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привлечения</a:t>
                      </a:r>
                      <a:r>
                        <a:rPr lang="ru-RU" sz="1400" baseline="0" dirty="0" smtClean="0"/>
                        <a:t> инвестиций (источники инвестиций)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Банковское финансирование</a:t>
                      </a:r>
                      <a:endParaRPr lang="ru-RU" sz="1400" dirty="0"/>
                    </a:p>
                  </a:txBody>
                  <a:tcPr/>
                </a:tc>
              </a:tr>
              <a:tr h="2854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окупаемости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 лет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5888"/>
          <a:ext cx="8229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создаваемых рабочих мест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реализации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 на проектную мощность – май 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инженерной инфраструктуры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Построена и используется временная линия электропередач; построен вахтовый поселок на 150 человек; отремонтирован ж/д подъездной путь на ж/д станции Досатуй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681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charset="0"/>
              </a:rPr>
              <a:t>Администрация </a:t>
            </a:r>
            <a:r>
              <a:rPr lang="ru-RU" b="1" dirty="0" smtClean="0">
                <a:latin typeface="Arial" charset="0"/>
              </a:rPr>
              <a:t>МР </a:t>
            </a:r>
            <a:r>
              <a:rPr lang="ru-RU" b="1" dirty="0">
                <a:latin typeface="Arial" charset="0"/>
              </a:rPr>
              <a:t>«Калганский район» Забайкальского края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b="1" dirty="0">
                <a:latin typeface="Arial" charset="0"/>
              </a:rPr>
              <a:t>Адрес</a:t>
            </a:r>
            <a:r>
              <a:rPr lang="ru-RU" dirty="0">
                <a:latin typeface="Arial" charset="0"/>
              </a:rPr>
              <a:t>: 674340, Забайкальский край,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Калганский район, с. Калга, ул. 60 лет Октября 3, </a:t>
            </a:r>
            <a:r>
              <a:rPr lang="ru-RU" dirty="0" err="1">
                <a:latin typeface="Arial" charset="0"/>
              </a:rPr>
              <a:t>e-mail</a:t>
            </a:r>
            <a:r>
              <a:rPr lang="ru-RU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kalgaraiadm@mail.ru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Жбанчиков Михаил Юрьевич</a:t>
            </a:r>
            <a:r>
              <a:rPr lang="ru-RU" dirty="0">
                <a:latin typeface="Arial" charset="0"/>
              </a:rPr>
              <a:t> — Глава </a:t>
            </a:r>
            <a:r>
              <a:rPr lang="ru-RU" dirty="0" smtClean="0">
                <a:latin typeface="Arial" charset="0"/>
              </a:rPr>
              <a:t>МР «Калганский </a:t>
            </a:r>
            <a:r>
              <a:rPr lang="ru-RU" dirty="0">
                <a:latin typeface="Arial" charset="0"/>
              </a:rPr>
              <a:t>район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8-30(249)-4-13-85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Егоров Сергей Анатольевич</a:t>
            </a:r>
            <a:r>
              <a:rPr lang="ru-RU" dirty="0">
                <a:latin typeface="Arial" charset="0"/>
              </a:rPr>
              <a:t> — </a:t>
            </a:r>
            <a:r>
              <a:rPr lang="ru-RU" dirty="0" smtClean="0">
                <a:latin typeface="Arial" charset="0"/>
              </a:rPr>
              <a:t>Заместитель </a:t>
            </a:r>
            <a:r>
              <a:rPr lang="ru-RU" dirty="0">
                <a:latin typeface="Arial" charset="0"/>
              </a:rPr>
              <a:t>главы администрации муниципального района «Калганский район</a:t>
            </a:r>
            <a:r>
              <a:rPr lang="ru-RU" dirty="0" smtClean="0">
                <a:latin typeface="Arial" charset="0"/>
              </a:rPr>
              <a:t>» по экономическому и территориальному развитию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8-30-(249)-4-12-47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Маленьких Лариса Юрьевна</a:t>
            </a:r>
            <a:r>
              <a:rPr lang="ru-RU" dirty="0">
                <a:latin typeface="Arial" charset="0"/>
              </a:rPr>
              <a:t> — Заместитель главы администрации </a:t>
            </a:r>
            <a:r>
              <a:rPr lang="ru-RU" dirty="0" smtClean="0">
                <a:latin typeface="Arial" charset="0"/>
              </a:rPr>
              <a:t>муниципального </a:t>
            </a:r>
            <a:r>
              <a:rPr lang="ru-RU" dirty="0">
                <a:latin typeface="Arial" charset="0"/>
              </a:rPr>
              <a:t>района «Калганский район» по социальным вопросам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8-30(249)-4-18-09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Вдовина Светлана Алексеевна</a:t>
            </a:r>
            <a:r>
              <a:rPr lang="ru-RU" dirty="0">
                <a:latin typeface="Arial" charset="0"/>
              </a:rPr>
              <a:t> — Управляющая Делами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телефон/факс: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8-30(249)-4-11-40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Антипенко Сергей Михайлович</a:t>
            </a:r>
            <a:r>
              <a:rPr lang="ru-RU" dirty="0">
                <a:latin typeface="Arial" charset="0"/>
              </a:rPr>
              <a:t> — начальник отдела </a:t>
            </a:r>
            <a:r>
              <a:rPr lang="ru-RU" dirty="0" smtClean="0">
                <a:latin typeface="Arial" charset="0"/>
              </a:rPr>
              <a:t>экономического развития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8-30(249)-4-18-78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Потопольская Нина Ивановна – </a:t>
            </a:r>
            <a:r>
              <a:rPr lang="ru-RU" dirty="0">
                <a:latin typeface="Arial" charset="0"/>
              </a:rPr>
              <a:t>начальник отдела </a:t>
            </a:r>
            <a:r>
              <a:rPr lang="ru-RU" dirty="0" smtClean="0">
                <a:latin typeface="Arial" charset="0"/>
              </a:rPr>
              <a:t>организационной, правовой и кадровой работы</a:t>
            </a:r>
            <a:endParaRPr lang="ru-RU" dirty="0"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8-30(249)-4-11-45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Слепков Вячеслав Андреевич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dirty="0">
                <a:latin typeface="Arial" charset="0"/>
              </a:rPr>
              <a:t>начальник отдела </a:t>
            </a:r>
            <a:r>
              <a:rPr lang="ru-RU" dirty="0" smtClean="0">
                <a:latin typeface="Arial" charset="0"/>
              </a:rPr>
              <a:t>архитектуры, градостроительства </a:t>
            </a:r>
            <a:r>
              <a:rPr lang="ru-RU" dirty="0">
                <a:latin typeface="Arial" charset="0"/>
              </a:rPr>
              <a:t>и земельных отношений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8-30(249)-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4-15-09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Охлопков Юрий Анатольевич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dirty="0" smtClean="0">
                <a:latin typeface="Arial" charset="0"/>
              </a:rPr>
              <a:t>начальник отдела ГО и ЧС и мобилизационной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charset="0"/>
              </a:rPr>
              <a:t>телефон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: 8-30(249)4-12-32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01080" cy="576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 descr="Схема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908720"/>
            <a:ext cx="7632849" cy="580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C:\Users\потопольская\Pictures\калг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168352" cy="22145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43924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Калганский </a:t>
            </a:r>
            <a:r>
              <a:rPr lang="ru-RU" sz="1400" b="1" dirty="0" smtClean="0">
                <a:latin typeface="+mn-lt"/>
              </a:rPr>
              <a:t>район </a:t>
            </a:r>
            <a:r>
              <a:rPr lang="ru-RU" sz="1400" b="1" dirty="0">
                <a:latin typeface="+mn-lt"/>
              </a:rPr>
              <a:t>расположен в юго-восточной части Забайкальского края, занимает территорию в 3,233 </a:t>
            </a:r>
            <a:r>
              <a:rPr lang="ru-RU" sz="1400" b="1" dirty="0" smtClean="0">
                <a:latin typeface="+mn-lt"/>
              </a:rPr>
              <a:t>тыс.кв.км. </a:t>
            </a:r>
            <a:r>
              <a:rPr lang="ru-RU" sz="1400" b="1" dirty="0">
                <a:latin typeface="+mn-lt"/>
              </a:rPr>
              <a:t>Граничит на севере и северо-востоке с </a:t>
            </a:r>
            <a:r>
              <a:rPr lang="ru-RU" sz="1400" b="1" dirty="0" smtClean="0">
                <a:latin typeface="+mn-lt"/>
              </a:rPr>
              <a:t>Нерчинско - Заводским </a:t>
            </a:r>
            <a:r>
              <a:rPr lang="ru-RU" sz="1400" b="1" dirty="0">
                <a:latin typeface="+mn-lt"/>
              </a:rPr>
              <a:t>районом, на севере – с </a:t>
            </a:r>
            <a:r>
              <a:rPr lang="ru-RU" sz="1400" b="1" dirty="0" smtClean="0">
                <a:latin typeface="+mn-lt"/>
              </a:rPr>
              <a:t>Газимуро - Заводским </a:t>
            </a:r>
            <a:r>
              <a:rPr lang="ru-RU" sz="1400" b="1" dirty="0">
                <a:latin typeface="+mn-lt"/>
              </a:rPr>
              <a:t>районом, на северо-западе и </a:t>
            </a:r>
            <a:r>
              <a:rPr lang="ru-RU" sz="1400" b="1" dirty="0" smtClean="0">
                <a:latin typeface="+mn-lt"/>
              </a:rPr>
              <a:t>западе </a:t>
            </a:r>
            <a:r>
              <a:rPr lang="ru-RU" sz="1400" b="1" dirty="0">
                <a:latin typeface="+mn-lt"/>
              </a:rPr>
              <a:t>- с </a:t>
            </a:r>
            <a:r>
              <a:rPr lang="ru-RU" sz="1400" b="1" dirty="0" smtClean="0">
                <a:latin typeface="+mn-lt"/>
              </a:rPr>
              <a:t>Александрово -</a:t>
            </a:r>
            <a:r>
              <a:rPr lang="ru-RU" sz="1400" b="1" dirty="0">
                <a:latin typeface="+mn-lt"/>
              </a:rPr>
              <a:t>Заводским районом, на юге  - с Приаргунским районом, на востоке (по р.Аргунь)  - с Китаем. Из общей протяженности границ более 340 км около 40 км  приходится на границу с зарубежным государством, что дает определенные выгоды для экономико-географического положения района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3321" name="Picture 9" descr="C:\Users\потопольская\Pictures\калга\catalogue_a_12634_chit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528392" cy="4077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4869160"/>
            <a:ext cx="5040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Климат: резко континентальный.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Безморозный период: 110 – 120 дней.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Средняя температура июля в полдень: +18 - +20 градусов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С. Абсолютный максимум температур: +40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Средний из абсолютных годовых минимумов: -26 - -28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Абсолютный минимум: -53</a:t>
            </a:r>
            <a:r>
              <a:rPr lang="ru-RU" sz="1400" b="1" baseline="30000" dirty="0" smtClean="0">
                <a:latin typeface="+mn-lt"/>
              </a:rPr>
              <a:t> 0</a:t>
            </a:r>
            <a:r>
              <a:rPr lang="ru-RU" sz="1400" b="1" dirty="0" smtClean="0">
                <a:latin typeface="+mn-lt"/>
              </a:rPr>
              <a:t>С.</a:t>
            </a:r>
            <a:endParaRPr lang="ru-RU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Географическое положение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45091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Климатические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условия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Полезные ископаемые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7744" y="908720"/>
          <a:ext cx="6696743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08245"/>
                <a:gridCol w="2208245"/>
              </a:tblGrid>
              <a:tr h="5951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месторождения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 полезного ископаемого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Запасы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51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Козловское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</a:t>
                      </a:r>
                    </a:p>
                    <a:p>
                      <a:pPr algn="ctr"/>
                      <a:r>
                        <a:rPr lang="ru-RU" sz="1200" dirty="0" smtClean="0"/>
                        <a:t>Серебро</a:t>
                      </a:r>
                      <a:r>
                        <a:rPr lang="ru-RU" sz="1200" baseline="0" dirty="0" smtClean="0"/>
                        <a:t> самородное, железо, висмут, пираргирит, аргентит,  стефанит, самсонит, борнит. 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5384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Богомоловское </a:t>
                      </a:r>
                    </a:p>
                    <a:p>
                      <a:pPr algn="ctr"/>
                      <a:r>
                        <a:rPr lang="ru-RU" sz="1200" dirty="0" smtClean="0"/>
                        <a:t>р.Нижняя - Борзя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рудное, золото рассыпное, железо,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6461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- Борзя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арсенопирит,</a:t>
                      </a:r>
                      <a:r>
                        <a:rPr lang="ru-RU" sz="1200" baseline="0" dirty="0" smtClean="0"/>
                        <a:t> пирит, галенит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</a:t>
                      </a:r>
                      <a:r>
                        <a:rPr lang="ru-RU" sz="1200" baseline="0" dirty="0" smtClean="0"/>
                        <a:t>лет</a:t>
                      </a:r>
                      <a:endParaRPr lang="ru-RU" sz="1200" dirty="0"/>
                    </a:p>
                  </a:txBody>
                  <a:tcPr/>
                </a:tc>
              </a:tr>
              <a:tr h="477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Нижняя – Борзя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25лет</a:t>
                      </a:r>
                      <a:endParaRPr lang="ru-RU" sz="1200" dirty="0"/>
                    </a:p>
                  </a:txBody>
                  <a:tcPr/>
                </a:tc>
              </a:tr>
              <a:tr h="513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Железный кряж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 золото рудное, висмут, железо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Ведутся </a:t>
                      </a:r>
                    </a:p>
                    <a:p>
                      <a:pPr algn="ctr"/>
                      <a:r>
                        <a:rPr lang="ru-RU" sz="1200" dirty="0" smtClean="0"/>
                        <a:t>геологоразведочные работы</a:t>
                      </a:r>
                      <a:endParaRPr lang="ru-RU" sz="1200" dirty="0"/>
                    </a:p>
                  </a:txBody>
                  <a:tcPr/>
                </a:tc>
              </a:tr>
              <a:tr h="9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Верховье р.Нижняя –Борзя:</a:t>
                      </a:r>
                      <a:r>
                        <a:rPr lang="ru-RU" sz="1200" baseline="0" dirty="0" smtClean="0"/>
                        <a:t>  пади </a:t>
                      </a:r>
                      <a:r>
                        <a:rPr lang="ru-RU" sz="1200" dirty="0" smtClean="0"/>
                        <a:t>Широкая</a:t>
                      </a:r>
                      <a:r>
                        <a:rPr lang="ru-RU" sz="1200" baseline="0" dirty="0" smtClean="0"/>
                        <a:t> Тала, Широкая, Большая, Дегтянка, Саженка, Муния, Козлиха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железо,  сульфоантимониты свинца, блёклая руда.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9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Кадаинское хвостохранилище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Цинк, свинец, мышьяк, медь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 лет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C:\Users\потопольская\Pictures\калга\39076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088232" cy="1296144"/>
          </a:xfrm>
          <a:prstGeom prst="rect">
            <a:avLst/>
          </a:prstGeom>
          <a:noFill/>
        </p:spPr>
      </p:pic>
      <p:pic>
        <p:nvPicPr>
          <p:cNvPr id="7170" name="Picture 2" descr="C:\Users\потопольская\Pictures\фото руда\head-koz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2088232" cy="1584133"/>
          </a:xfrm>
          <a:prstGeom prst="rect">
            <a:avLst/>
          </a:prstGeom>
          <a:noFill/>
        </p:spPr>
      </p:pic>
      <p:pic>
        <p:nvPicPr>
          <p:cNvPr id="7172" name="Picture 4" descr="C:\Users\потопольская\Pictures\фото руда\gol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088232" cy="1512168"/>
          </a:xfrm>
          <a:prstGeom prst="rect">
            <a:avLst/>
          </a:prstGeom>
          <a:noFill/>
        </p:spPr>
      </p:pic>
      <p:pic>
        <p:nvPicPr>
          <p:cNvPr id="7173" name="Picture 5" descr="C:\Users\потопольская\Pictures\фото руда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229200"/>
            <a:ext cx="2088232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:\фото района\администрация зим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49" y="0"/>
            <a:ext cx="916154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Земельные ресурсы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4" y="1052735"/>
          <a:ext cx="8247831" cy="4049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277"/>
                <a:gridCol w="2749277"/>
                <a:gridCol w="2749277"/>
              </a:tblGrid>
              <a:tr h="571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Категория земли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Площадь (кв. км)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3232,00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1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1835,78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56,80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1125,20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34,81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поселений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11,90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0,37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63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промышленности, транспорта и иного не сельскохозяйственного использования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22,32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0,69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запаса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236,8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7,33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Лесные ресурсы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2" name="Содержимое 3" descr="лес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896" y="928688"/>
            <a:ext cx="5328592" cy="3500437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57188" y="928688"/>
            <a:ext cx="32861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+mn-lt"/>
              </a:rPr>
              <a:t>Лесной фонд занимает площадь </a:t>
            </a:r>
            <a:r>
              <a:rPr lang="ru-RU" sz="2000" dirty="0" smtClean="0">
                <a:latin typeface="+mn-lt"/>
              </a:rPr>
              <a:t>112,52 </a:t>
            </a:r>
            <a:r>
              <a:rPr lang="ru-RU" sz="2000" dirty="0">
                <a:latin typeface="+mn-lt"/>
              </a:rPr>
              <a:t>тыс. га, что составляет 34,81% территории района.</a:t>
            </a:r>
          </a:p>
          <a:p>
            <a:r>
              <a:rPr lang="ru-RU" sz="2000" dirty="0">
                <a:latin typeface="+mn-lt"/>
              </a:rPr>
              <a:t>На территории района произрастают  лиственница, береза, сосна, осина, ольха.</a:t>
            </a:r>
          </a:p>
          <a:p>
            <a:r>
              <a:rPr lang="ru-RU" sz="2000" dirty="0">
                <a:latin typeface="+mn-lt"/>
              </a:rPr>
              <a:t>Из кустарниковых- багульник, ерник, черемуха, дикая яблоня, сибирский абрикос, боярышник, шиповник и т.д.</a:t>
            </a:r>
          </a:p>
          <a:p>
            <a:r>
              <a:rPr lang="ru-RU" sz="2000" dirty="0">
                <a:latin typeface="+mn-lt"/>
              </a:rPr>
              <a:t>Из дикорастущих ягод наиболее распространены: брусника, голубика, смородина, жимолость, земляника, малина, костяника, </a:t>
            </a:r>
            <a:r>
              <a:rPr lang="ru-RU" sz="2000" dirty="0" err="1">
                <a:latin typeface="+mn-lt"/>
              </a:rPr>
              <a:t>моховка</a:t>
            </a:r>
            <a:r>
              <a:rPr lang="ru-RU" sz="2000" dirty="0">
                <a:latin typeface="+mn-lt"/>
              </a:rPr>
              <a:t> и т.д. </a:t>
            </a:r>
          </a:p>
          <a:p>
            <a:endParaRPr lang="ru-RU" sz="2000" dirty="0">
              <a:latin typeface="+mn-lt"/>
            </a:endParaRPr>
          </a:p>
        </p:txBody>
      </p:sp>
      <p:pic>
        <p:nvPicPr>
          <p:cNvPr id="15365" name="Рисунок 5" descr="шиповник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25352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земляника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27860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Водные ресурсы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5841" name="Picture 1" descr="C:\Users\потопольская\Pictures\фото руда\1225868637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2875" y="857250"/>
            <a:ext cx="42148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+mn-lt"/>
              </a:rPr>
              <a:t>Внутренние </a:t>
            </a:r>
            <a:r>
              <a:rPr lang="ru-RU" sz="1400" b="1" dirty="0" smtClean="0">
                <a:latin typeface="+mn-lt"/>
              </a:rPr>
              <a:t>воды </a:t>
            </a:r>
            <a:r>
              <a:rPr lang="ru-RU" sz="1400" b="1" dirty="0">
                <a:latin typeface="+mn-lt"/>
              </a:rPr>
              <a:t>района представлены как поверхностными, так и подземными водами. Гидрографическая сеть в районе в целом развита, и вся она относится к бассейну р.Аргунь. </a:t>
            </a:r>
            <a:r>
              <a:rPr lang="ru-RU" sz="1400" b="1" dirty="0" err="1">
                <a:latin typeface="+mn-lt"/>
              </a:rPr>
              <a:t>Аргунь</a:t>
            </a:r>
            <a:r>
              <a:rPr lang="ru-RU" sz="1400" b="1" dirty="0">
                <a:latin typeface="+mn-lt"/>
              </a:rPr>
              <a:t> – самая крупная река района, которому принадлежит ее 40-километровый участок. Левыми притоками </a:t>
            </a:r>
            <a:r>
              <a:rPr lang="ru-RU" sz="1400" b="1" dirty="0" err="1">
                <a:latin typeface="+mn-lt"/>
              </a:rPr>
              <a:t>Аргуни</a:t>
            </a:r>
            <a:r>
              <a:rPr lang="ru-RU" sz="1400" b="1" dirty="0">
                <a:latin typeface="+mn-lt"/>
              </a:rPr>
              <a:t> на территории района являются: р. Средняя Борзя(верхнее и нижнее течение), р. Нижняя Борзя (часть верховья и ее небольшие правые притоки), 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499992" y="2060848"/>
            <a:ext cx="4358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Озер на территории района немного, и они не велики как по площади, так и по глубине. Большая часть приурочена к пойме р. </a:t>
            </a:r>
            <a:r>
              <a:rPr lang="ru-RU" sz="1400" b="1" dirty="0" err="1">
                <a:latin typeface="+mn-lt"/>
              </a:rPr>
              <a:t>Аргунь</a:t>
            </a:r>
            <a:r>
              <a:rPr lang="ru-RU" sz="1400" b="1" dirty="0">
                <a:latin typeface="+mn-lt"/>
              </a:rPr>
              <a:t>, и по происхождению они </a:t>
            </a:r>
            <a:r>
              <a:rPr lang="ru-RU" sz="1400" b="1" dirty="0" err="1">
                <a:latin typeface="+mn-lt"/>
              </a:rPr>
              <a:t>старичные</a:t>
            </a:r>
            <a:r>
              <a:rPr lang="ru-RU" sz="1400" b="1" dirty="0"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836712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р. Верхняя Борзя тоже является левым притоком </a:t>
            </a:r>
            <a:r>
              <a:rPr lang="ru-RU" sz="1400" b="1" dirty="0" err="1" smtClean="0">
                <a:latin typeface="+mn-lt"/>
              </a:rPr>
              <a:t>Аргуни</a:t>
            </a:r>
            <a:r>
              <a:rPr lang="ru-RU" sz="1400" b="1" dirty="0" smtClean="0">
                <a:latin typeface="+mn-lt"/>
              </a:rPr>
              <a:t>, но на территории Калганского района протекают лишь два ее левых притока – р. </a:t>
            </a:r>
            <a:r>
              <a:rPr lang="ru-RU" sz="1400" b="1" dirty="0" err="1" smtClean="0">
                <a:latin typeface="+mn-lt"/>
              </a:rPr>
              <a:t>Донинская</a:t>
            </a:r>
            <a:r>
              <a:rPr lang="ru-RU" sz="1400" b="1" dirty="0" smtClean="0">
                <a:latin typeface="+mn-lt"/>
              </a:rPr>
              <a:t> Борзя (с ее притоками р. Янки) и р. Калга (Верхнее и среднее течение) и ее правый приток </a:t>
            </a:r>
            <a:r>
              <a:rPr lang="ru-RU" sz="1400" b="1" dirty="0" err="1" smtClean="0">
                <a:latin typeface="+mn-lt"/>
              </a:rPr>
              <a:t>Калгукан</a:t>
            </a:r>
            <a:r>
              <a:rPr lang="ru-RU" sz="1400" b="1" dirty="0" smtClean="0">
                <a:latin typeface="+mn-lt"/>
              </a:rPr>
              <a:t>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552" y="3429000"/>
          <a:ext cx="8208912" cy="2492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984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Характеристика рек «Калганского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района»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РЕКА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КУДА ВПАДАЕТ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РАССТОЯНИЕ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ОТ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УСТЬЯ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ОБЩАЯ ДЛИНА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 РАЙОНЕ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 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75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Нижняя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 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Ильдикан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9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Калганка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9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</a:rPr>
                        <a:t>Аргунь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Амур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6551</TotalTime>
  <Words>2414</Words>
  <Application>Microsoft Office PowerPoint</Application>
  <PresentationFormat>Экран (4:3)</PresentationFormat>
  <Paragraphs>624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Апекс</vt:lpstr>
      <vt:lpstr>Лист Microsoft Office Excel 97-2003</vt:lpstr>
      <vt:lpstr>Worksheet</vt:lpstr>
      <vt:lpstr>Инвестиционный паспорт муниципального района «Калганский район»</vt:lpstr>
      <vt:lpstr>Слайд 2</vt:lpstr>
      <vt:lpstr>                                                                            Среди лесистых гор передо мною,                                                                                                                                                                                                                                     Окутанное дымкой голубой                                                                                                                                                                           Раскинулось село мое родное,                                                                                                                                                        Когда-то нареченное Калгой.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Юрий Савин.       Калганский район был образован в 1942 году (Указ Президиума Верховного Совета РСФСР от 8 .12.1942 года № 616/234 и №617/121) за счет выделения территории Быркинского (ныне Приаргунского) и Нерчинско-Заводского районов.  В 2022 году Калганскому району исполнилось 80 лет.  </vt:lpstr>
      <vt:lpstr>Административно – территориальное деление</vt:lpstr>
      <vt:lpstr>Слайд 5</vt:lpstr>
      <vt:lpstr>Полезные ископаемые</vt:lpstr>
      <vt:lpstr>Земельные ресурсы</vt:lpstr>
      <vt:lpstr>Лесные ресурсы</vt:lpstr>
      <vt:lpstr>Водные ресурсы</vt:lpstr>
      <vt:lpstr>Образование</vt:lpstr>
      <vt:lpstr>Здравоохранение</vt:lpstr>
      <vt:lpstr>Культура и спорт </vt:lpstr>
      <vt:lpstr>Демографические показатели</vt:lpstr>
      <vt:lpstr>Добыча полезных ископаемых</vt:lpstr>
      <vt:lpstr>Обрабатывающие производства</vt:lpstr>
      <vt:lpstr>Сельское хозяйство</vt:lpstr>
      <vt:lpstr>Сельское  хозяйство</vt:lpstr>
      <vt:lpstr>Развитие торговли и потребительского рынка</vt:lpstr>
      <vt:lpstr>Малый и средний бизнес</vt:lpstr>
      <vt:lpstr>Поддержка малого предпринимательства</vt:lpstr>
      <vt:lpstr>«Муниципальная поддержка инвестиционной деятельности»</vt:lpstr>
      <vt:lpstr>Рынок труда</vt:lpstr>
      <vt:lpstr>Перечень  основных показателей социально- экономического развития муниципального района «Калганский район»</vt:lpstr>
      <vt:lpstr>Слайд 24</vt:lpstr>
      <vt:lpstr>Слайд 25</vt:lpstr>
      <vt:lpstr>Транспортная инфраструктура</vt:lpstr>
      <vt:lpstr>Телекоммуникации</vt:lpstr>
      <vt:lpstr>Системообразующие предприятия района</vt:lpstr>
      <vt:lpstr>Финансово-кредитные учреждения и налоговый потенциал </vt:lpstr>
      <vt:lpstr> инвестиционный проект «Переработка хвостохранилища кадаинской обогатительной фабрики»</vt:lpstr>
      <vt:lpstr>Слайд 31</vt:lpstr>
      <vt:lpstr>Инвестиционный проект «Железный кряж»</vt:lpstr>
      <vt:lpstr>Слайд 33</vt:lpstr>
      <vt:lpstr>Слайд 34</vt:lpstr>
    </vt:vector>
  </TitlesOfParts>
  <Company>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Сергей</cp:lastModifiedBy>
  <cp:revision>674</cp:revision>
  <dcterms:created xsi:type="dcterms:W3CDTF">2012-08-15T08:38:20Z</dcterms:created>
  <dcterms:modified xsi:type="dcterms:W3CDTF">2023-03-29T01:01:25Z</dcterms:modified>
</cp:coreProperties>
</file>