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62" r:id="rId4"/>
    <p:sldId id="259" r:id="rId5"/>
    <p:sldId id="260" r:id="rId6"/>
    <p:sldId id="264" r:id="rId7"/>
    <p:sldId id="265" r:id="rId8"/>
  </p:sldIdLst>
  <p:sldSz cx="9144000" cy="6858000" type="screen4x3"/>
  <p:notesSz cx="6742113" cy="987266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2160" y="-4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28.04.2023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28.04.2023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28.04.2023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28.04.2023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B75F15B121F2C6C92E4DA58ED88F8ECC39F6838B9954CB69160899CC3EC737E02072E0D70F333632634F8DC9D5DEA633D896657B78o6t3F" TargetMode="External"/><Relationship Id="rId2" Type="http://schemas.openxmlformats.org/officeDocument/2006/relationships/hyperlink" Target="consultantplus://offline/ref=B75F15B121F2C6C92E4DA58ED88F8ECC39F6838B9954CB69160899CC3EC737E02072E0D70F323632634F8DC9D5DEA633D896657B78o6t3F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trudvsem.ru/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116632"/>
            <a:ext cx="5286849" cy="2489202"/>
          </a:xfrm>
        </p:spPr>
        <p:txBody>
          <a:bodyPr/>
          <a:lstStyle/>
          <a:p>
            <a:pPr algn="ctr"/>
            <a:r>
              <a:rPr lang="ru-RU" dirty="0" smtClean="0"/>
              <a:t>Организация стимулирования занятости отдельных категорий граждан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3275856" y="4061971"/>
            <a:ext cx="576064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Согласно постановлению </a:t>
            </a:r>
            <a:r>
              <a:rPr lang="ru-RU" dirty="0"/>
              <a:t>Правительства Российской Федерации от 13 марта 2021 года № 362 «О государственной поддержке в </a:t>
            </a:r>
            <a:r>
              <a:rPr lang="ru-RU" dirty="0" smtClean="0"/>
              <a:t>2023 </a:t>
            </a:r>
            <a:r>
              <a:rPr lang="ru-RU" dirty="0"/>
              <a:t>году юридических лиц, включая некоммерческие организации, и индивидуальных предпринимателей в целях стимулирования занятости отдельных категорий </a:t>
            </a:r>
            <a:r>
              <a:rPr lang="ru-RU" dirty="0" smtClean="0"/>
              <a:t>граждан».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718008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712968" cy="548640"/>
          </a:xfrm>
        </p:spPr>
        <p:txBody>
          <a:bodyPr/>
          <a:lstStyle/>
          <a:p>
            <a:r>
              <a:rPr lang="ru-RU" sz="2400" dirty="0" smtClean="0"/>
              <a:t>Субсидирование найма отдельных категорий граждан</a:t>
            </a:r>
            <a:endParaRPr lang="ru-RU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35496" y="1700808"/>
            <a:ext cx="8784976" cy="36548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350" dirty="0" smtClean="0"/>
              <a:t>- Наличие государственной регистрации работодателя в соответствие с законодательством РФ, осуществлённой до 1 января 2023 года;</a:t>
            </a:r>
          </a:p>
          <a:p>
            <a:r>
              <a:rPr lang="ru-RU" sz="1350" dirty="0" smtClean="0"/>
              <a:t>-отсутствие </a:t>
            </a:r>
            <a:r>
              <a:rPr lang="ru-RU" sz="1350" dirty="0"/>
              <a:t>задолженности по заработной плате;</a:t>
            </a:r>
            <a:br>
              <a:rPr lang="ru-RU" sz="1350" dirty="0"/>
            </a:br>
            <a:r>
              <a:rPr lang="ru-RU" sz="1350" dirty="0"/>
              <a:t>- отсутствие задолженности по уплате налогов, </a:t>
            </a:r>
            <a:r>
              <a:rPr lang="ru-RU" sz="1350" dirty="0" smtClean="0"/>
              <a:t>сборов, страховых </a:t>
            </a:r>
            <a:r>
              <a:rPr lang="ru-RU" sz="1350" dirty="0"/>
              <a:t>взносов, пеней, штрафов и процентов;</a:t>
            </a:r>
            <a:br>
              <a:rPr lang="ru-RU" sz="1350" dirty="0"/>
            </a:br>
            <a:r>
              <a:rPr lang="ru-RU" sz="1350" dirty="0" smtClean="0"/>
              <a:t>-трудоустройство </a:t>
            </a:r>
            <a:r>
              <a:rPr lang="ru-RU" sz="1350" dirty="0"/>
              <a:t>безработных граждан на условиях </a:t>
            </a:r>
            <a:r>
              <a:rPr lang="ru-RU" sz="1350" dirty="0" smtClean="0"/>
              <a:t>полного рабочего </a:t>
            </a:r>
            <a:r>
              <a:rPr lang="ru-RU" sz="1350" dirty="0"/>
              <a:t>дня;</a:t>
            </a:r>
            <a:br>
              <a:rPr lang="ru-RU" sz="1350" dirty="0"/>
            </a:br>
            <a:r>
              <a:rPr lang="ru-RU" sz="1350" dirty="0"/>
              <a:t>- выплата заработной платы трудоустроенным </a:t>
            </a:r>
            <a:r>
              <a:rPr lang="ru-RU" sz="1350" dirty="0" smtClean="0"/>
              <a:t>безработным гражданам </a:t>
            </a:r>
            <a:r>
              <a:rPr lang="ru-RU" sz="1350" dirty="0"/>
              <a:t>в размере не ниже </a:t>
            </a:r>
            <a:r>
              <a:rPr lang="ru-RU" sz="1350" dirty="0" smtClean="0"/>
              <a:t>МРОТ;</a:t>
            </a:r>
          </a:p>
          <a:p>
            <a:pPr>
              <a:buFontTx/>
              <a:buChar char="-"/>
            </a:pPr>
            <a:r>
              <a:rPr lang="ru-RU" sz="1350" dirty="0" smtClean="0"/>
              <a:t>отсутствие просроченной за должности по возврату в федеральный бюджет субсидий, бюджетных инвестиций, а также задолженности по денежным обязательствам перед РФ; </a:t>
            </a:r>
          </a:p>
          <a:p>
            <a:pPr>
              <a:buFontTx/>
              <a:buChar char="-"/>
            </a:pPr>
            <a:r>
              <a:rPr lang="ru-RU" sz="1350" dirty="0" smtClean="0"/>
              <a:t> на дату направления заявления не находится в процессе реорганизации, ликвидации, не введена процедура банкротства; </a:t>
            </a:r>
          </a:p>
          <a:p>
            <a:pPr>
              <a:buFontTx/>
              <a:buChar char="-"/>
            </a:pPr>
            <a:r>
              <a:rPr lang="ru-RU" sz="1350" dirty="0"/>
              <a:t>т</a:t>
            </a:r>
            <a:r>
              <a:rPr lang="ru-RU" sz="1350" dirty="0" smtClean="0"/>
              <a:t>рудоустройство работодателем граждан на условиях полного рабочего дня с учётом режима рабочего времени, установленного правилами внутреннего трудового распорядка работодателя;</a:t>
            </a:r>
          </a:p>
          <a:p>
            <a:pPr>
              <a:buFontTx/>
              <a:buChar char="-"/>
            </a:pPr>
            <a:r>
              <a:rPr lang="ru-RU" sz="1400" dirty="0"/>
              <a:t> выплата работодателем заработной платы трудоустроенным гражданам в размере не ниже величины минимального размера оплаты труда, установленного Федеральным законом </a:t>
            </a:r>
            <a:r>
              <a:rPr lang="ru-RU" sz="1400" dirty="0" smtClean="0"/>
              <a:t>«О </a:t>
            </a:r>
            <a:r>
              <a:rPr lang="ru-RU" sz="1400" dirty="0"/>
              <a:t>минимальном размере оплаты </a:t>
            </a:r>
            <a:r>
              <a:rPr lang="ru-RU" sz="1400" dirty="0" smtClean="0"/>
              <a:t>труда» </a:t>
            </a:r>
            <a:r>
              <a:rPr lang="ru-RU" sz="1350" dirty="0" smtClean="0"/>
              <a:t>и другие условия согласно с постановлением Правительства РФ от 13 марта 2021 года № 362.</a:t>
            </a:r>
            <a:r>
              <a:rPr lang="ru-RU" sz="1400" dirty="0"/>
              <a:t/>
            </a:r>
            <a:br>
              <a:rPr lang="ru-RU" sz="1400" dirty="0"/>
            </a:br>
            <a:endParaRPr lang="ru-RU" sz="1400" dirty="0"/>
          </a:p>
        </p:txBody>
      </p:sp>
      <p:sp>
        <p:nvSpPr>
          <p:cNvPr id="7" name="TextBox 6"/>
          <p:cNvSpPr txBox="1"/>
          <p:nvPr/>
        </p:nvSpPr>
        <p:spPr>
          <a:xfrm>
            <a:off x="1949622" y="1365237"/>
            <a:ext cx="54607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u="sng" dirty="0" smtClean="0"/>
              <a:t>Условия предоставления субсидий для работодателя:</a:t>
            </a:r>
            <a:endParaRPr lang="ru-RU" sz="1600" u="sng" dirty="0"/>
          </a:p>
        </p:txBody>
      </p:sp>
    </p:spTree>
    <p:extLst>
      <p:ext uri="{BB962C8B-B14F-4D97-AF65-F5344CB8AC3E}">
        <p14:creationId xmlns:p14="http://schemas.microsoft.com/office/powerpoint/2010/main" val="4771688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51653" y="177471"/>
            <a:ext cx="36964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u="sng" dirty="0" smtClean="0"/>
              <a:t>Размер субсидий:</a:t>
            </a:r>
            <a:endParaRPr lang="ru-RU" u="sng" dirty="0"/>
          </a:p>
        </p:txBody>
      </p:sp>
      <p:sp>
        <p:nvSpPr>
          <p:cNvPr id="5" name="TextBox 4"/>
          <p:cNvSpPr txBox="1"/>
          <p:nvPr/>
        </p:nvSpPr>
        <p:spPr>
          <a:xfrm>
            <a:off x="179512" y="748442"/>
            <a:ext cx="475252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/>
              <a:t>определяется как произведение величины </a:t>
            </a:r>
            <a:r>
              <a:rPr lang="ru-RU" sz="1600" dirty="0" smtClean="0">
                <a:solidFill>
                  <a:srgbClr val="FF0000"/>
                </a:solidFill>
              </a:rPr>
              <a:t>МРОТ</a:t>
            </a:r>
            <a:r>
              <a:rPr lang="ru-RU" sz="1600" dirty="0"/>
              <a:t> </a:t>
            </a:r>
            <a:r>
              <a:rPr lang="ru-RU" sz="1600" dirty="0" smtClean="0"/>
              <a:t>увеличенной </a:t>
            </a:r>
            <a:r>
              <a:rPr lang="ru-RU" sz="1600" dirty="0"/>
              <a:t>на сумму </a:t>
            </a:r>
            <a:r>
              <a:rPr lang="ru-RU" sz="1600" dirty="0">
                <a:solidFill>
                  <a:srgbClr val="FF0000"/>
                </a:solidFill>
              </a:rPr>
              <a:t>страховых взносов </a:t>
            </a:r>
            <a:r>
              <a:rPr lang="ru-RU" sz="1600" dirty="0"/>
              <a:t>в государственные внебюджетные фонды и районный коэффициент, на фактическую численность трудоустроенных граждан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788024" y="2590794"/>
            <a:ext cx="4104456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u="sng" dirty="0"/>
              <a:t>Предоставление субсидии осуществляется</a:t>
            </a:r>
            <a:br>
              <a:rPr lang="ru-RU" sz="1600" u="sng" dirty="0"/>
            </a:br>
            <a:r>
              <a:rPr lang="ru-RU" sz="1600" dirty="0"/>
              <a:t>Фондом </a:t>
            </a:r>
            <a:r>
              <a:rPr lang="ru-RU" sz="1600" dirty="0" smtClean="0"/>
              <a:t>пенсионного и социального </a:t>
            </a:r>
            <a:r>
              <a:rPr lang="ru-RU" sz="1600" dirty="0"/>
              <a:t>страхования РФ по</a:t>
            </a:r>
            <a:br>
              <a:rPr lang="ru-RU" sz="1600" dirty="0"/>
            </a:br>
            <a:r>
              <a:rPr lang="ru-RU" sz="1600" dirty="0"/>
              <a:t>истечении </a:t>
            </a:r>
            <a:r>
              <a:rPr lang="ru-RU" sz="1600" dirty="0">
                <a:solidFill>
                  <a:schemeClr val="bg1"/>
                </a:solidFill>
              </a:rPr>
              <a:t>первого, третьего, шестого</a:t>
            </a:r>
            <a:br>
              <a:rPr lang="ru-RU" sz="1600" dirty="0">
                <a:solidFill>
                  <a:schemeClr val="bg1"/>
                </a:solidFill>
              </a:rPr>
            </a:br>
            <a:r>
              <a:rPr lang="ru-RU" sz="1600" dirty="0"/>
              <a:t>месяца работы трудоустроенного. </a:t>
            </a:r>
            <a:r>
              <a:rPr lang="ru-RU" sz="1600" i="1" dirty="0"/>
              <a:t/>
            </a:r>
            <a:br>
              <a:rPr lang="ru-RU" sz="1600" i="1" dirty="0"/>
            </a:br>
            <a:endParaRPr lang="ru-RU" sz="1600" i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203848" y="5013176"/>
            <a:ext cx="504056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/>
              <a:t>Результат предоставления субсидии </a:t>
            </a:r>
            <a:r>
              <a:rPr lang="ru-RU" i="1" dirty="0" smtClean="0"/>
              <a:t>– сохранение </a:t>
            </a:r>
            <a:r>
              <a:rPr lang="ru-RU" i="1" dirty="0"/>
              <a:t>занятости</a:t>
            </a:r>
            <a:br>
              <a:rPr lang="ru-RU" i="1" dirty="0"/>
            </a:br>
            <a:r>
              <a:rPr lang="ru-RU" b="1" i="1" dirty="0" smtClean="0">
                <a:solidFill>
                  <a:schemeClr val="bg1"/>
                </a:solidFill>
              </a:rPr>
              <a:t>не </a:t>
            </a:r>
            <a:r>
              <a:rPr lang="ru-RU" b="1" i="1" dirty="0">
                <a:solidFill>
                  <a:schemeClr val="bg1"/>
                </a:solidFill>
              </a:rPr>
              <a:t>менее </a:t>
            </a:r>
            <a:r>
              <a:rPr lang="ru-RU" b="1" i="1" dirty="0" smtClean="0">
                <a:solidFill>
                  <a:schemeClr val="bg1"/>
                </a:solidFill>
              </a:rPr>
              <a:t>100%</a:t>
            </a:r>
            <a:r>
              <a:rPr lang="ru-RU" i="1" dirty="0">
                <a:solidFill>
                  <a:schemeClr val="bg1"/>
                </a:solidFill>
              </a:rPr>
              <a:t> </a:t>
            </a:r>
            <a:r>
              <a:rPr lang="ru-RU" i="1" dirty="0" smtClean="0"/>
              <a:t>от </a:t>
            </a:r>
            <a:r>
              <a:rPr lang="ru-RU" i="1" dirty="0"/>
              <a:t>численности трудоустроенных </a:t>
            </a:r>
            <a:r>
              <a:rPr lang="ru-RU" i="1" dirty="0" smtClean="0"/>
              <a:t>граждан по истечении </a:t>
            </a:r>
            <a:r>
              <a:rPr lang="ru-RU" b="1" i="1" dirty="0" smtClean="0">
                <a:solidFill>
                  <a:schemeClr val="bg1"/>
                </a:solidFill>
              </a:rPr>
              <a:t>1, и (или) 3, </a:t>
            </a:r>
            <a:r>
              <a:rPr lang="ru-RU" b="1" i="1" dirty="0">
                <a:solidFill>
                  <a:schemeClr val="bg1"/>
                </a:solidFill>
              </a:rPr>
              <a:t>и (или) </a:t>
            </a:r>
            <a:r>
              <a:rPr lang="ru-RU" b="1" i="1" dirty="0" smtClean="0">
                <a:solidFill>
                  <a:schemeClr val="bg1"/>
                </a:solidFill>
              </a:rPr>
              <a:t>6 месяцев работы.</a:t>
            </a:r>
            <a:endParaRPr lang="ru-RU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26132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179512" y="116632"/>
            <a:ext cx="8856984" cy="120750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000" dirty="0" smtClean="0"/>
              <a:t>Категории граждан для трудоустройства в рамках постановления правительства РФ от 13 марта 2021 года № 362</a:t>
            </a:r>
            <a:endParaRPr lang="ru-RU" sz="2000" dirty="0"/>
          </a:p>
        </p:txBody>
      </p:sp>
      <p:sp>
        <p:nvSpPr>
          <p:cNvPr id="3" name="TextBox 2"/>
          <p:cNvSpPr txBox="1"/>
          <p:nvPr/>
        </p:nvSpPr>
        <p:spPr>
          <a:xfrm>
            <a:off x="179512" y="1340182"/>
            <a:ext cx="885698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 algn="just">
              <a:buFont typeface="Wingdings" panose="05000000000000000000" pitchFamily="2" charset="2"/>
              <a:buChar char="v"/>
            </a:pPr>
            <a:r>
              <a:rPr lang="ru-RU" sz="1600" dirty="0"/>
              <a:t>относятся к категории безработных граждан, трудовой договор с которыми прекращен в текущем году по основаниям, предусмотренным </a:t>
            </a:r>
            <a:r>
              <a:rPr lang="ru-RU" sz="1600" dirty="0">
                <a:hlinkClick r:id="rId2"/>
              </a:rPr>
              <a:t>пунктами 1</a:t>
            </a:r>
            <a:r>
              <a:rPr lang="ru-RU" sz="1600" dirty="0"/>
              <a:t> и </a:t>
            </a:r>
            <a:r>
              <a:rPr lang="ru-RU" sz="1600" dirty="0">
                <a:hlinkClick r:id="rId3"/>
              </a:rPr>
              <a:t>2 части первой статьи 81</a:t>
            </a:r>
            <a:r>
              <a:rPr lang="ru-RU" sz="1600" dirty="0"/>
              <a:t> Трудового кодекса Российской Федерации;</a:t>
            </a:r>
          </a:p>
          <a:p>
            <a:pPr marL="285750" lvl="0" indent="-285750" algn="just">
              <a:buFont typeface="Wingdings" panose="05000000000000000000" pitchFamily="2" charset="2"/>
              <a:buChar char="v"/>
            </a:pPr>
            <a:r>
              <a:rPr lang="ru-RU" sz="1600" dirty="0"/>
              <a:t>относятся к категории работников, находящихся под риском увольнения, включая введение режима неполного рабочего времени, простой, временную приостановку работ, предоставление отпусков без сохранения заработной платы и </a:t>
            </a:r>
            <a:r>
              <a:rPr lang="ru-RU" sz="1600" dirty="0" err="1"/>
              <a:t>тд</a:t>
            </a:r>
            <a:r>
              <a:rPr lang="ru-RU" sz="1600" dirty="0"/>
              <a:t>.;</a:t>
            </a:r>
          </a:p>
          <a:p>
            <a:pPr marL="285750" lvl="0" indent="-285750" algn="just">
              <a:buFont typeface="Wingdings" panose="05000000000000000000" pitchFamily="2" charset="2"/>
              <a:buChar char="v"/>
            </a:pPr>
            <a:r>
              <a:rPr lang="ru-RU" sz="1600" dirty="0"/>
              <a:t>являются гражданами Украины и лицами без гражданства, постоянно проживающими на территории Украины и прибывшими на территорию Российской Федерации в экстренном массовом порядке, получившими удостоверение беженца или получившими свидетельство о предоставлении временного убежища на территории Российской Федерации;</a:t>
            </a:r>
          </a:p>
          <a:p>
            <a:pPr marL="285750" lvl="0" indent="-285750" algn="just">
              <a:buFont typeface="Wingdings" panose="05000000000000000000" pitchFamily="2" charset="2"/>
              <a:buChar char="v"/>
            </a:pPr>
            <a:r>
              <a:rPr lang="ru-RU" sz="1600" dirty="0"/>
              <a:t>относятся к категории молодежи в возрасте до 30 лет </a:t>
            </a:r>
            <a:r>
              <a:rPr lang="ru-RU" sz="1600" dirty="0" smtClean="0"/>
              <a:t>включительно</a:t>
            </a:r>
            <a:r>
              <a:rPr lang="ru-RU" sz="1600" dirty="0"/>
              <a:t>.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41516481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65760"/>
            <a:ext cx="8496944" cy="1119024"/>
          </a:xfrm>
        </p:spPr>
        <p:txBody>
          <a:bodyPr/>
          <a:lstStyle/>
          <a:p>
            <a:pPr algn="ctr"/>
            <a:r>
              <a:rPr lang="ru-RU" sz="1800" dirty="0">
                <a:solidFill>
                  <a:srgbClr val="0070C0"/>
                </a:solidFill>
              </a:rPr>
              <a:t>ПОРЯДОК ПОДАЧИ ЗАЯВЛЕНИЙ В ОРГАНЫ</a:t>
            </a:r>
            <a:br>
              <a:rPr lang="ru-RU" sz="1800" dirty="0">
                <a:solidFill>
                  <a:srgbClr val="0070C0"/>
                </a:solidFill>
              </a:rPr>
            </a:br>
            <a:r>
              <a:rPr lang="ru-RU" sz="1800" dirty="0">
                <a:solidFill>
                  <a:srgbClr val="0070C0"/>
                </a:solidFill>
              </a:rPr>
              <a:t>СЛУЖБЫ ЗАНЯТОСТИ С ПЕРЕЧНЕМ</a:t>
            </a:r>
            <a:br>
              <a:rPr lang="ru-RU" sz="1800" dirty="0">
                <a:solidFill>
                  <a:srgbClr val="0070C0"/>
                </a:solidFill>
              </a:rPr>
            </a:br>
            <a:r>
              <a:rPr lang="ru-RU" sz="1800" dirty="0">
                <a:solidFill>
                  <a:srgbClr val="0070C0"/>
                </a:solidFill>
              </a:rPr>
              <a:t>ВАКАНСИЙ </a:t>
            </a:r>
            <a:br>
              <a:rPr lang="ru-RU" sz="1800" dirty="0">
                <a:solidFill>
                  <a:srgbClr val="0070C0"/>
                </a:solidFill>
              </a:rPr>
            </a:br>
            <a:endParaRPr lang="ru-RU" sz="1800" dirty="0">
              <a:solidFill>
                <a:srgbClr val="0070C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39552" y="1916832"/>
            <a:ext cx="2088232" cy="792088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683568" y="2123564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0070C0"/>
                </a:solidFill>
                <a:latin typeface="Bahnschrift SemiBold SemiConden" panose="020B0502040204020203" pitchFamily="34" charset="0"/>
              </a:rPr>
              <a:t>РАБОТОДАТЕЛЬ</a:t>
            </a:r>
            <a:endParaRPr lang="ru-RU" dirty="0">
              <a:solidFill>
                <a:srgbClr val="0070C0"/>
              </a:solidFill>
              <a:latin typeface="Bahnschrift SemiBold SemiConden" panose="020B0502040204020203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300739" y="1905523"/>
            <a:ext cx="2088232" cy="792088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4211960" y="1988840"/>
            <a:ext cx="22874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rgbClr val="0070C0"/>
                </a:solidFill>
                <a:latin typeface="Bahnschrift SemiBold SemiConden" panose="020B0502040204020203" pitchFamily="34" charset="0"/>
              </a:rPr>
              <a:t>СЛУЖБА ЗАНЯТОСТИ НАСЕЛЕНИЯ</a:t>
            </a:r>
            <a:endParaRPr lang="ru-RU" dirty="0">
              <a:solidFill>
                <a:srgbClr val="0070C0"/>
              </a:solidFill>
              <a:latin typeface="Bahnschrift SemiBold SemiConden" panose="020B0502040204020203" pitchFamily="34" charset="0"/>
            </a:endParaRP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8059" y="2410502"/>
            <a:ext cx="1433901" cy="697968"/>
          </a:xfrm>
          <a:prstGeom prst="rect">
            <a:avLst/>
          </a:prstGeom>
        </p:spPr>
      </p:pic>
      <p:cxnSp>
        <p:nvCxnSpPr>
          <p:cNvPr id="13" name="Прямая со стрелкой 12"/>
          <p:cNvCxnSpPr/>
          <p:nvPr/>
        </p:nvCxnSpPr>
        <p:spPr>
          <a:xfrm>
            <a:off x="2778059" y="2240379"/>
            <a:ext cx="1361893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6460979" y="2235657"/>
            <a:ext cx="991341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>
            <a:off x="5076056" y="2779951"/>
            <a:ext cx="0" cy="328519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 flipH="1">
            <a:off x="2123728" y="3108470"/>
            <a:ext cx="2952328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/>
          <p:nvPr/>
        </p:nvCxnSpPr>
        <p:spPr>
          <a:xfrm flipV="1">
            <a:off x="2123728" y="2779951"/>
            <a:ext cx="0" cy="32851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2699792" y="1628800"/>
            <a:ext cx="15841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solidFill>
                  <a:srgbClr val="FF0000"/>
                </a:solidFill>
              </a:rPr>
              <a:t>Заявление с перечнем вакансий</a:t>
            </a:r>
            <a:endParaRPr lang="ru-RU" sz="1200" dirty="0">
              <a:solidFill>
                <a:srgbClr val="FF0000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6228184" y="1340768"/>
            <a:ext cx="15841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solidFill>
                  <a:srgbClr val="FF0000"/>
                </a:solidFill>
              </a:rPr>
              <a:t>Перечень работодателей и трудоустроенных граждан</a:t>
            </a:r>
            <a:endParaRPr lang="ru-RU" sz="1200" dirty="0">
              <a:solidFill>
                <a:srgbClr val="FF0000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6228184" y="2638653"/>
            <a:ext cx="18638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solidFill>
                  <a:srgbClr val="FF0000"/>
                </a:solidFill>
              </a:rPr>
              <a:t>В течении 3-х рабочих дней с даты трудоустройства</a:t>
            </a:r>
            <a:endParaRPr lang="ru-RU" sz="1200" dirty="0">
              <a:solidFill>
                <a:srgbClr val="FF0000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2267744" y="3212976"/>
            <a:ext cx="26768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solidFill>
                  <a:srgbClr val="FF0000"/>
                </a:solidFill>
              </a:rPr>
              <a:t>Согласование и направление граждан для трудоустройства</a:t>
            </a:r>
            <a:endParaRPr lang="ru-RU" sz="1200" dirty="0">
              <a:solidFill>
                <a:srgbClr val="FF0000"/>
              </a:solidFill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330422" y="3789040"/>
            <a:ext cx="877808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200" dirty="0"/>
              <a:t>Согласно пункту </a:t>
            </a:r>
            <a:r>
              <a:rPr lang="ru-RU" sz="1200" b="1" dirty="0">
                <a:solidFill>
                  <a:srgbClr val="FF0000"/>
                </a:solidFill>
              </a:rPr>
              <a:t>11</a:t>
            </a:r>
            <a:r>
              <a:rPr lang="ru-RU" sz="1200" b="1" dirty="0"/>
              <a:t> </a:t>
            </a:r>
            <a:r>
              <a:rPr lang="ru-RU" sz="1200" dirty="0"/>
              <a:t>Правил предоставления Фондом </a:t>
            </a:r>
            <a:r>
              <a:rPr lang="ru-RU" sz="1200" dirty="0" smtClean="0"/>
              <a:t>пенсионного и социального </a:t>
            </a:r>
            <a:r>
              <a:rPr lang="ru-RU" sz="1200" dirty="0"/>
              <a:t>страхования Российской Федерации</a:t>
            </a:r>
            <a:br>
              <a:rPr lang="ru-RU" sz="1200" dirty="0"/>
            </a:br>
            <a:r>
              <a:rPr lang="ru-RU" sz="1200" dirty="0"/>
              <a:t>в </a:t>
            </a:r>
            <a:r>
              <a:rPr lang="ru-RU" sz="1200" dirty="0" smtClean="0"/>
              <a:t>2023 </a:t>
            </a:r>
            <a:r>
              <a:rPr lang="ru-RU" sz="1200" dirty="0"/>
              <a:t>году субсидий из бюджета Фонда социального страхования Российской Федерации юридическим </a:t>
            </a:r>
            <a:r>
              <a:rPr lang="ru-RU" sz="1200" dirty="0" smtClean="0"/>
              <a:t>лицам, включая некоммерческие организации,  и индивидуальным </a:t>
            </a:r>
            <a:r>
              <a:rPr lang="ru-RU" sz="1200" dirty="0"/>
              <a:t>предпринимателям на стимулирование </a:t>
            </a:r>
            <a:r>
              <a:rPr lang="ru-RU" sz="1200" dirty="0" smtClean="0"/>
              <a:t>занятости отдельных категорий граждан заявление </a:t>
            </a:r>
            <a:r>
              <a:rPr lang="ru-RU" sz="1200" dirty="0"/>
              <a:t>с перечнем свободных рабочих мест и вакантных должностей направляется в органы службы </a:t>
            </a:r>
            <a:r>
              <a:rPr lang="ru-RU" sz="1200" dirty="0" smtClean="0"/>
              <a:t>занятости с </a:t>
            </a:r>
            <a:r>
              <a:rPr lang="ru-RU" sz="1200" dirty="0"/>
              <a:t>использованием личного кабинета </a:t>
            </a:r>
            <a:r>
              <a:rPr lang="ru-RU" sz="1200" dirty="0" smtClean="0"/>
              <a:t>Единой цифровой платформы в сфере занятости и трудовых отношений «Работа в России» </a:t>
            </a:r>
            <a:r>
              <a:rPr lang="ru-RU" sz="1200" dirty="0"/>
              <a:t>(адрес в сети Интернет </a:t>
            </a:r>
            <a:r>
              <a:rPr lang="ru-RU" sz="1200" b="1" dirty="0"/>
              <a:t>https://trudvsem.ru</a:t>
            </a:r>
            <a:r>
              <a:rPr lang="ru-RU" sz="1200" dirty="0"/>
              <a:t>) 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310" t="13439" r="13155" b="25950"/>
          <a:stretch/>
        </p:blipFill>
        <p:spPr>
          <a:xfrm>
            <a:off x="7740352" y="1785150"/>
            <a:ext cx="1393324" cy="936056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7740352" y="962725"/>
            <a:ext cx="136815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solidFill>
                  <a:srgbClr val="0070C0"/>
                </a:solidFill>
                <a:latin typeface="Bahnschrift SemiBold SemiConden" panose="020B0502040204020203" pitchFamily="34" charset="0"/>
              </a:rPr>
              <a:t>Фонд пенсионного и социального страхования РФ</a:t>
            </a:r>
            <a:endParaRPr lang="ru-RU" sz="1400" dirty="0">
              <a:solidFill>
                <a:srgbClr val="0070C0"/>
              </a:solidFill>
              <a:latin typeface="Bahnschrift SemiBold SemiConden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04005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5018" y="548680"/>
            <a:ext cx="5509110" cy="52322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/>
            <a:r>
              <a:rPr lang="ru-RU" sz="1400" dirty="0" smtClean="0"/>
              <a:t>1. Зарегистрироваться </a:t>
            </a:r>
            <a:r>
              <a:rPr lang="ru-RU" sz="1400" dirty="0"/>
              <a:t>в Личном кабинете Работодателя на портале «Работа в России» </a:t>
            </a:r>
            <a:r>
              <a:rPr lang="ru-RU" sz="1400" u="sng" dirty="0" smtClean="0">
                <a:hlinkClick r:id="rId2"/>
              </a:rPr>
              <a:t>www.trudvsem.ru</a:t>
            </a:r>
            <a:endParaRPr lang="ru-RU" sz="1400" dirty="0"/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755576" y="116632"/>
            <a:ext cx="8496944" cy="11190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800" b="1" dirty="0">
                <a:solidFill>
                  <a:schemeClr val="accent3">
                    <a:lumMod val="75000"/>
                  </a:schemeClr>
                </a:solidFill>
              </a:rPr>
              <a:t>Как получить услугу:</a:t>
            </a:r>
            <a:endParaRPr lang="ru-RU" sz="18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691680" y="1189201"/>
            <a:ext cx="7416824" cy="1015663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/>
            <a:r>
              <a:rPr lang="ru-RU" sz="1400" dirty="0" smtClean="0"/>
              <a:t>2. Направить </a:t>
            </a:r>
            <a:r>
              <a:rPr lang="ru-RU" sz="1400" dirty="0"/>
              <a:t>заявление с приложением перечня свободных рабочих мест и вакантных должностей, на которые планируется нанимать сотрудников, в органы службы занятости использованием личного кабинета Единой цифровой платформы в сфере занятости и трудовых отношений «Работа в России»  </a:t>
            </a:r>
            <a:r>
              <a:rPr lang="ru-RU" sz="1400" u="sng" dirty="0" smtClean="0">
                <a:hlinkClick r:id="rId2"/>
              </a:rPr>
              <a:t>trudvsem.ru</a:t>
            </a:r>
            <a:r>
              <a:rPr lang="ru-RU" dirty="0" smtClean="0"/>
              <a:t>.</a:t>
            </a:r>
            <a:endParaRPr lang="ru-RU" sz="1400" dirty="0"/>
          </a:p>
        </p:txBody>
      </p:sp>
      <p:sp>
        <p:nvSpPr>
          <p:cNvPr id="7" name="TextBox 6"/>
          <p:cNvSpPr txBox="1"/>
          <p:nvPr/>
        </p:nvSpPr>
        <p:spPr>
          <a:xfrm>
            <a:off x="107504" y="2258288"/>
            <a:ext cx="6408712" cy="738664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/>
            <a:r>
              <a:rPr lang="ru-RU" sz="1400" dirty="0" smtClean="0"/>
              <a:t>3. Органы </a:t>
            </a:r>
            <a:r>
              <a:rPr lang="ru-RU" sz="1400" dirty="0"/>
              <a:t>службы занятости оказывают содействие в подборе необходимых работников из числа </a:t>
            </a:r>
            <a:r>
              <a:rPr lang="ru-RU" sz="1400" dirty="0" smtClean="0"/>
              <a:t>граждан, обратившихся </a:t>
            </a:r>
            <a:r>
              <a:rPr lang="ru-RU" sz="1400" dirty="0"/>
              <a:t>в целях содействия поиска подходящей работы</a:t>
            </a:r>
            <a:r>
              <a:rPr lang="ru-RU" sz="1400" dirty="0" smtClean="0"/>
              <a:t>.</a:t>
            </a:r>
            <a:endParaRPr lang="ru-RU" sz="1400" dirty="0"/>
          </a:p>
        </p:txBody>
      </p:sp>
      <p:sp>
        <p:nvSpPr>
          <p:cNvPr id="8" name="TextBox 7"/>
          <p:cNvSpPr txBox="1"/>
          <p:nvPr/>
        </p:nvSpPr>
        <p:spPr>
          <a:xfrm>
            <a:off x="611560" y="3140968"/>
            <a:ext cx="8352928" cy="181588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/>
            <a:r>
              <a:rPr lang="ru-RU" sz="1400" dirty="0" smtClean="0"/>
              <a:t>4. </a:t>
            </a:r>
            <a:r>
              <a:rPr lang="ru-RU" sz="1400" dirty="0"/>
              <a:t>Органы службы занятости направляют в Фонд с использованием федеральной государственной информационной системы «Единая интегрированная информационная система «Соцстрах» Фонда:</a:t>
            </a:r>
          </a:p>
          <a:p>
            <a:pPr lvl="1"/>
            <a:r>
              <a:rPr lang="ru-RU" sz="1400" dirty="0"/>
              <a:t>- в течение 3 рабочих дней со дня трудоустройства безработных граждан по форматам, определяемым Фондом, сведения о работодателях, трудоустроивших безработных граждан, а также о трудоустроенных безработных гражданах;</a:t>
            </a:r>
          </a:p>
          <a:p>
            <a:pPr lvl="1"/>
            <a:r>
              <a:rPr lang="ru-RU" sz="1400" dirty="0"/>
              <a:t>- ежемесячно предоставляют в Федеральную службу по труду и занятости информацию о численности трудоустроенных безработных граждан</a:t>
            </a:r>
            <a:r>
              <a:rPr lang="ru-RU" sz="1400" dirty="0" smtClean="0"/>
              <a:t>.</a:t>
            </a:r>
            <a:endParaRPr lang="ru-RU" sz="1400" dirty="0"/>
          </a:p>
        </p:txBody>
      </p:sp>
      <p:sp>
        <p:nvSpPr>
          <p:cNvPr id="9" name="TextBox 8"/>
          <p:cNvSpPr txBox="1"/>
          <p:nvPr/>
        </p:nvSpPr>
        <p:spPr>
          <a:xfrm>
            <a:off x="1907704" y="5427801"/>
            <a:ext cx="6984776" cy="1169551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400" dirty="0"/>
              <a:t>5</a:t>
            </a:r>
            <a:r>
              <a:rPr lang="ru-RU" sz="1400" dirty="0" smtClean="0"/>
              <a:t>. </a:t>
            </a:r>
            <a:r>
              <a:rPr lang="ru-RU" sz="1400" dirty="0"/>
              <a:t>Через месяц после трудоустройства безработного гражданина, работодатель направляет заявление о включении его в реестр, подписанное электронной или простой подписью в федеральную государственную информационную систему «Единая интегрированная информационная система «Соцстрах» Фонда (формируется автоматически</a:t>
            </a:r>
            <a:r>
              <a:rPr lang="ru-RU" sz="1400" dirty="0" smtClean="0"/>
              <a:t>).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11475946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51653" y="177471"/>
            <a:ext cx="36964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u="sng" dirty="0" smtClean="0"/>
              <a:t>Необходимые документы:</a:t>
            </a:r>
            <a:endParaRPr lang="ru-RU" u="sng" dirty="0"/>
          </a:p>
        </p:txBody>
      </p:sp>
      <p:sp>
        <p:nvSpPr>
          <p:cNvPr id="5" name="TextBox 4"/>
          <p:cNvSpPr txBox="1"/>
          <p:nvPr/>
        </p:nvSpPr>
        <p:spPr>
          <a:xfrm>
            <a:off x="179512" y="586423"/>
            <a:ext cx="424847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buFont typeface="Wingdings" panose="05000000000000000000" pitchFamily="2" charset="2"/>
              <a:buChar char="v"/>
            </a:pPr>
            <a:r>
              <a:rPr lang="ru-RU" sz="1600" dirty="0"/>
              <a:t>Заявление с приложением перечня свободных рабочих мест и вакантных должностей, на которые планируется нанимать сотрудников</a:t>
            </a:r>
            <a:r>
              <a:rPr lang="ru-RU" sz="1600" dirty="0" smtClean="0"/>
              <a:t>.</a:t>
            </a:r>
          </a:p>
          <a:p>
            <a:pPr lvl="0" algn="ctr"/>
            <a:endParaRPr lang="ru-RU" sz="1600" dirty="0"/>
          </a:p>
          <a:p>
            <a:pPr lvl="0" algn="ctr">
              <a:buFont typeface="Wingdings" panose="05000000000000000000" pitchFamily="2" charset="2"/>
              <a:buChar char="v"/>
            </a:pPr>
            <a:r>
              <a:rPr lang="ru-RU" sz="1600" dirty="0"/>
              <a:t>Заявление о включении в реестр для предоставления субсидий (генерируется информационной системой «Единая интегрированная информационная система «Соцстрах»).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788024" y="2590794"/>
            <a:ext cx="410445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u="sng" dirty="0" smtClean="0"/>
              <a:t>Сроки оформления:</a:t>
            </a:r>
            <a:r>
              <a:rPr lang="ru-RU" sz="2000" i="1" dirty="0"/>
              <a:t/>
            </a:r>
            <a:br>
              <a:rPr lang="ru-RU" sz="2000" i="1" dirty="0"/>
            </a:br>
            <a:endParaRPr lang="ru-RU" sz="2000" i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491880" y="3573016"/>
            <a:ext cx="504056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/>
              <a:t>Фонд </a:t>
            </a:r>
            <a:r>
              <a:rPr lang="ru-RU" dirty="0" smtClean="0"/>
              <a:t>социального и пенсионного </a:t>
            </a:r>
            <a:r>
              <a:rPr lang="ru-RU" dirty="0"/>
              <a:t>страхования будет проверять работодателя и идентифицировать сотрудников по истечении одного, трех и шести месяцев. После этого </a:t>
            </a:r>
            <a:r>
              <a:rPr lang="ru-RU" dirty="0" smtClean="0"/>
              <a:t>Фонд </a:t>
            </a:r>
            <a:r>
              <a:rPr lang="ru-RU" dirty="0"/>
              <a:t>выплачивает субсидию в течение 10 рабочих дней с даты направления заявления. При отказе работодателю сообщат в течение этого же срока.</a:t>
            </a:r>
          </a:p>
        </p:txBody>
      </p:sp>
    </p:spTree>
    <p:extLst>
      <p:ext uri="{BB962C8B-B14F-4D97-AF65-F5344CB8AC3E}">
        <p14:creationId xmlns:p14="http://schemas.microsoft.com/office/powerpoint/2010/main" val="151952078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Углы">
  <a:themeElements>
    <a:clrScheme name="Углы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Углы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Углы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252</TotalTime>
  <Words>547</Words>
  <Application>Microsoft Office PowerPoint</Application>
  <PresentationFormat>Экран (4:3)</PresentationFormat>
  <Paragraphs>42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Углы</vt:lpstr>
      <vt:lpstr>Организация стимулирования занятости отдельных категорий граждан</vt:lpstr>
      <vt:lpstr>Субсидирование найма отдельных категорий граждан</vt:lpstr>
      <vt:lpstr>Презентация PowerPoint</vt:lpstr>
      <vt:lpstr>Презентация PowerPoint</vt:lpstr>
      <vt:lpstr>ПОРЯДОК ПОДАЧИ ЗАЯВЛЕНИЙ В ОРГАНЫ СЛУЖБЫ ЗАНЯТОСТИ С ПЕРЕЧНЕМ ВАКАНСИЙ  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Организация стимулирования занятости отдельных категорий граждан</dc:title>
  <dc:creator>Potehina</dc:creator>
  <cp:lastModifiedBy>Zubairova</cp:lastModifiedBy>
  <cp:revision>26</cp:revision>
  <cp:lastPrinted>2023-02-13T07:41:18Z</cp:lastPrinted>
  <dcterms:created xsi:type="dcterms:W3CDTF">2022-07-21T01:23:25Z</dcterms:created>
  <dcterms:modified xsi:type="dcterms:W3CDTF">2023-04-28T01:17:19Z</dcterms:modified>
</cp:coreProperties>
</file>