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9" r:id="rId1"/>
    <p:sldMasterId id="2147483700" r:id="rId2"/>
    <p:sldMasterId id="2147483702" r:id="rId3"/>
  </p:sldMasterIdLst>
  <p:notesMasterIdLst>
    <p:notesMasterId r:id="rId15"/>
  </p:notesMasterIdLst>
  <p:sldIdLst>
    <p:sldId id="256" r:id="rId4"/>
    <p:sldId id="267" r:id="rId5"/>
    <p:sldId id="282" r:id="rId6"/>
    <p:sldId id="269" r:id="rId7"/>
    <p:sldId id="272" r:id="rId8"/>
    <p:sldId id="273" r:id="rId9"/>
    <p:sldId id="274" r:id="rId10"/>
    <p:sldId id="275" r:id="rId11"/>
    <p:sldId id="276" r:id="rId12"/>
    <p:sldId id="277" r:id="rId13"/>
    <p:sldId id="280" r:id="rId14"/>
  </p:sldIdLst>
  <p:sldSz cx="9144000" cy="5143500" type="screen16x9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Helvetica Neue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71">
          <p15:clr>
            <a:srgbClr val="A4A3A4"/>
          </p15:clr>
        </p15:guide>
        <p15:guide id="2" pos="1263">
          <p15:clr>
            <a:srgbClr val="A4A3A4"/>
          </p15:clr>
        </p15:guide>
        <p15:guide id="3" orient="horz" pos="158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91861"/>
    <a:srgbClr val="FF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84" y="-576"/>
      </p:cViewPr>
      <p:guideLst>
        <p:guide orient="horz" pos="1671"/>
        <p:guide orient="horz" pos="1587"/>
        <p:guide pos="12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0343697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dcd4d51e2a_17_55:notes"/>
          <p:cNvSpPr txBox="1">
            <a:spLocks noGrp="1"/>
          </p:cNvSpPr>
          <p:nvPr>
            <p:ph type="body" idx="1"/>
          </p:nvPr>
        </p:nvSpPr>
        <p:spPr>
          <a:xfrm>
            <a:off x="522180" y="6831559"/>
            <a:ext cx="4177519" cy="6471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281" name="Google Shape;281;gdcd4d51e2a_17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182813" y="1077913"/>
            <a:ext cx="9588501" cy="5394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daa5d4041f_9_132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813" cy="36004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gdaa5d4041f_9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daa5d4041f_0_214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gdaa5d4041f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dcf970cc0a_1_30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gdcf970cc0a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dcd4d51e2a_7_42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813" cy="36004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gdcd4d51e2a_7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d7f3e333d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63675" y="1663700"/>
            <a:ext cx="7981950" cy="4491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08" name="Google Shape;508;gd7f3e333d6_1_0:notes"/>
          <p:cNvSpPr txBox="1">
            <a:spLocks noGrp="1"/>
          </p:cNvSpPr>
          <p:nvPr>
            <p:ph type="body" idx="1"/>
          </p:nvPr>
        </p:nvSpPr>
        <p:spPr>
          <a:xfrm>
            <a:off x="483677" y="6210755"/>
            <a:ext cx="3869387" cy="5081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25" tIns="46000" rIns="92025" bIns="46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gd7f3e333d6_1_0:notes"/>
          <p:cNvSpPr txBox="1">
            <a:spLocks noGrp="1"/>
          </p:cNvSpPr>
          <p:nvPr>
            <p:ph type="sldNum" idx="12"/>
          </p:nvPr>
        </p:nvSpPr>
        <p:spPr>
          <a:xfrm>
            <a:off x="2739715" y="12257949"/>
            <a:ext cx="2096022" cy="64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25" tIns="46000" rIns="92025" bIns="460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200">
                <a:solidFill>
                  <a:srgbClr val="00000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d7f3e333d6_6_0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813" cy="36004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gd7f3e333d6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dcf970cc0a_1_8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gdcf970cc0a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protown.ru/netcat_files/Image/gerb_chit.gif" TargetMode="Externa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protown.ru/netcat_files/Image/gerb_chit.gif" TargetMode="Externa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8229429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Заголовок и объект">
  <p:cSld name="4_Заголовок и объект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4" y="851"/>
            <a:ext cx="1135" cy="85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8"/>
          <p:cNvSpPr txBox="1">
            <a:spLocks noGrp="1"/>
          </p:cNvSpPr>
          <p:nvPr>
            <p:ph type="title"/>
          </p:nvPr>
        </p:nvSpPr>
        <p:spPr>
          <a:xfrm>
            <a:off x="379004" y="73401"/>
            <a:ext cx="7272428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Arial"/>
              <a:buNone/>
              <a:defRPr sz="1600" b="1"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1"/>
          </p:nvPr>
        </p:nvSpPr>
        <p:spPr>
          <a:xfrm>
            <a:off x="5230025" y="1025038"/>
            <a:ext cx="3684000" cy="205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830051"/>
              </a:buClr>
              <a:buSzPts val="1000"/>
              <a:buNone/>
              <a:defRPr sz="800">
                <a:solidFill>
                  <a:srgbClr val="26262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dt" idx="10"/>
          </p:nvPr>
        </p:nvSpPr>
        <p:spPr>
          <a:xfrm>
            <a:off x="628650" y="4812132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ftr" idx="11"/>
          </p:nvPr>
        </p:nvSpPr>
        <p:spPr>
          <a:xfrm>
            <a:off x="3028952" y="4812132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sldNum" idx="12"/>
          </p:nvPr>
        </p:nvSpPr>
        <p:spPr>
          <a:xfrm>
            <a:off x="8442042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subTitle" idx="2"/>
          </p:nvPr>
        </p:nvSpPr>
        <p:spPr>
          <a:xfrm>
            <a:off x="5230026" y="745202"/>
            <a:ext cx="3684000" cy="258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71550" rIns="72675" bIns="363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100" b="1">
                <a:solidFill>
                  <a:srgbClr val="7F7F7F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5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3"/>
          </p:nvPr>
        </p:nvSpPr>
        <p:spPr>
          <a:xfrm>
            <a:off x="386535" y="745203"/>
            <a:ext cx="4629214" cy="383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0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1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4"/>
          </p:nvPr>
        </p:nvSpPr>
        <p:spPr>
          <a:xfrm>
            <a:off x="5236684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1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5"/>
          </p:nvPr>
        </p:nvSpPr>
        <p:spPr>
          <a:xfrm>
            <a:off x="7129907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1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9pPr>
          </a:lstStyle>
          <a:p>
            <a:endParaRPr/>
          </a:p>
        </p:txBody>
      </p:sp>
      <p:cxnSp>
        <p:nvCxnSpPr>
          <p:cNvPr id="86" name="Google Shape;86;p18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7" name="Google Shape;87;p18" descr="ÐÐ°ÑÑÐ¸Ð½ÐºÐ¸ Ð¿Ð¾ Ð·Ð°Ð¿ÑÐ¾ÑÑ Ð³ÐµÑÐ± Ð·Ð°Ð±Ð°Ð¹ÐºÐ°Ð»ÑÑÐºÐ¾Ð³Ð¾ ÐºÑÐ°Ñ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2662" y="86469"/>
            <a:ext cx="501412" cy="561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>
            <a:spLocks noGrp="1"/>
          </p:cNvSpPr>
          <p:nvPr>
            <p:ph type="subTitle" idx="1"/>
          </p:nvPr>
        </p:nvSpPr>
        <p:spPr>
          <a:xfrm>
            <a:off x="457200" y="205200"/>
            <a:ext cx="8229429" cy="3980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body" idx="3"/>
          </p:nvPr>
        </p:nvSpPr>
        <p:spPr>
          <a:xfrm>
            <a:off x="457200" y="2761522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3"/>
          <p:cNvSpPr txBox="1">
            <a:spLocks noGrp="1"/>
          </p:cNvSpPr>
          <p:nvPr>
            <p:ph type="body" idx="3"/>
          </p:nvPr>
        </p:nvSpPr>
        <p:spPr>
          <a:xfrm>
            <a:off x="4674086" y="2761522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4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4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4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4"/>
          <p:cNvSpPr txBox="1">
            <a:spLocks noGrp="1"/>
          </p:cNvSpPr>
          <p:nvPr>
            <p:ph type="body" idx="3"/>
          </p:nvPr>
        </p:nvSpPr>
        <p:spPr>
          <a:xfrm>
            <a:off x="457200" y="2761522"/>
            <a:ext cx="8229429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5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5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8229429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5"/>
          <p:cNvSpPr txBox="1">
            <a:spLocks noGrp="1"/>
          </p:cNvSpPr>
          <p:nvPr>
            <p:ph type="body" idx="2"/>
          </p:nvPr>
        </p:nvSpPr>
        <p:spPr>
          <a:xfrm>
            <a:off x="457200" y="2761522"/>
            <a:ext cx="8229429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6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6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6"/>
          <p:cNvSpPr txBox="1">
            <a:spLocks noGrp="1"/>
          </p:cNvSpPr>
          <p:nvPr>
            <p:ph type="body" idx="3"/>
          </p:nvPr>
        </p:nvSpPr>
        <p:spPr>
          <a:xfrm>
            <a:off x="457200" y="2761522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6"/>
          <p:cNvSpPr txBox="1">
            <a:spLocks noGrp="1"/>
          </p:cNvSpPr>
          <p:nvPr>
            <p:ph type="body" idx="4"/>
          </p:nvPr>
        </p:nvSpPr>
        <p:spPr>
          <a:xfrm>
            <a:off x="4674086" y="2761522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7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7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7"/>
          <p:cNvSpPr txBox="1">
            <a:spLocks noGrp="1"/>
          </p:cNvSpPr>
          <p:nvPr>
            <p:ph type="body" idx="2"/>
          </p:nvPr>
        </p:nvSpPr>
        <p:spPr>
          <a:xfrm>
            <a:off x="3239485" y="1203428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7"/>
          <p:cNvSpPr txBox="1">
            <a:spLocks noGrp="1"/>
          </p:cNvSpPr>
          <p:nvPr>
            <p:ph type="body" idx="3"/>
          </p:nvPr>
        </p:nvSpPr>
        <p:spPr>
          <a:xfrm>
            <a:off x="6022029" y="1203428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7"/>
          <p:cNvSpPr txBox="1">
            <a:spLocks noGrp="1"/>
          </p:cNvSpPr>
          <p:nvPr>
            <p:ph type="body" idx="4"/>
          </p:nvPr>
        </p:nvSpPr>
        <p:spPr>
          <a:xfrm>
            <a:off x="457200" y="2761522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7"/>
          <p:cNvSpPr txBox="1">
            <a:spLocks noGrp="1"/>
          </p:cNvSpPr>
          <p:nvPr>
            <p:ph type="body" idx="5"/>
          </p:nvPr>
        </p:nvSpPr>
        <p:spPr>
          <a:xfrm>
            <a:off x="3239485" y="2761522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7"/>
          <p:cNvSpPr txBox="1">
            <a:spLocks noGrp="1"/>
          </p:cNvSpPr>
          <p:nvPr>
            <p:ph type="body" idx="6"/>
          </p:nvPr>
        </p:nvSpPr>
        <p:spPr>
          <a:xfrm>
            <a:off x="6022029" y="2761522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/>
          <p:cNvSpPr txBox="1">
            <a:spLocks noGrp="1"/>
          </p:cNvSpPr>
          <p:nvPr>
            <p:ph type="title"/>
          </p:nvPr>
        </p:nvSpPr>
        <p:spPr>
          <a:xfrm>
            <a:off x="628197" y="-130969"/>
            <a:ext cx="7883143" cy="990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550" tIns="37200" rIns="71550" bIns="372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8"/>
          <p:cNvSpPr txBox="1">
            <a:spLocks noGrp="1"/>
          </p:cNvSpPr>
          <p:nvPr>
            <p:ph type="sldNum" idx="12"/>
          </p:nvPr>
        </p:nvSpPr>
        <p:spPr>
          <a:xfrm>
            <a:off x="8442099" y="4843293"/>
            <a:ext cx="467143" cy="208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550" tIns="37200" rIns="71550" bIns="372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и объект 1">
  <p:cSld name="3_Заголовок и объект 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9"/>
          <p:cNvSpPr txBox="1">
            <a:spLocks noGrp="1"/>
          </p:cNvSpPr>
          <p:nvPr>
            <p:ph type="title"/>
          </p:nvPr>
        </p:nvSpPr>
        <p:spPr>
          <a:xfrm>
            <a:off x="379002" y="73400"/>
            <a:ext cx="7272428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100"/>
              <a:buFont typeface="Helvetica Neue"/>
              <a:buNone/>
              <a:defRPr sz="1700" b="1">
                <a:solidFill>
                  <a:srgbClr val="5B5B5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9"/>
          <p:cNvSpPr txBox="1">
            <a:spLocks noGrp="1"/>
          </p:cNvSpPr>
          <p:nvPr>
            <p:ph type="body" idx="1"/>
          </p:nvPr>
        </p:nvSpPr>
        <p:spPr>
          <a:xfrm>
            <a:off x="5230025" y="1025037"/>
            <a:ext cx="3684000" cy="205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30051"/>
              </a:buClr>
              <a:buSzPts val="1000"/>
              <a:buNone/>
              <a:defRPr sz="800">
                <a:solidFill>
                  <a:srgbClr val="46464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9"/>
          <p:cNvSpPr txBox="1">
            <a:spLocks noGrp="1"/>
          </p:cNvSpPr>
          <p:nvPr>
            <p:ph type="dt" idx="10"/>
          </p:nvPr>
        </p:nvSpPr>
        <p:spPr>
          <a:xfrm>
            <a:off x="628650" y="4812131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Google Shape;136;p29"/>
          <p:cNvSpPr txBox="1">
            <a:spLocks noGrp="1"/>
          </p:cNvSpPr>
          <p:nvPr>
            <p:ph type="ftr" idx="11"/>
          </p:nvPr>
        </p:nvSpPr>
        <p:spPr>
          <a:xfrm>
            <a:off x="3028951" y="4812131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p29"/>
          <p:cNvSpPr txBox="1">
            <a:spLocks noGrp="1"/>
          </p:cNvSpPr>
          <p:nvPr>
            <p:ph type="sldNum" idx="12"/>
          </p:nvPr>
        </p:nvSpPr>
        <p:spPr>
          <a:xfrm>
            <a:off x="8442043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138" name="Google Shape;138;p29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9" name="Google Shape;139;p29"/>
          <p:cNvSpPr txBox="1">
            <a:spLocks noGrp="1"/>
          </p:cNvSpPr>
          <p:nvPr>
            <p:ph type="subTitle" idx="2"/>
          </p:nvPr>
        </p:nvSpPr>
        <p:spPr>
          <a:xfrm>
            <a:off x="5230025" y="745202"/>
            <a:ext cx="3684000" cy="258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95050" rIns="96550" bIns="482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29292"/>
              </a:buClr>
              <a:buSzPts val="1500"/>
              <a:buNone/>
              <a:defRPr sz="1200" b="1">
                <a:solidFill>
                  <a:srgbClr val="929292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900"/>
              <a:buNone/>
              <a:defRPr sz="15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700"/>
              <a:buNone/>
              <a:defRPr sz="13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700"/>
              <a:buNone/>
              <a:defRPr sz="13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9pPr>
          </a:lstStyle>
          <a:p>
            <a:endParaRPr/>
          </a:p>
        </p:txBody>
      </p:sp>
      <p:sp>
        <p:nvSpPr>
          <p:cNvPr id="140" name="Google Shape;140;p29"/>
          <p:cNvSpPr txBox="1">
            <a:spLocks noGrp="1"/>
          </p:cNvSpPr>
          <p:nvPr>
            <p:ph type="body" idx="3"/>
          </p:nvPr>
        </p:nvSpPr>
        <p:spPr>
          <a:xfrm>
            <a:off x="386533" y="745202"/>
            <a:ext cx="4629214" cy="383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300"/>
              <a:buNone/>
              <a:defRPr sz="10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sp>
        <p:nvSpPr>
          <p:cNvPr id="141" name="Google Shape;141;p29"/>
          <p:cNvSpPr txBox="1">
            <a:spLocks noGrp="1"/>
          </p:cNvSpPr>
          <p:nvPr>
            <p:ph type="body" idx="4"/>
          </p:nvPr>
        </p:nvSpPr>
        <p:spPr>
          <a:xfrm>
            <a:off x="5236683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sp>
        <p:nvSpPr>
          <p:cNvPr id="142" name="Google Shape;142;p29"/>
          <p:cNvSpPr txBox="1">
            <a:spLocks noGrp="1"/>
          </p:cNvSpPr>
          <p:nvPr>
            <p:ph type="body" idx="5"/>
          </p:nvPr>
        </p:nvSpPr>
        <p:spPr>
          <a:xfrm>
            <a:off x="7129905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cxnSp>
        <p:nvCxnSpPr>
          <p:cNvPr id="143" name="Google Shape;143;p29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4" name="Google Shape;144;p29" descr="Картинка 1 из 968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4768" y="-25113"/>
            <a:ext cx="729152" cy="705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 1">
  <p:cSld name="Title layout with centered title and subtitle placeholders 1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0"/>
          <p:cNvSpPr txBox="1">
            <a:spLocks noGrp="1"/>
          </p:cNvSpPr>
          <p:nvPr>
            <p:ph type="ctrTitle"/>
          </p:nvPr>
        </p:nvSpPr>
        <p:spPr>
          <a:xfrm>
            <a:off x="489857" y="1141299"/>
            <a:ext cx="5551714" cy="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0"/>
          <p:cNvSpPr txBox="1">
            <a:spLocks noGrp="1"/>
          </p:cNvSpPr>
          <p:nvPr>
            <p:ph type="subTitle" idx="1"/>
          </p:nvPr>
        </p:nvSpPr>
        <p:spPr>
          <a:xfrm>
            <a:off x="979714" y="2081893"/>
            <a:ext cx="4572000" cy="93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600" rIns="0" bIns="0" anchor="t" anchorCtr="0">
            <a:noAutofit/>
          </a:bodyPr>
          <a:lstStyle>
            <a:lvl1pPr lvl="0" algn="l">
              <a:lnSpc>
                <a:spcPct val="93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3000"/>
              </a:lnSpc>
              <a:spcBef>
                <a:spcPts val="70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3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Google Shape;149;p3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Google Shape;150;p3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0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">
  <p:cSld name="Title layout with centered title and subtitle placeholders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1"/>
          <p:cNvSpPr txBox="1">
            <a:spLocks noGrp="1"/>
          </p:cNvSpPr>
          <p:nvPr>
            <p:ph type="ctrTitle"/>
          </p:nvPr>
        </p:nvSpPr>
        <p:spPr>
          <a:xfrm>
            <a:off x="489857" y="1141299"/>
            <a:ext cx="5551714" cy="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1"/>
          <p:cNvSpPr txBox="1">
            <a:spLocks noGrp="1"/>
          </p:cNvSpPr>
          <p:nvPr>
            <p:ph type="subTitle" idx="1"/>
          </p:nvPr>
        </p:nvSpPr>
        <p:spPr>
          <a:xfrm>
            <a:off x="979714" y="2081893"/>
            <a:ext cx="4572000" cy="93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600" rIns="0" bIns="0" anchor="t" anchorCtr="0">
            <a:noAutofit/>
          </a:bodyPr>
          <a:lstStyle>
            <a:lvl1pPr lvl="0" algn="l">
              <a:lnSpc>
                <a:spcPct val="93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3000"/>
              </a:lnSpc>
              <a:spcBef>
                <a:spcPts val="70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3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31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3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0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4">
  <p:cSld name="TITLE_4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2"/>
          <p:cNvSpPr txBox="1">
            <a:spLocks noGrp="1"/>
          </p:cNvSpPr>
          <p:nvPr>
            <p:ph type="ctrTitle"/>
          </p:nvPr>
        </p:nvSpPr>
        <p:spPr>
          <a:xfrm>
            <a:off x="311709" y="744575"/>
            <a:ext cx="8520643" cy="2052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9pPr>
          </a:lstStyle>
          <a:p>
            <a:endParaRPr/>
          </a:p>
        </p:txBody>
      </p:sp>
      <p:sp>
        <p:nvSpPr>
          <p:cNvPr id="159" name="Google Shape;159;p3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43" cy="79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9pPr>
          </a:lstStyle>
          <a:p>
            <a:endParaRPr/>
          </a:p>
        </p:txBody>
      </p:sp>
      <p:sp>
        <p:nvSpPr>
          <p:cNvPr id="160" name="Google Shape;160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86" cy="39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72675" rIns="72675" bIns="726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и объект 2">
  <p:cSld name="3_Заголовок и объект 2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3"/>
          <p:cNvSpPr txBox="1">
            <a:spLocks noGrp="1"/>
          </p:cNvSpPr>
          <p:nvPr>
            <p:ph type="title"/>
          </p:nvPr>
        </p:nvSpPr>
        <p:spPr>
          <a:xfrm>
            <a:off x="379002" y="73400"/>
            <a:ext cx="7272428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100"/>
              <a:buFont typeface="Helvetica Neue"/>
              <a:buNone/>
              <a:defRPr sz="1700" b="1">
                <a:solidFill>
                  <a:srgbClr val="5B5B5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3"/>
          <p:cNvSpPr txBox="1">
            <a:spLocks noGrp="1"/>
          </p:cNvSpPr>
          <p:nvPr>
            <p:ph type="body" idx="1"/>
          </p:nvPr>
        </p:nvSpPr>
        <p:spPr>
          <a:xfrm>
            <a:off x="5230025" y="1025037"/>
            <a:ext cx="3684000" cy="205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30051"/>
              </a:buClr>
              <a:buSzPts val="1000"/>
              <a:buNone/>
              <a:defRPr sz="800">
                <a:solidFill>
                  <a:srgbClr val="46464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3"/>
          <p:cNvSpPr txBox="1">
            <a:spLocks noGrp="1"/>
          </p:cNvSpPr>
          <p:nvPr>
            <p:ph type="dt" idx="10"/>
          </p:nvPr>
        </p:nvSpPr>
        <p:spPr>
          <a:xfrm>
            <a:off x="628650" y="4812131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Google Shape;165;p33"/>
          <p:cNvSpPr txBox="1">
            <a:spLocks noGrp="1"/>
          </p:cNvSpPr>
          <p:nvPr>
            <p:ph type="ftr" idx="11"/>
          </p:nvPr>
        </p:nvSpPr>
        <p:spPr>
          <a:xfrm>
            <a:off x="3028951" y="4812131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Google Shape;166;p33"/>
          <p:cNvSpPr txBox="1">
            <a:spLocks noGrp="1"/>
          </p:cNvSpPr>
          <p:nvPr>
            <p:ph type="sldNum" idx="12"/>
          </p:nvPr>
        </p:nvSpPr>
        <p:spPr>
          <a:xfrm>
            <a:off x="8442043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167" name="Google Shape;167;p33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8" name="Google Shape;168;p33"/>
          <p:cNvSpPr txBox="1">
            <a:spLocks noGrp="1"/>
          </p:cNvSpPr>
          <p:nvPr>
            <p:ph type="subTitle" idx="2"/>
          </p:nvPr>
        </p:nvSpPr>
        <p:spPr>
          <a:xfrm>
            <a:off x="5230025" y="745202"/>
            <a:ext cx="3684000" cy="258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95050" rIns="96550" bIns="482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29292"/>
              </a:buClr>
              <a:buSzPts val="1500"/>
              <a:buNone/>
              <a:defRPr sz="1200" b="1">
                <a:solidFill>
                  <a:srgbClr val="929292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900"/>
              <a:buNone/>
              <a:defRPr sz="15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700"/>
              <a:buNone/>
              <a:defRPr sz="13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700"/>
              <a:buNone/>
              <a:defRPr sz="13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9pPr>
          </a:lstStyle>
          <a:p>
            <a:endParaRPr/>
          </a:p>
        </p:txBody>
      </p:sp>
      <p:sp>
        <p:nvSpPr>
          <p:cNvPr id="169" name="Google Shape;169;p33"/>
          <p:cNvSpPr txBox="1">
            <a:spLocks noGrp="1"/>
          </p:cNvSpPr>
          <p:nvPr>
            <p:ph type="body" idx="3"/>
          </p:nvPr>
        </p:nvSpPr>
        <p:spPr>
          <a:xfrm>
            <a:off x="386533" y="745202"/>
            <a:ext cx="4629214" cy="383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300"/>
              <a:buNone/>
              <a:defRPr sz="10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sp>
        <p:nvSpPr>
          <p:cNvPr id="170" name="Google Shape;170;p33"/>
          <p:cNvSpPr txBox="1">
            <a:spLocks noGrp="1"/>
          </p:cNvSpPr>
          <p:nvPr>
            <p:ph type="body" idx="4"/>
          </p:nvPr>
        </p:nvSpPr>
        <p:spPr>
          <a:xfrm>
            <a:off x="5236683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sp>
        <p:nvSpPr>
          <p:cNvPr id="171" name="Google Shape;171;p33"/>
          <p:cNvSpPr txBox="1">
            <a:spLocks noGrp="1"/>
          </p:cNvSpPr>
          <p:nvPr>
            <p:ph type="body" idx="5"/>
          </p:nvPr>
        </p:nvSpPr>
        <p:spPr>
          <a:xfrm>
            <a:off x="7129905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cxnSp>
        <p:nvCxnSpPr>
          <p:cNvPr id="172" name="Google Shape;172;p33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3" name="Google Shape;173;p33" descr="Картинка 1 из 968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4768" y="-25113"/>
            <a:ext cx="729152" cy="705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1">
  <p:cSld name="TITLE_AND_BODY_1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43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43" cy="3416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86" cy="39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72675" rIns="72675" bIns="726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2">
  <p:cSld name="TITLE_AND_BODY_2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43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43" cy="3416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86" cy="39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72675" rIns="72675" bIns="726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и объект">
  <p:cSld name="3_Заголовок и объект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7"/>
          <p:cNvSpPr txBox="1">
            <a:spLocks noGrp="1"/>
          </p:cNvSpPr>
          <p:nvPr>
            <p:ph type="title"/>
          </p:nvPr>
        </p:nvSpPr>
        <p:spPr>
          <a:xfrm>
            <a:off x="379004" y="73401"/>
            <a:ext cx="7272214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1600" b="1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7"/>
          <p:cNvSpPr txBox="1">
            <a:spLocks noGrp="1"/>
          </p:cNvSpPr>
          <p:nvPr>
            <p:ph type="body" idx="1"/>
          </p:nvPr>
        </p:nvSpPr>
        <p:spPr>
          <a:xfrm>
            <a:off x="379002" y="935765"/>
            <a:ext cx="8386285" cy="387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830051"/>
              </a:buClr>
              <a:buSzPts val="1400"/>
              <a:buFont typeface="Helvetica Neue"/>
              <a:buChar char="●"/>
              <a:defRPr sz="1100">
                <a:solidFill>
                  <a:srgbClr val="262626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○"/>
              <a:defRPr sz="1100">
                <a:solidFill>
                  <a:srgbClr val="262626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■"/>
              <a:defRPr sz="1100">
                <a:solidFill>
                  <a:srgbClr val="262626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●"/>
              <a:defRPr sz="1100">
                <a:solidFill>
                  <a:srgbClr val="262626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○"/>
              <a:defRPr sz="1100">
                <a:solidFill>
                  <a:srgbClr val="262626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191" name="Google Shape;191;p37"/>
          <p:cNvSpPr txBox="1">
            <a:spLocks noGrp="1"/>
          </p:cNvSpPr>
          <p:nvPr>
            <p:ph type="dt" idx="10"/>
          </p:nvPr>
        </p:nvSpPr>
        <p:spPr>
          <a:xfrm>
            <a:off x="628650" y="4812132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92" name="Google Shape;192;p37"/>
          <p:cNvSpPr txBox="1">
            <a:spLocks noGrp="1"/>
          </p:cNvSpPr>
          <p:nvPr>
            <p:ph type="ftr" idx="11"/>
          </p:nvPr>
        </p:nvSpPr>
        <p:spPr>
          <a:xfrm>
            <a:off x="3028952" y="4812132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93" name="Google Shape;193;p37"/>
          <p:cNvSpPr txBox="1">
            <a:spLocks noGrp="1"/>
          </p:cNvSpPr>
          <p:nvPr>
            <p:ph type="sldNum" idx="12"/>
          </p:nvPr>
        </p:nvSpPr>
        <p:spPr>
          <a:xfrm>
            <a:off x="8442042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194" name="Google Shape;194;p37"/>
          <p:cNvCxnSpPr/>
          <p:nvPr/>
        </p:nvCxnSpPr>
        <p:spPr>
          <a:xfrm rot="10800000">
            <a:off x="394135" y="692209"/>
            <a:ext cx="8519786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5" name="Google Shape;195;p37" descr="ÐÐ°ÑÑÐ¸Ð½ÐºÐ¸ Ð¿Ð¾ Ð·Ð°Ð¿ÑÐ¾ÑÑ Ð³ÐµÑÐ± Ð·Ð°Ð±Ð°Ð¹ÐºÐ°Ð»ÑÑÐºÐ¾Ð³Ð¾ ÐºÑÐ°Ñ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32662" y="86469"/>
            <a:ext cx="501412" cy="561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0041577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4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44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8385686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6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46"/>
          <p:cNvSpPr txBox="1">
            <a:spLocks noGrp="1"/>
          </p:cNvSpPr>
          <p:nvPr>
            <p:ph type="subTitle" idx="1"/>
          </p:nvPr>
        </p:nvSpPr>
        <p:spPr>
          <a:xfrm>
            <a:off x="379029" y="935743"/>
            <a:ext cx="8385686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7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47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47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8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9"/>
          <p:cNvSpPr txBox="1">
            <a:spLocks noGrp="1"/>
          </p:cNvSpPr>
          <p:nvPr>
            <p:ph type="subTitle" idx="1"/>
          </p:nvPr>
        </p:nvSpPr>
        <p:spPr>
          <a:xfrm>
            <a:off x="379029" y="73478"/>
            <a:ext cx="7272000" cy="274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0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50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50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50"/>
          <p:cNvSpPr txBox="1">
            <a:spLocks noGrp="1"/>
          </p:cNvSpPr>
          <p:nvPr>
            <p:ph type="body" idx="3"/>
          </p:nvPr>
        </p:nvSpPr>
        <p:spPr>
          <a:xfrm>
            <a:off x="379029" y="2960550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1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51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51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51"/>
          <p:cNvSpPr txBox="1">
            <a:spLocks noGrp="1"/>
          </p:cNvSpPr>
          <p:nvPr>
            <p:ph type="body" idx="3"/>
          </p:nvPr>
        </p:nvSpPr>
        <p:spPr>
          <a:xfrm>
            <a:off x="4676143" y="2960550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2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52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52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52"/>
          <p:cNvSpPr txBox="1">
            <a:spLocks noGrp="1"/>
          </p:cNvSpPr>
          <p:nvPr>
            <p:ph type="body" idx="3"/>
          </p:nvPr>
        </p:nvSpPr>
        <p:spPr>
          <a:xfrm>
            <a:off x="379029" y="2960550"/>
            <a:ext cx="8385686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3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53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8385686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53"/>
          <p:cNvSpPr txBox="1">
            <a:spLocks noGrp="1"/>
          </p:cNvSpPr>
          <p:nvPr>
            <p:ph type="body" idx="2"/>
          </p:nvPr>
        </p:nvSpPr>
        <p:spPr>
          <a:xfrm>
            <a:off x="379029" y="2960550"/>
            <a:ext cx="8385686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4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54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54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54"/>
          <p:cNvSpPr txBox="1">
            <a:spLocks noGrp="1"/>
          </p:cNvSpPr>
          <p:nvPr>
            <p:ph type="body" idx="3"/>
          </p:nvPr>
        </p:nvSpPr>
        <p:spPr>
          <a:xfrm>
            <a:off x="379029" y="2960550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54"/>
          <p:cNvSpPr txBox="1">
            <a:spLocks noGrp="1"/>
          </p:cNvSpPr>
          <p:nvPr>
            <p:ph type="body" idx="4"/>
          </p:nvPr>
        </p:nvSpPr>
        <p:spPr>
          <a:xfrm>
            <a:off x="4676143" y="2960550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5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55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55"/>
          <p:cNvSpPr txBox="1">
            <a:spLocks noGrp="1"/>
          </p:cNvSpPr>
          <p:nvPr>
            <p:ph type="body" idx="2"/>
          </p:nvPr>
        </p:nvSpPr>
        <p:spPr>
          <a:xfrm>
            <a:off x="3214286" y="935743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55"/>
          <p:cNvSpPr txBox="1">
            <a:spLocks noGrp="1"/>
          </p:cNvSpPr>
          <p:nvPr>
            <p:ph type="body" idx="3"/>
          </p:nvPr>
        </p:nvSpPr>
        <p:spPr>
          <a:xfrm>
            <a:off x="6049544" y="935743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5"/>
          <p:cNvSpPr txBox="1">
            <a:spLocks noGrp="1"/>
          </p:cNvSpPr>
          <p:nvPr>
            <p:ph type="body" idx="4"/>
          </p:nvPr>
        </p:nvSpPr>
        <p:spPr>
          <a:xfrm>
            <a:off x="379029" y="2960550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55"/>
          <p:cNvSpPr txBox="1">
            <a:spLocks noGrp="1"/>
          </p:cNvSpPr>
          <p:nvPr>
            <p:ph type="body" idx="5"/>
          </p:nvPr>
        </p:nvSpPr>
        <p:spPr>
          <a:xfrm>
            <a:off x="3214286" y="2960550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55"/>
          <p:cNvSpPr txBox="1">
            <a:spLocks noGrp="1"/>
          </p:cNvSpPr>
          <p:nvPr>
            <p:ph type="body" idx="6"/>
          </p:nvPr>
        </p:nvSpPr>
        <p:spPr>
          <a:xfrm>
            <a:off x="6049544" y="2960550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1029" y="771"/>
            <a:ext cx="514" cy="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1029" y="771"/>
            <a:ext cx="257" cy="1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" name="Google Shape;53;p13"/>
          <p:cNvCxnSpPr/>
          <p:nvPr/>
        </p:nvCxnSpPr>
        <p:spPr>
          <a:xfrm flipH="1">
            <a:off x="394714" y="692357"/>
            <a:ext cx="8519143" cy="161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54" name="Google Shape;54;p13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8332200" y="86786"/>
            <a:ext cx="500184" cy="55986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17229" y="4432050"/>
            <a:ext cx="938143" cy="68480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7350" tIns="57350" rIns="57350" bIns="573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8229429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703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43" descr="Picture 3"/>
          <p:cNvPicPr preferRelativeResize="0"/>
          <p:nvPr/>
        </p:nvPicPr>
        <p:blipFill rotWithShape="1">
          <a:blip r:embed="rId14">
            <a:alphaModFix/>
          </a:blip>
          <a:srcRect b="17935"/>
          <a:stretch/>
        </p:blipFill>
        <p:spPr>
          <a:xfrm>
            <a:off x="223458" y="1125900"/>
            <a:ext cx="8790686" cy="3106928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43"/>
          <p:cNvSpPr/>
          <p:nvPr/>
        </p:nvSpPr>
        <p:spPr>
          <a:xfrm>
            <a:off x="307286" y="1125900"/>
            <a:ext cx="6026143" cy="2116222"/>
          </a:xfrm>
          <a:prstGeom prst="rect">
            <a:avLst/>
          </a:prstGeom>
          <a:gradFill>
            <a:gsLst>
              <a:gs pos="0">
                <a:srgbClr val="002060">
                  <a:alpha val="91372"/>
                </a:srgbClr>
              </a:gs>
              <a:gs pos="100000">
                <a:srgbClr val="8D0053">
                  <a:alpha val="91372"/>
                </a:srgbClr>
              </a:gs>
            </a:gsLst>
            <a:lin ang="13500000" scaled="0"/>
          </a:gradFill>
          <a:ln>
            <a:noFill/>
          </a:ln>
        </p:spPr>
        <p:txBody>
          <a:bodyPr spcFirstLastPara="1" wrap="square" lIns="57350" tIns="57350" rIns="57350" bIns="573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43" descr="Picture 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162971" y="228728"/>
            <a:ext cx="1180800" cy="1247014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43"/>
          <p:cNvSpPr txBox="1">
            <a:spLocks noGrp="1"/>
          </p:cNvSpPr>
          <p:nvPr>
            <p:ph type="sldNum" idx="12"/>
          </p:nvPr>
        </p:nvSpPr>
        <p:spPr>
          <a:xfrm>
            <a:off x="4419515" y="4630307"/>
            <a:ext cx="2133257" cy="273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325" tIns="35775" rIns="36325" bIns="357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9" name="Google Shape;229;p4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43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0" name="Google Shape;230;p43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8229343" cy="2982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6.jpe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ru.wikipedia.org/wiki/%D0%97%D0%B0%D0%B1%D0%B0%D0%B9%D0%BA%D0%B0%D0%BB%D1%8C%D1%81%D0%BA%D0%B8%D0%B9_%D0%BA%D1%80%D0%B0%D0%B9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openxmlformats.org/officeDocument/2006/relationships/image" Target="../media/image16.jpeg"/><Relationship Id="rId5" Type="http://schemas.openxmlformats.org/officeDocument/2006/relationships/hyperlink" Target="https://ru.wikipedia.org/wiki/%D0%90%D1%80%D0%B3%D1%83%D0%BD%D1%8C" TargetMode="External"/><Relationship Id="rId10" Type="http://schemas.openxmlformats.org/officeDocument/2006/relationships/image" Target="../media/image21.png"/><Relationship Id="rId4" Type="http://schemas.openxmlformats.org/officeDocument/2006/relationships/hyperlink" Target="https://ru.wikipedia.org/wiki/%D0%9A%D0%B8%D1%82%D0%B0%D0%B9" TargetMode="External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6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6"/>
          <p:cNvSpPr/>
          <p:nvPr/>
        </p:nvSpPr>
        <p:spPr>
          <a:xfrm>
            <a:off x="427919" y="1747189"/>
            <a:ext cx="5394549" cy="901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ru-RU" sz="2500" b="1" dirty="0" smtClean="0">
                <a:solidFill>
                  <a:srgbClr val="FFFFFF"/>
                </a:solidFill>
              </a:rPr>
              <a:t>Калганский муниципальный округ Забайкальского края</a:t>
            </a:r>
            <a:endParaRPr sz="25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62"/>
          <p:cNvSpPr txBox="1"/>
          <p:nvPr/>
        </p:nvSpPr>
        <p:spPr>
          <a:xfrm>
            <a:off x="362989" y="152042"/>
            <a:ext cx="72054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Калганский муниципальный округ Забайкальского края</a:t>
            </a:r>
            <a:br>
              <a:rPr lang="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" sz="16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Сельское хозяйство</a:t>
            </a:r>
            <a:endParaRPr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7" name="Google Shape;537;p62"/>
          <p:cNvSpPr/>
          <p:nvPr/>
        </p:nvSpPr>
        <p:spPr>
          <a:xfrm>
            <a:off x="362989" y="992121"/>
            <a:ext cx="2712083" cy="254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62"/>
          <p:cNvSpPr/>
          <p:nvPr/>
        </p:nvSpPr>
        <p:spPr>
          <a:xfrm>
            <a:off x="1292795" y="3726420"/>
            <a:ext cx="197348" cy="246729"/>
          </a:xfrm>
          <a:custGeom>
            <a:avLst/>
            <a:gdLst/>
            <a:ahLst/>
            <a:cxnLst/>
            <a:rect l="l" t="t" r="r" b="b"/>
            <a:pathLst>
              <a:path w="602" h="784" extrusionOk="0">
                <a:moveTo>
                  <a:pt x="60" y="0"/>
                </a:moveTo>
                <a:lnTo>
                  <a:pt x="60" y="0"/>
                </a:lnTo>
                <a:lnTo>
                  <a:pt x="74" y="20"/>
                </a:lnTo>
                <a:lnTo>
                  <a:pt x="74" y="20"/>
                </a:lnTo>
                <a:lnTo>
                  <a:pt x="78" y="20"/>
                </a:lnTo>
                <a:lnTo>
                  <a:pt x="78" y="20"/>
                </a:lnTo>
                <a:lnTo>
                  <a:pt x="84" y="6"/>
                </a:lnTo>
                <a:lnTo>
                  <a:pt x="84" y="6"/>
                </a:lnTo>
                <a:lnTo>
                  <a:pt x="90" y="18"/>
                </a:lnTo>
                <a:lnTo>
                  <a:pt x="90" y="18"/>
                </a:lnTo>
                <a:lnTo>
                  <a:pt x="94" y="4"/>
                </a:lnTo>
                <a:lnTo>
                  <a:pt x="94" y="4"/>
                </a:lnTo>
                <a:lnTo>
                  <a:pt x="98" y="20"/>
                </a:lnTo>
                <a:lnTo>
                  <a:pt x="98" y="20"/>
                </a:lnTo>
                <a:lnTo>
                  <a:pt x="110" y="12"/>
                </a:lnTo>
                <a:lnTo>
                  <a:pt x="110" y="12"/>
                </a:lnTo>
                <a:lnTo>
                  <a:pt x="116" y="34"/>
                </a:lnTo>
                <a:lnTo>
                  <a:pt x="116" y="34"/>
                </a:lnTo>
                <a:lnTo>
                  <a:pt x="102" y="40"/>
                </a:lnTo>
                <a:lnTo>
                  <a:pt x="102" y="40"/>
                </a:lnTo>
                <a:lnTo>
                  <a:pt x="114" y="48"/>
                </a:lnTo>
                <a:lnTo>
                  <a:pt x="126" y="56"/>
                </a:lnTo>
                <a:lnTo>
                  <a:pt x="138" y="62"/>
                </a:lnTo>
                <a:lnTo>
                  <a:pt x="150" y="72"/>
                </a:lnTo>
                <a:lnTo>
                  <a:pt x="150" y="72"/>
                </a:lnTo>
                <a:lnTo>
                  <a:pt x="164" y="86"/>
                </a:lnTo>
                <a:lnTo>
                  <a:pt x="176" y="100"/>
                </a:lnTo>
                <a:lnTo>
                  <a:pt x="188" y="116"/>
                </a:lnTo>
                <a:lnTo>
                  <a:pt x="196" y="134"/>
                </a:lnTo>
                <a:lnTo>
                  <a:pt x="196" y="134"/>
                </a:lnTo>
                <a:lnTo>
                  <a:pt x="202" y="148"/>
                </a:lnTo>
                <a:lnTo>
                  <a:pt x="208" y="162"/>
                </a:lnTo>
                <a:lnTo>
                  <a:pt x="214" y="176"/>
                </a:lnTo>
                <a:lnTo>
                  <a:pt x="222" y="190"/>
                </a:lnTo>
                <a:lnTo>
                  <a:pt x="222" y="190"/>
                </a:lnTo>
                <a:lnTo>
                  <a:pt x="236" y="208"/>
                </a:lnTo>
                <a:lnTo>
                  <a:pt x="250" y="226"/>
                </a:lnTo>
                <a:lnTo>
                  <a:pt x="250" y="226"/>
                </a:lnTo>
                <a:lnTo>
                  <a:pt x="258" y="232"/>
                </a:lnTo>
                <a:lnTo>
                  <a:pt x="266" y="236"/>
                </a:lnTo>
                <a:lnTo>
                  <a:pt x="286" y="240"/>
                </a:lnTo>
                <a:lnTo>
                  <a:pt x="286" y="240"/>
                </a:lnTo>
                <a:lnTo>
                  <a:pt x="294" y="242"/>
                </a:lnTo>
                <a:lnTo>
                  <a:pt x="304" y="242"/>
                </a:lnTo>
                <a:lnTo>
                  <a:pt x="322" y="240"/>
                </a:lnTo>
                <a:lnTo>
                  <a:pt x="322" y="240"/>
                </a:lnTo>
                <a:lnTo>
                  <a:pt x="338" y="240"/>
                </a:lnTo>
                <a:lnTo>
                  <a:pt x="356" y="240"/>
                </a:lnTo>
                <a:lnTo>
                  <a:pt x="372" y="236"/>
                </a:lnTo>
                <a:lnTo>
                  <a:pt x="380" y="234"/>
                </a:lnTo>
                <a:lnTo>
                  <a:pt x="388" y="230"/>
                </a:lnTo>
                <a:lnTo>
                  <a:pt x="388" y="230"/>
                </a:lnTo>
                <a:lnTo>
                  <a:pt x="400" y="222"/>
                </a:lnTo>
                <a:lnTo>
                  <a:pt x="410" y="212"/>
                </a:lnTo>
                <a:lnTo>
                  <a:pt x="418" y="202"/>
                </a:lnTo>
                <a:lnTo>
                  <a:pt x="426" y="190"/>
                </a:lnTo>
                <a:lnTo>
                  <a:pt x="426" y="190"/>
                </a:lnTo>
                <a:lnTo>
                  <a:pt x="428" y="184"/>
                </a:lnTo>
                <a:lnTo>
                  <a:pt x="430" y="176"/>
                </a:lnTo>
                <a:lnTo>
                  <a:pt x="430" y="160"/>
                </a:lnTo>
                <a:lnTo>
                  <a:pt x="430" y="160"/>
                </a:lnTo>
                <a:lnTo>
                  <a:pt x="434" y="138"/>
                </a:lnTo>
                <a:lnTo>
                  <a:pt x="438" y="116"/>
                </a:lnTo>
                <a:lnTo>
                  <a:pt x="444" y="94"/>
                </a:lnTo>
                <a:lnTo>
                  <a:pt x="454" y="76"/>
                </a:lnTo>
                <a:lnTo>
                  <a:pt x="454" y="76"/>
                </a:lnTo>
                <a:lnTo>
                  <a:pt x="464" y="64"/>
                </a:lnTo>
                <a:lnTo>
                  <a:pt x="476" y="54"/>
                </a:lnTo>
                <a:lnTo>
                  <a:pt x="488" y="48"/>
                </a:lnTo>
                <a:lnTo>
                  <a:pt x="496" y="46"/>
                </a:lnTo>
                <a:lnTo>
                  <a:pt x="504" y="46"/>
                </a:lnTo>
                <a:lnTo>
                  <a:pt x="504" y="46"/>
                </a:lnTo>
                <a:lnTo>
                  <a:pt x="508" y="48"/>
                </a:lnTo>
                <a:lnTo>
                  <a:pt x="514" y="52"/>
                </a:lnTo>
                <a:lnTo>
                  <a:pt x="520" y="62"/>
                </a:lnTo>
                <a:lnTo>
                  <a:pt x="520" y="62"/>
                </a:lnTo>
                <a:lnTo>
                  <a:pt x="532" y="62"/>
                </a:lnTo>
                <a:lnTo>
                  <a:pt x="538" y="64"/>
                </a:lnTo>
                <a:lnTo>
                  <a:pt x="542" y="68"/>
                </a:lnTo>
                <a:lnTo>
                  <a:pt x="542" y="68"/>
                </a:lnTo>
                <a:lnTo>
                  <a:pt x="550" y="74"/>
                </a:lnTo>
                <a:lnTo>
                  <a:pt x="556" y="80"/>
                </a:lnTo>
                <a:lnTo>
                  <a:pt x="568" y="94"/>
                </a:lnTo>
                <a:lnTo>
                  <a:pt x="568" y="94"/>
                </a:lnTo>
                <a:lnTo>
                  <a:pt x="576" y="102"/>
                </a:lnTo>
                <a:lnTo>
                  <a:pt x="584" y="112"/>
                </a:lnTo>
                <a:lnTo>
                  <a:pt x="590" y="120"/>
                </a:lnTo>
                <a:lnTo>
                  <a:pt x="598" y="130"/>
                </a:lnTo>
                <a:lnTo>
                  <a:pt x="598" y="130"/>
                </a:lnTo>
                <a:lnTo>
                  <a:pt x="596" y="136"/>
                </a:lnTo>
                <a:lnTo>
                  <a:pt x="594" y="142"/>
                </a:lnTo>
                <a:lnTo>
                  <a:pt x="594" y="142"/>
                </a:lnTo>
                <a:lnTo>
                  <a:pt x="598" y="150"/>
                </a:lnTo>
                <a:lnTo>
                  <a:pt x="602" y="152"/>
                </a:lnTo>
                <a:lnTo>
                  <a:pt x="602" y="156"/>
                </a:lnTo>
                <a:lnTo>
                  <a:pt x="602" y="156"/>
                </a:lnTo>
                <a:lnTo>
                  <a:pt x="598" y="170"/>
                </a:lnTo>
                <a:lnTo>
                  <a:pt x="594" y="184"/>
                </a:lnTo>
                <a:lnTo>
                  <a:pt x="594" y="184"/>
                </a:lnTo>
                <a:lnTo>
                  <a:pt x="596" y="192"/>
                </a:lnTo>
                <a:lnTo>
                  <a:pt x="598" y="202"/>
                </a:lnTo>
                <a:lnTo>
                  <a:pt x="598" y="202"/>
                </a:lnTo>
                <a:lnTo>
                  <a:pt x="596" y="214"/>
                </a:lnTo>
                <a:lnTo>
                  <a:pt x="594" y="224"/>
                </a:lnTo>
                <a:lnTo>
                  <a:pt x="592" y="236"/>
                </a:lnTo>
                <a:lnTo>
                  <a:pt x="594" y="248"/>
                </a:lnTo>
                <a:lnTo>
                  <a:pt x="594" y="248"/>
                </a:lnTo>
                <a:lnTo>
                  <a:pt x="598" y="260"/>
                </a:lnTo>
                <a:lnTo>
                  <a:pt x="598" y="272"/>
                </a:lnTo>
                <a:lnTo>
                  <a:pt x="600" y="284"/>
                </a:lnTo>
                <a:lnTo>
                  <a:pt x="602" y="296"/>
                </a:lnTo>
                <a:lnTo>
                  <a:pt x="602" y="296"/>
                </a:lnTo>
                <a:lnTo>
                  <a:pt x="602" y="300"/>
                </a:lnTo>
                <a:lnTo>
                  <a:pt x="602" y="306"/>
                </a:lnTo>
                <a:lnTo>
                  <a:pt x="596" y="314"/>
                </a:lnTo>
                <a:lnTo>
                  <a:pt x="588" y="322"/>
                </a:lnTo>
                <a:lnTo>
                  <a:pt x="580" y="326"/>
                </a:lnTo>
                <a:lnTo>
                  <a:pt x="580" y="326"/>
                </a:lnTo>
                <a:lnTo>
                  <a:pt x="578" y="340"/>
                </a:lnTo>
                <a:lnTo>
                  <a:pt x="578" y="354"/>
                </a:lnTo>
                <a:lnTo>
                  <a:pt x="574" y="368"/>
                </a:lnTo>
                <a:lnTo>
                  <a:pt x="572" y="374"/>
                </a:lnTo>
                <a:lnTo>
                  <a:pt x="568" y="380"/>
                </a:lnTo>
                <a:lnTo>
                  <a:pt x="568" y="380"/>
                </a:lnTo>
                <a:lnTo>
                  <a:pt x="558" y="392"/>
                </a:lnTo>
                <a:lnTo>
                  <a:pt x="550" y="406"/>
                </a:lnTo>
                <a:lnTo>
                  <a:pt x="550" y="406"/>
                </a:lnTo>
                <a:lnTo>
                  <a:pt x="550" y="416"/>
                </a:lnTo>
                <a:lnTo>
                  <a:pt x="552" y="424"/>
                </a:lnTo>
                <a:lnTo>
                  <a:pt x="558" y="442"/>
                </a:lnTo>
                <a:lnTo>
                  <a:pt x="558" y="442"/>
                </a:lnTo>
                <a:lnTo>
                  <a:pt x="558" y="460"/>
                </a:lnTo>
                <a:lnTo>
                  <a:pt x="556" y="478"/>
                </a:lnTo>
                <a:lnTo>
                  <a:pt x="552" y="496"/>
                </a:lnTo>
                <a:lnTo>
                  <a:pt x="546" y="512"/>
                </a:lnTo>
                <a:lnTo>
                  <a:pt x="546" y="512"/>
                </a:lnTo>
                <a:lnTo>
                  <a:pt x="530" y="538"/>
                </a:lnTo>
                <a:lnTo>
                  <a:pt x="512" y="562"/>
                </a:lnTo>
                <a:lnTo>
                  <a:pt x="512" y="562"/>
                </a:lnTo>
                <a:lnTo>
                  <a:pt x="502" y="574"/>
                </a:lnTo>
                <a:lnTo>
                  <a:pt x="496" y="580"/>
                </a:lnTo>
                <a:lnTo>
                  <a:pt x="490" y="584"/>
                </a:lnTo>
                <a:lnTo>
                  <a:pt x="490" y="584"/>
                </a:lnTo>
                <a:lnTo>
                  <a:pt x="466" y="598"/>
                </a:lnTo>
                <a:lnTo>
                  <a:pt x="452" y="606"/>
                </a:lnTo>
                <a:lnTo>
                  <a:pt x="440" y="612"/>
                </a:lnTo>
                <a:lnTo>
                  <a:pt x="440" y="612"/>
                </a:lnTo>
                <a:lnTo>
                  <a:pt x="424" y="612"/>
                </a:lnTo>
                <a:lnTo>
                  <a:pt x="408" y="614"/>
                </a:lnTo>
                <a:lnTo>
                  <a:pt x="408" y="614"/>
                </a:lnTo>
                <a:lnTo>
                  <a:pt x="402" y="614"/>
                </a:lnTo>
                <a:lnTo>
                  <a:pt x="398" y="614"/>
                </a:lnTo>
                <a:lnTo>
                  <a:pt x="396" y="616"/>
                </a:lnTo>
                <a:lnTo>
                  <a:pt x="396" y="616"/>
                </a:lnTo>
                <a:lnTo>
                  <a:pt x="394" y="628"/>
                </a:lnTo>
                <a:lnTo>
                  <a:pt x="394" y="640"/>
                </a:lnTo>
                <a:lnTo>
                  <a:pt x="396" y="652"/>
                </a:lnTo>
                <a:lnTo>
                  <a:pt x="400" y="664"/>
                </a:lnTo>
                <a:lnTo>
                  <a:pt x="400" y="664"/>
                </a:lnTo>
                <a:lnTo>
                  <a:pt x="408" y="670"/>
                </a:lnTo>
                <a:lnTo>
                  <a:pt x="418" y="676"/>
                </a:lnTo>
                <a:lnTo>
                  <a:pt x="436" y="682"/>
                </a:lnTo>
                <a:lnTo>
                  <a:pt x="436" y="682"/>
                </a:lnTo>
                <a:lnTo>
                  <a:pt x="428" y="682"/>
                </a:lnTo>
                <a:lnTo>
                  <a:pt x="420" y="682"/>
                </a:lnTo>
                <a:lnTo>
                  <a:pt x="402" y="680"/>
                </a:lnTo>
                <a:lnTo>
                  <a:pt x="402" y="680"/>
                </a:lnTo>
                <a:lnTo>
                  <a:pt x="408" y="708"/>
                </a:lnTo>
                <a:lnTo>
                  <a:pt x="418" y="736"/>
                </a:lnTo>
                <a:lnTo>
                  <a:pt x="418" y="736"/>
                </a:lnTo>
                <a:lnTo>
                  <a:pt x="412" y="740"/>
                </a:lnTo>
                <a:lnTo>
                  <a:pt x="412" y="740"/>
                </a:lnTo>
                <a:lnTo>
                  <a:pt x="404" y="724"/>
                </a:lnTo>
                <a:lnTo>
                  <a:pt x="398" y="716"/>
                </a:lnTo>
                <a:lnTo>
                  <a:pt x="396" y="714"/>
                </a:lnTo>
                <a:lnTo>
                  <a:pt x="390" y="714"/>
                </a:lnTo>
                <a:lnTo>
                  <a:pt x="390" y="714"/>
                </a:lnTo>
                <a:lnTo>
                  <a:pt x="386" y="712"/>
                </a:lnTo>
                <a:lnTo>
                  <a:pt x="380" y="712"/>
                </a:lnTo>
                <a:lnTo>
                  <a:pt x="372" y="716"/>
                </a:lnTo>
                <a:lnTo>
                  <a:pt x="364" y="722"/>
                </a:lnTo>
                <a:lnTo>
                  <a:pt x="354" y="728"/>
                </a:lnTo>
                <a:lnTo>
                  <a:pt x="354" y="728"/>
                </a:lnTo>
                <a:lnTo>
                  <a:pt x="330" y="740"/>
                </a:lnTo>
                <a:lnTo>
                  <a:pt x="316" y="744"/>
                </a:lnTo>
                <a:lnTo>
                  <a:pt x="304" y="746"/>
                </a:lnTo>
                <a:lnTo>
                  <a:pt x="304" y="746"/>
                </a:lnTo>
                <a:lnTo>
                  <a:pt x="314" y="734"/>
                </a:lnTo>
                <a:lnTo>
                  <a:pt x="318" y="730"/>
                </a:lnTo>
                <a:lnTo>
                  <a:pt x="326" y="728"/>
                </a:lnTo>
                <a:lnTo>
                  <a:pt x="326" y="728"/>
                </a:lnTo>
                <a:lnTo>
                  <a:pt x="340" y="722"/>
                </a:lnTo>
                <a:lnTo>
                  <a:pt x="348" y="716"/>
                </a:lnTo>
                <a:lnTo>
                  <a:pt x="354" y="710"/>
                </a:lnTo>
                <a:lnTo>
                  <a:pt x="354" y="710"/>
                </a:lnTo>
                <a:lnTo>
                  <a:pt x="330" y="708"/>
                </a:lnTo>
                <a:lnTo>
                  <a:pt x="308" y="706"/>
                </a:lnTo>
                <a:lnTo>
                  <a:pt x="308" y="706"/>
                </a:lnTo>
                <a:lnTo>
                  <a:pt x="300" y="724"/>
                </a:lnTo>
                <a:lnTo>
                  <a:pt x="298" y="734"/>
                </a:lnTo>
                <a:lnTo>
                  <a:pt x="300" y="744"/>
                </a:lnTo>
                <a:lnTo>
                  <a:pt x="300" y="744"/>
                </a:lnTo>
                <a:lnTo>
                  <a:pt x="308" y="750"/>
                </a:lnTo>
                <a:lnTo>
                  <a:pt x="316" y="754"/>
                </a:lnTo>
                <a:lnTo>
                  <a:pt x="332" y="760"/>
                </a:lnTo>
                <a:lnTo>
                  <a:pt x="332" y="760"/>
                </a:lnTo>
                <a:lnTo>
                  <a:pt x="322" y="760"/>
                </a:lnTo>
                <a:lnTo>
                  <a:pt x="310" y="760"/>
                </a:lnTo>
                <a:lnTo>
                  <a:pt x="310" y="760"/>
                </a:lnTo>
                <a:lnTo>
                  <a:pt x="300" y="758"/>
                </a:lnTo>
                <a:lnTo>
                  <a:pt x="294" y="758"/>
                </a:lnTo>
                <a:lnTo>
                  <a:pt x="288" y="760"/>
                </a:lnTo>
                <a:lnTo>
                  <a:pt x="288" y="760"/>
                </a:lnTo>
                <a:lnTo>
                  <a:pt x="258" y="784"/>
                </a:lnTo>
                <a:lnTo>
                  <a:pt x="258" y="784"/>
                </a:lnTo>
                <a:lnTo>
                  <a:pt x="256" y="770"/>
                </a:lnTo>
                <a:lnTo>
                  <a:pt x="256" y="770"/>
                </a:lnTo>
                <a:lnTo>
                  <a:pt x="214" y="772"/>
                </a:lnTo>
                <a:lnTo>
                  <a:pt x="172" y="772"/>
                </a:lnTo>
                <a:lnTo>
                  <a:pt x="172" y="772"/>
                </a:lnTo>
                <a:lnTo>
                  <a:pt x="180" y="766"/>
                </a:lnTo>
                <a:lnTo>
                  <a:pt x="192" y="760"/>
                </a:lnTo>
                <a:lnTo>
                  <a:pt x="192" y="760"/>
                </a:lnTo>
                <a:lnTo>
                  <a:pt x="202" y="758"/>
                </a:lnTo>
                <a:lnTo>
                  <a:pt x="214" y="758"/>
                </a:lnTo>
                <a:lnTo>
                  <a:pt x="236" y="758"/>
                </a:lnTo>
                <a:lnTo>
                  <a:pt x="236" y="758"/>
                </a:lnTo>
                <a:lnTo>
                  <a:pt x="232" y="754"/>
                </a:lnTo>
                <a:lnTo>
                  <a:pt x="228" y="752"/>
                </a:lnTo>
                <a:lnTo>
                  <a:pt x="216" y="748"/>
                </a:lnTo>
                <a:lnTo>
                  <a:pt x="216" y="748"/>
                </a:lnTo>
                <a:lnTo>
                  <a:pt x="220" y="742"/>
                </a:lnTo>
                <a:lnTo>
                  <a:pt x="220" y="742"/>
                </a:lnTo>
                <a:lnTo>
                  <a:pt x="230" y="744"/>
                </a:lnTo>
                <a:lnTo>
                  <a:pt x="240" y="746"/>
                </a:lnTo>
                <a:lnTo>
                  <a:pt x="250" y="750"/>
                </a:lnTo>
                <a:lnTo>
                  <a:pt x="260" y="752"/>
                </a:lnTo>
                <a:lnTo>
                  <a:pt x="260" y="752"/>
                </a:lnTo>
                <a:lnTo>
                  <a:pt x="276" y="730"/>
                </a:lnTo>
                <a:lnTo>
                  <a:pt x="288" y="706"/>
                </a:lnTo>
                <a:lnTo>
                  <a:pt x="288" y="706"/>
                </a:lnTo>
                <a:lnTo>
                  <a:pt x="296" y="678"/>
                </a:lnTo>
                <a:lnTo>
                  <a:pt x="300" y="664"/>
                </a:lnTo>
                <a:lnTo>
                  <a:pt x="302" y="650"/>
                </a:lnTo>
                <a:lnTo>
                  <a:pt x="302" y="650"/>
                </a:lnTo>
                <a:lnTo>
                  <a:pt x="292" y="644"/>
                </a:lnTo>
                <a:lnTo>
                  <a:pt x="282" y="640"/>
                </a:lnTo>
                <a:lnTo>
                  <a:pt x="264" y="632"/>
                </a:lnTo>
                <a:lnTo>
                  <a:pt x="264" y="632"/>
                </a:lnTo>
                <a:lnTo>
                  <a:pt x="260" y="626"/>
                </a:lnTo>
                <a:lnTo>
                  <a:pt x="258" y="620"/>
                </a:lnTo>
                <a:lnTo>
                  <a:pt x="256" y="608"/>
                </a:lnTo>
                <a:lnTo>
                  <a:pt x="256" y="608"/>
                </a:lnTo>
                <a:lnTo>
                  <a:pt x="246" y="600"/>
                </a:lnTo>
                <a:lnTo>
                  <a:pt x="238" y="590"/>
                </a:lnTo>
                <a:lnTo>
                  <a:pt x="228" y="580"/>
                </a:lnTo>
                <a:lnTo>
                  <a:pt x="218" y="570"/>
                </a:lnTo>
                <a:lnTo>
                  <a:pt x="218" y="570"/>
                </a:lnTo>
                <a:lnTo>
                  <a:pt x="204" y="562"/>
                </a:lnTo>
                <a:lnTo>
                  <a:pt x="190" y="552"/>
                </a:lnTo>
                <a:lnTo>
                  <a:pt x="190" y="552"/>
                </a:lnTo>
                <a:lnTo>
                  <a:pt x="180" y="546"/>
                </a:lnTo>
                <a:lnTo>
                  <a:pt x="170" y="540"/>
                </a:lnTo>
                <a:lnTo>
                  <a:pt x="160" y="536"/>
                </a:lnTo>
                <a:lnTo>
                  <a:pt x="152" y="528"/>
                </a:lnTo>
                <a:lnTo>
                  <a:pt x="152" y="528"/>
                </a:lnTo>
                <a:lnTo>
                  <a:pt x="146" y="524"/>
                </a:lnTo>
                <a:lnTo>
                  <a:pt x="142" y="522"/>
                </a:lnTo>
                <a:lnTo>
                  <a:pt x="138" y="520"/>
                </a:lnTo>
                <a:lnTo>
                  <a:pt x="138" y="520"/>
                </a:lnTo>
                <a:lnTo>
                  <a:pt x="120" y="518"/>
                </a:lnTo>
                <a:lnTo>
                  <a:pt x="112" y="514"/>
                </a:lnTo>
                <a:lnTo>
                  <a:pt x="104" y="510"/>
                </a:lnTo>
                <a:lnTo>
                  <a:pt x="104" y="510"/>
                </a:lnTo>
                <a:lnTo>
                  <a:pt x="88" y="492"/>
                </a:lnTo>
                <a:lnTo>
                  <a:pt x="70" y="472"/>
                </a:lnTo>
                <a:lnTo>
                  <a:pt x="64" y="462"/>
                </a:lnTo>
                <a:lnTo>
                  <a:pt x="58" y="450"/>
                </a:lnTo>
                <a:lnTo>
                  <a:pt x="54" y="438"/>
                </a:lnTo>
                <a:lnTo>
                  <a:pt x="50" y="426"/>
                </a:lnTo>
                <a:lnTo>
                  <a:pt x="50" y="426"/>
                </a:lnTo>
                <a:lnTo>
                  <a:pt x="48" y="412"/>
                </a:lnTo>
                <a:lnTo>
                  <a:pt x="48" y="400"/>
                </a:lnTo>
                <a:lnTo>
                  <a:pt x="50" y="372"/>
                </a:lnTo>
                <a:lnTo>
                  <a:pt x="54" y="344"/>
                </a:lnTo>
                <a:lnTo>
                  <a:pt x="56" y="316"/>
                </a:lnTo>
                <a:lnTo>
                  <a:pt x="56" y="316"/>
                </a:lnTo>
                <a:lnTo>
                  <a:pt x="60" y="296"/>
                </a:lnTo>
                <a:lnTo>
                  <a:pt x="64" y="276"/>
                </a:lnTo>
                <a:lnTo>
                  <a:pt x="70" y="258"/>
                </a:lnTo>
                <a:lnTo>
                  <a:pt x="74" y="236"/>
                </a:lnTo>
                <a:lnTo>
                  <a:pt x="74" y="236"/>
                </a:lnTo>
                <a:lnTo>
                  <a:pt x="78" y="218"/>
                </a:lnTo>
                <a:lnTo>
                  <a:pt x="78" y="200"/>
                </a:lnTo>
                <a:lnTo>
                  <a:pt x="80" y="180"/>
                </a:lnTo>
                <a:lnTo>
                  <a:pt x="84" y="162"/>
                </a:lnTo>
                <a:lnTo>
                  <a:pt x="84" y="162"/>
                </a:lnTo>
                <a:lnTo>
                  <a:pt x="86" y="158"/>
                </a:lnTo>
                <a:lnTo>
                  <a:pt x="84" y="152"/>
                </a:lnTo>
                <a:lnTo>
                  <a:pt x="80" y="142"/>
                </a:lnTo>
                <a:lnTo>
                  <a:pt x="80" y="142"/>
                </a:lnTo>
                <a:lnTo>
                  <a:pt x="74" y="148"/>
                </a:lnTo>
                <a:lnTo>
                  <a:pt x="68" y="150"/>
                </a:lnTo>
                <a:lnTo>
                  <a:pt x="64" y="152"/>
                </a:lnTo>
                <a:lnTo>
                  <a:pt x="64" y="152"/>
                </a:lnTo>
                <a:lnTo>
                  <a:pt x="56" y="150"/>
                </a:lnTo>
                <a:lnTo>
                  <a:pt x="48" y="146"/>
                </a:lnTo>
                <a:lnTo>
                  <a:pt x="42" y="142"/>
                </a:lnTo>
                <a:lnTo>
                  <a:pt x="38" y="134"/>
                </a:lnTo>
                <a:lnTo>
                  <a:pt x="38" y="134"/>
                </a:lnTo>
                <a:lnTo>
                  <a:pt x="34" y="126"/>
                </a:lnTo>
                <a:lnTo>
                  <a:pt x="32" y="116"/>
                </a:lnTo>
                <a:lnTo>
                  <a:pt x="34" y="108"/>
                </a:lnTo>
                <a:lnTo>
                  <a:pt x="34" y="98"/>
                </a:lnTo>
                <a:lnTo>
                  <a:pt x="34" y="98"/>
                </a:lnTo>
                <a:lnTo>
                  <a:pt x="18" y="100"/>
                </a:lnTo>
                <a:lnTo>
                  <a:pt x="0" y="102"/>
                </a:lnTo>
                <a:lnTo>
                  <a:pt x="0" y="102"/>
                </a:lnTo>
                <a:lnTo>
                  <a:pt x="4" y="90"/>
                </a:lnTo>
                <a:lnTo>
                  <a:pt x="14" y="82"/>
                </a:lnTo>
                <a:lnTo>
                  <a:pt x="14" y="82"/>
                </a:lnTo>
                <a:lnTo>
                  <a:pt x="16" y="80"/>
                </a:lnTo>
                <a:lnTo>
                  <a:pt x="16" y="76"/>
                </a:lnTo>
                <a:lnTo>
                  <a:pt x="18" y="68"/>
                </a:lnTo>
                <a:lnTo>
                  <a:pt x="18" y="68"/>
                </a:lnTo>
                <a:lnTo>
                  <a:pt x="26" y="64"/>
                </a:lnTo>
                <a:lnTo>
                  <a:pt x="26" y="64"/>
                </a:lnTo>
                <a:lnTo>
                  <a:pt x="28" y="38"/>
                </a:lnTo>
                <a:lnTo>
                  <a:pt x="28" y="38"/>
                </a:lnTo>
                <a:lnTo>
                  <a:pt x="36" y="38"/>
                </a:lnTo>
                <a:lnTo>
                  <a:pt x="36" y="38"/>
                </a:lnTo>
                <a:lnTo>
                  <a:pt x="38" y="22"/>
                </a:lnTo>
                <a:lnTo>
                  <a:pt x="38" y="22"/>
                </a:lnTo>
                <a:lnTo>
                  <a:pt x="48" y="30"/>
                </a:lnTo>
                <a:lnTo>
                  <a:pt x="48" y="30"/>
                </a:lnTo>
                <a:lnTo>
                  <a:pt x="46" y="10"/>
                </a:lnTo>
                <a:lnTo>
                  <a:pt x="46" y="10"/>
                </a:lnTo>
                <a:lnTo>
                  <a:pt x="60" y="20"/>
                </a:lnTo>
                <a:lnTo>
                  <a:pt x="60" y="20"/>
                </a:lnTo>
                <a:lnTo>
                  <a:pt x="60" y="0"/>
                </a:lnTo>
                <a:close/>
                <a:moveTo>
                  <a:pt x="352" y="638"/>
                </a:moveTo>
                <a:lnTo>
                  <a:pt x="352" y="638"/>
                </a:lnTo>
                <a:lnTo>
                  <a:pt x="340" y="648"/>
                </a:lnTo>
                <a:lnTo>
                  <a:pt x="334" y="652"/>
                </a:lnTo>
                <a:lnTo>
                  <a:pt x="328" y="658"/>
                </a:lnTo>
                <a:lnTo>
                  <a:pt x="328" y="658"/>
                </a:lnTo>
                <a:lnTo>
                  <a:pt x="318" y="678"/>
                </a:lnTo>
                <a:lnTo>
                  <a:pt x="310" y="698"/>
                </a:lnTo>
                <a:lnTo>
                  <a:pt x="310" y="698"/>
                </a:lnTo>
                <a:lnTo>
                  <a:pt x="328" y="702"/>
                </a:lnTo>
                <a:lnTo>
                  <a:pt x="336" y="702"/>
                </a:lnTo>
                <a:lnTo>
                  <a:pt x="346" y="700"/>
                </a:lnTo>
                <a:lnTo>
                  <a:pt x="346" y="700"/>
                </a:lnTo>
                <a:lnTo>
                  <a:pt x="354" y="696"/>
                </a:lnTo>
                <a:lnTo>
                  <a:pt x="360" y="688"/>
                </a:lnTo>
                <a:lnTo>
                  <a:pt x="364" y="680"/>
                </a:lnTo>
                <a:lnTo>
                  <a:pt x="368" y="670"/>
                </a:lnTo>
                <a:lnTo>
                  <a:pt x="368" y="670"/>
                </a:lnTo>
                <a:lnTo>
                  <a:pt x="372" y="648"/>
                </a:lnTo>
                <a:lnTo>
                  <a:pt x="372" y="636"/>
                </a:lnTo>
                <a:lnTo>
                  <a:pt x="372" y="624"/>
                </a:lnTo>
                <a:lnTo>
                  <a:pt x="372" y="624"/>
                </a:lnTo>
                <a:lnTo>
                  <a:pt x="362" y="632"/>
                </a:lnTo>
                <a:lnTo>
                  <a:pt x="352" y="638"/>
                </a:lnTo>
                <a:lnTo>
                  <a:pt x="352" y="63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74125" tIns="37050" rIns="74125" bIns="370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62"/>
          <p:cNvSpPr/>
          <p:nvPr/>
        </p:nvSpPr>
        <p:spPr>
          <a:xfrm>
            <a:off x="756068" y="3776335"/>
            <a:ext cx="280081" cy="146563"/>
          </a:xfrm>
          <a:custGeom>
            <a:avLst/>
            <a:gdLst/>
            <a:ahLst/>
            <a:cxnLst/>
            <a:rect l="l" t="t" r="r" b="b"/>
            <a:pathLst>
              <a:path w="2546191" h="1395840" extrusionOk="0">
                <a:moveTo>
                  <a:pt x="0" y="510015"/>
                </a:moveTo>
                <a:lnTo>
                  <a:pt x="85725" y="538590"/>
                </a:lnTo>
                <a:lnTo>
                  <a:pt x="247650" y="433815"/>
                </a:lnTo>
                <a:lnTo>
                  <a:pt x="295275" y="376665"/>
                </a:lnTo>
                <a:lnTo>
                  <a:pt x="209550" y="233790"/>
                </a:lnTo>
                <a:lnTo>
                  <a:pt x="171450" y="100440"/>
                </a:lnTo>
                <a:lnTo>
                  <a:pt x="219075" y="100440"/>
                </a:lnTo>
                <a:lnTo>
                  <a:pt x="419100" y="186165"/>
                </a:lnTo>
                <a:lnTo>
                  <a:pt x="390525" y="129015"/>
                </a:lnTo>
                <a:lnTo>
                  <a:pt x="352425" y="81390"/>
                </a:lnTo>
                <a:lnTo>
                  <a:pt x="419100" y="119490"/>
                </a:lnTo>
                <a:lnTo>
                  <a:pt x="542925" y="195690"/>
                </a:lnTo>
                <a:cubicBezTo>
                  <a:pt x="642937" y="184578"/>
                  <a:pt x="1022747" y="-10289"/>
                  <a:pt x="1428750" y="427"/>
                </a:cubicBezTo>
                <a:cubicBezTo>
                  <a:pt x="1834753" y="11143"/>
                  <a:pt x="2243931" y="240934"/>
                  <a:pt x="2321719" y="317134"/>
                </a:cubicBezTo>
                <a:lnTo>
                  <a:pt x="2543175" y="529065"/>
                </a:lnTo>
                <a:cubicBezTo>
                  <a:pt x="2567781" y="563990"/>
                  <a:pt x="2433637" y="424290"/>
                  <a:pt x="2438400" y="592565"/>
                </a:cubicBezTo>
                <a:cubicBezTo>
                  <a:pt x="2443163" y="760840"/>
                  <a:pt x="2346325" y="770365"/>
                  <a:pt x="2343150" y="852915"/>
                </a:cubicBezTo>
                <a:lnTo>
                  <a:pt x="2438400" y="1005315"/>
                </a:lnTo>
                <a:lnTo>
                  <a:pt x="2381250" y="1148190"/>
                </a:lnTo>
                <a:lnTo>
                  <a:pt x="2381250" y="1262490"/>
                </a:lnTo>
                <a:lnTo>
                  <a:pt x="2352675" y="1319640"/>
                </a:lnTo>
                <a:lnTo>
                  <a:pt x="2324100" y="1376790"/>
                </a:lnTo>
                <a:lnTo>
                  <a:pt x="2219325" y="1395840"/>
                </a:lnTo>
                <a:lnTo>
                  <a:pt x="2162175" y="1367265"/>
                </a:lnTo>
                <a:lnTo>
                  <a:pt x="2247900" y="1205340"/>
                </a:lnTo>
                <a:lnTo>
                  <a:pt x="2266950" y="1129140"/>
                </a:lnTo>
                <a:lnTo>
                  <a:pt x="2200275" y="881490"/>
                </a:lnTo>
                <a:lnTo>
                  <a:pt x="2105025" y="1148190"/>
                </a:lnTo>
                <a:lnTo>
                  <a:pt x="2105025" y="1233915"/>
                </a:lnTo>
                <a:lnTo>
                  <a:pt x="2066925" y="1233915"/>
                </a:lnTo>
                <a:lnTo>
                  <a:pt x="2066925" y="1310115"/>
                </a:lnTo>
                <a:lnTo>
                  <a:pt x="1943100" y="1281540"/>
                </a:lnTo>
                <a:lnTo>
                  <a:pt x="1962150" y="1148190"/>
                </a:lnTo>
                <a:lnTo>
                  <a:pt x="1990725" y="1052940"/>
                </a:lnTo>
                <a:lnTo>
                  <a:pt x="1885950" y="843390"/>
                </a:lnTo>
                <a:cubicBezTo>
                  <a:pt x="1766886" y="872040"/>
                  <a:pt x="1710059" y="911594"/>
                  <a:pt x="1529243" y="919020"/>
                </a:cubicBezTo>
                <a:cubicBezTo>
                  <a:pt x="1348427" y="926446"/>
                  <a:pt x="1302561" y="898303"/>
                  <a:pt x="1189220" y="887945"/>
                </a:cubicBezTo>
                <a:lnTo>
                  <a:pt x="1143000" y="1205340"/>
                </a:lnTo>
                <a:lnTo>
                  <a:pt x="1152525" y="1338690"/>
                </a:lnTo>
                <a:lnTo>
                  <a:pt x="1095375" y="1367265"/>
                </a:lnTo>
                <a:lnTo>
                  <a:pt x="1019175" y="1376790"/>
                </a:lnTo>
                <a:lnTo>
                  <a:pt x="962025" y="1357740"/>
                </a:lnTo>
                <a:lnTo>
                  <a:pt x="1047750" y="1272015"/>
                </a:lnTo>
                <a:lnTo>
                  <a:pt x="990600" y="1062465"/>
                </a:lnTo>
                <a:lnTo>
                  <a:pt x="971550" y="1157715"/>
                </a:lnTo>
                <a:lnTo>
                  <a:pt x="933450" y="1252965"/>
                </a:lnTo>
                <a:lnTo>
                  <a:pt x="904875" y="1291065"/>
                </a:lnTo>
                <a:lnTo>
                  <a:pt x="904875" y="1291065"/>
                </a:lnTo>
                <a:lnTo>
                  <a:pt x="777875" y="1303765"/>
                </a:lnTo>
                <a:lnTo>
                  <a:pt x="885825" y="1119615"/>
                </a:lnTo>
                <a:lnTo>
                  <a:pt x="866775" y="871965"/>
                </a:lnTo>
                <a:cubicBezTo>
                  <a:pt x="731838" y="905303"/>
                  <a:pt x="408781" y="829103"/>
                  <a:pt x="288131" y="810053"/>
                </a:cubicBezTo>
                <a:cubicBezTo>
                  <a:pt x="239712" y="792590"/>
                  <a:pt x="187722" y="779096"/>
                  <a:pt x="142875" y="757665"/>
                </a:cubicBezTo>
                <a:cubicBezTo>
                  <a:pt x="98028" y="736234"/>
                  <a:pt x="42862" y="722740"/>
                  <a:pt x="19050" y="681465"/>
                </a:cubicBezTo>
                <a:lnTo>
                  <a:pt x="0" y="51001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62"/>
          <p:cNvSpPr/>
          <p:nvPr/>
        </p:nvSpPr>
        <p:spPr>
          <a:xfrm>
            <a:off x="427998" y="992125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algn="ctr"/>
            <a:r>
              <a:rPr lang="ru" sz="1100" b="1" dirty="0">
                <a:solidFill>
                  <a:srgbClr val="FFFFFF"/>
                </a:solidFill>
              </a:rPr>
              <a:t>Площадь свободных с/х земель</a:t>
            </a:r>
            <a:r>
              <a:rPr lang="ru" sz="1100" b="1" dirty="0" smtClean="0">
                <a:solidFill>
                  <a:srgbClr val="FFFFFF"/>
                </a:solidFill>
              </a:rPr>
              <a:t>:</a:t>
            </a:r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 35248 га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</p:txBody>
      </p:sp>
      <p:pic>
        <p:nvPicPr>
          <p:cNvPr id="543" name="Google Shape;543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2822" y="4154408"/>
            <a:ext cx="285027" cy="148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3576" y="4044062"/>
            <a:ext cx="457377" cy="346963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62"/>
          <p:cNvSpPr txBox="1"/>
          <p:nvPr/>
        </p:nvSpPr>
        <p:spPr>
          <a:xfrm>
            <a:off x="399150" y="2059500"/>
            <a:ext cx="3000000" cy="1710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1550" dirty="0">
                <a:solidFill>
                  <a:srgbClr val="891861"/>
                </a:solidFill>
              </a:rPr>
              <a:t>Подразделение с/х земель:</a:t>
            </a:r>
            <a:endParaRPr sz="1550" dirty="0">
              <a:solidFill>
                <a:srgbClr val="89186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Пашни </a:t>
            </a:r>
            <a:r>
              <a:rPr lang="ru" dirty="0" smtClean="0">
                <a:solidFill>
                  <a:srgbClr val="231F20"/>
                </a:solidFill>
              </a:rPr>
              <a:t>– 16320 га</a:t>
            </a:r>
            <a:endParaRPr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Залежи </a:t>
            </a:r>
            <a:r>
              <a:rPr lang="ru" dirty="0" smtClean="0">
                <a:solidFill>
                  <a:srgbClr val="231F20"/>
                </a:solidFill>
              </a:rPr>
              <a:t>– 42871 га</a:t>
            </a:r>
            <a:endParaRPr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Пастбища </a:t>
            </a:r>
            <a:r>
              <a:rPr lang="ru" dirty="0" smtClean="0">
                <a:solidFill>
                  <a:srgbClr val="231F20"/>
                </a:solidFill>
              </a:rPr>
              <a:t>– 52325 га</a:t>
            </a:r>
            <a:endParaRPr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Прочие - </a:t>
            </a:r>
            <a:r>
              <a:rPr lang="ru" dirty="0" smtClean="0">
                <a:solidFill>
                  <a:srgbClr val="231F20"/>
                </a:solidFill>
              </a:rPr>
              <a:t>19964</a:t>
            </a:r>
            <a:endParaRPr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Сенокосы - </a:t>
            </a:r>
            <a:r>
              <a:rPr lang="ru" dirty="0" smtClean="0">
                <a:solidFill>
                  <a:srgbClr val="231F20"/>
                </a:solidFill>
              </a:rPr>
              <a:t>49520</a:t>
            </a:r>
            <a:endParaRPr dirty="0">
              <a:solidFill>
                <a:srgbClr val="231F20"/>
              </a:solidFill>
            </a:endParaRPr>
          </a:p>
        </p:txBody>
      </p:sp>
      <p:sp>
        <p:nvSpPr>
          <p:cNvPr id="548" name="Google Shape;548;p62"/>
          <p:cNvSpPr txBox="1"/>
          <p:nvPr/>
        </p:nvSpPr>
        <p:spPr>
          <a:xfrm>
            <a:off x="408850" y="4440750"/>
            <a:ext cx="780000" cy="5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625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400" b="1">
                <a:solidFill>
                  <a:srgbClr val="7B2668"/>
                </a:solidFill>
              </a:rPr>
              <a:t>ХХ</a:t>
            </a:r>
            <a:endParaRPr sz="3400">
              <a:solidFill>
                <a:srgbClr val="7B266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62"/>
          <p:cNvSpPr txBox="1"/>
          <p:nvPr/>
        </p:nvSpPr>
        <p:spPr>
          <a:xfrm>
            <a:off x="1188850" y="4543325"/>
            <a:ext cx="5881500" cy="30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dk1"/>
                </a:solidFill>
              </a:rPr>
              <a:t>Объём произведённой продукции (молоко, мясо….)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62"/>
          <p:cNvSpPr txBox="1"/>
          <p:nvPr/>
        </p:nvSpPr>
        <p:spPr>
          <a:xfrm>
            <a:off x="406076" y="1566675"/>
            <a:ext cx="4963500" cy="5016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</a:rPr>
              <a:t>Крупные предприятия</a:t>
            </a:r>
            <a:r>
              <a:rPr lang="ru" dirty="0" smtClean="0">
                <a:solidFill>
                  <a:schemeClr val="dk1"/>
                </a:solidFill>
              </a:rPr>
              <a:t>: ООО «Мангазея Агро», ООО «ТероЗК», сельхозкооператив «Рассвет»</a:t>
            </a: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540;p62"/>
          <p:cNvSpPr/>
          <p:nvPr/>
        </p:nvSpPr>
        <p:spPr>
          <a:xfrm>
            <a:off x="1690916" y="3765496"/>
            <a:ext cx="274078" cy="182430"/>
          </a:xfrm>
          <a:custGeom>
            <a:avLst/>
            <a:gdLst/>
            <a:ahLst/>
            <a:cxnLst/>
            <a:rect l="l" t="t" r="r" b="b"/>
            <a:pathLst>
              <a:path w="1175" h="814" extrusionOk="0">
                <a:moveTo>
                  <a:pt x="2" y="479"/>
                </a:moveTo>
                <a:lnTo>
                  <a:pt x="6" y="457"/>
                </a:lnTo>
                <a:lnTo>
                  <a:pt x="14" y="428"/>
                </a:lnTo>
                <a:lnTo>
                  <a:pt x="25" y="393"/>
                </a:lnTo>
                <a:lnTo>
                  <a:pt x="37" y="355"/>
                </a:lnTo>
                <a:lnTo>
                  <a:pt x="49" y="316"/>
                </a:lnTo>
                <a:lnTo>
                  <a:pt x="56" y="277"/>
                </a:lnTo>
                <a:lnTo>
                  <a:pt x="60" y="263"/>
                </a:lnTo>
                <a:lnTo>
                  <a:pt x="62" y="246"/>
                </a:lnTo>
                <a:lnTo>
                  <a:pt x="68" y="223"/>
                </a:lnTo>
                <a:lnTo>
                  <a:pt x="76" y="199"/>
                </a:lnTo>
                <a:lnTo>
                  <a:pt x="85" y="176"/>
                </a:lnTo>
                <a:lnTo>
                  <a:pt x="99" y="157"/>
                </a:lnTo>
                <a:lnTo>
                  <a:pt x="118" y="141"/>
                </a:lnTo>
                <a:lnTo>
                  <a:pt x="157" y="124"/>
                </a:lnTo>
                <a:lnTo>
                  <a:pt x="196" y="116"/>
                </a:lnTo>
                <a:lnTo>
                  <a:pt x="233" y="116"/>
                </a:lnTo>
                <a:lnTo>
                  <a:pt x="270" y="120"/>
                </a:lnTo>
                <a:lnTo>
                  <a:pt x="302" y="128"/>
                </a:lnTo>
                <a:lnTo>
                  <a:pt x="332" y="134"/>
                </a:lnTo>
                <a:lnTo>
                  <a:pt x="359" y="135"/>
                </a:lnTo>
                <a:lnTo>
                  <a:pt x="390" y="135"/>
                </a:lnTo>
                <a:lnTo>
                  <a:pt x="425" y="132"/>
                </a:lnTo>
                <a:lnTo>
                  <a:pt x="458" y="128"/>
                </a:lnTo>
                <a:lnTo>
                  <a:pt x="489" y="124"/>
                </a:lnTo>
                <a:lnTo>
                  <a:pt x="516" y="124"/>
                </a:lnTo>
                <a:lnTo>
                  <a:pt x="574" y="124"/>
                </a:lnTo>
                <a:lnTo>
                  <a:pt x="624" y="126"/>
                </a:lnTo>
                <a:lnTo>
                  <a:pt x="667" y="128"/>
                </a:lnTo>
                <a:lnTo>
                  <a:pt x="700" y="130"/>
                </a:lnTo>
                <a:lnTo>
                  <a:pt x="727" y="132"/>
                </a:lnTo>
                <a:lnTo>
                  <a:pt x="742" y="132"/>
                </a:lnTo>
                <a:lnTo>
                  <a:pt x="766" y="130"/>
                </a:lnTo>
                <a:lnTo>
                  <a:pt x="791" y="124"/>
                </a:lnTo>
                <a:lnTo>
                  <a:pt x="820" y="116"/>
                </a:lnTo>
                <a:lnTo>
                  <a:pt x="847" y="108"/>
                </a:lnTo>
                <a:lnTo>
                  <a:pt x="872" y="102"/>
                </a:lnTo>
                <a:lnTo>
                  <a:pt x="890" y="97"/>
                </a:lnTo>
                <a:lnTo>
                  <a:pt x="899" y="93"/>
                </a:lnTo>
                <a:lnTo>
                  <a:pt x="907" y="87"/>
                </a:lnTo>
                <a:lnTo>
                  <a:pt x="915" y="79"/>
                </a:lnTo>
                <a:lnTo>
                  <a:pt x="905" y="66"/>
                </a:lnTo>
                <a:lnTo>
                  <a:pt x="897" y="54"/>
                </a:lnTo>
                <a:lnTo>
                  <a:pt x="896" y="46"/>
                </a:lnTo>
                <a:lnTo>
                  <a:pt x="899" y="40"/>
                </a:lnTo>
                <a:lnTo>
                  <a:pt x="911" y="33"/>
                </a:lnTo>
                <a:lnTo>
                  <a:pt x="927" y="27"/>
                </a:lnTo>
                <a:lnTo>
                  <a:pt x="946" y="23"/>
                </a:lnTo>
                <a:lnTo>
                  <a:pt x="952" y="25"/>
                </a:lnTo>
                <a:lnTo>
                  <a:pt x="959" y="27"/>
                </a:lnTo>
                <a:lnTo>
                  <a:pt x="973" y="15"/>
                </a:lnTo>
                <a:lnTo>
                  <a:pt x="992" y="6"/>
                </a:lnTo>
                <a:lnTo>
                  <a:pt x="1014" y="0"/>
                </a:lnTo>
                <a:lnTo>
                  <a:pt x="1039" y="4"/>
                </a:lnTo>
                <a:lnTo>
                  <a:pt x="1062" y="19"/>
                </a:lnTo>
                <a:lnTo>
                  <a:pt x="1084" y="42"/>
                </a:lnTo>
                <a:lnTo>
                  <a:pt x="1089" y="37"/>
                </a:lnTo>
                <a:lnTo>
                  <a:pt x="1099" y="33"/>
                </a:lnTo>
                <a:lnTo>
                  <a:pt x="1109" y="31"/>
                </a:lnTo>
                <a:lnTo>
                  <a:pt x="1126" y="29"/>
                </a:lnTo>
                <a:lnTo>
                  <a:pt x="1144" y="31"/>
                </a:lnTo>
                <a:lnTo>
                  <a:pt x="1155" y="35"/>
                </a:lnTo>
                <a:lnTo>
                  <a:pt x="1163" y="38"/>
                </a:lnTo>
                <a:lnTo>
                  <a:pt x="1161" y="46"/>
                </a:lnTo>
                <a:lnTo>
                  <a:pt x="1157" y="60"/>
                </a:lnTo>
                <a:lnTo>
                  <a:pt x="1148" y="75"/>
                </a:lnTo>
                <a:lnTo>
                  <a:pt x="1136" y="87"/>
                </a:lnTo>
                <a:lnTo>
                  <a:pt x="1128" y="91"/>
                </a:lnTo>
                <a:lnTo>
                  <a:pt x="1118" y="95"/>
                </a:lnTo>
                <a:lnTo>
                  <a:pt x="1109" y="97"/>
                </a:lnTo>
                <a:lnTo>
                  <a:pt x="1113" y="110"/>
                </a:lnTo>
                <a:lnTo>
                  <a:pt x="1113" y="122"/>
                </a:lnTo>
                <a:lnTo>
                  <a:pt x="1118" y="130"/>
                </a:lnTo>
                <a:lnTo>
                  <a:pt x="1128" y="143"/>
                </a:lnTo>
                <a:lnTo>
                  <a:pt x="1140" y="157"/>
                </a:lnTo>
                <a:lnTo>
                  <a:pt x="1153" y="174"/>
                </a:lnTo>
                <a:lnTo>
                  <a:pt x="1167" y="192"/>
                </a:lnTo>
                <a:lnTo>
                  <a:pt x="1173" y="209"/>
                </a:lnTo>
                <a:lnTo>
                  <a:pt x="1175" y="227"/>
                </a:lnTo>
                <a:lnTo>
                  <a:pt x="1165" y="242"/>
                </a:lnTo>
                <a:lnTo>
                  <a:pt x="1148" y="254"/>
                </a:lnTo>
                <a:lnTo>
                  <a:pt x="1128" y="258"/>
                </a:lnTo>
                <a:lnTo>
                  <a:pt x="1107" y="258"/>
                </a:lnTo>
                <a:lnTo>
                  <a:pt x="1084" y="254"/>
                </a:lnTo>
                <a:lnTo>
                  <a:pt x="1062" y="248"/>
                </a:lnTo>
                <a:lnTo>
                  <a:pt x="1043" y="240"/>
                </a:lnTo>
                <a:lnTo>
                  <a:pt x="1025" y="236"/>
                </a:lnTo>
                <a:lnTo>
                  <a:pt x="1012" y="234"/>
                </a:lnTo>
                <a:lnTo>
                  <a:pt x="1004" y="236"/>
                </a:lnTo>
                <a:lnTo>
                  <a:pt x="996" y="248"/>
                </a:lnTo>
                <a:lnTo>
                  <a:pt x="992" y="265"/>
                </a:lnTo>
                <a:lnTo>
                  <a:pt x="989" y="289"/>
                </a:lnTo>
                <a:lnTo>
                  <a:pt x="985" y="318"/>
                </a:lnTo>
                <a:lnTo>
                  <a:pt x="977" y="347"/>
                </a:lnTo>
                <a:lnTo>
                  <a:pt x="965" y="380"/>
                </a:lnTo>
                <a:lnTo>
                  <a:pt x="948" y="415"/>
                </a:lnTo>
                <a:lnTo>
                  <a:pt x="923" y="448"/>
                </a:lnTo>
                <a:lnTo>
                  <a:pt x="888" y="488"/>
                </a:lnTo>
                <a:lnTo>
                  <a:pt x="863" y="529"/>
                </a:lnTo>
                <a:lnTo>
                  <a:pt x="843" y="564"/>
                </a:lnTo>
                <a:lnTo>
                  <a:pt x="830" y="595"/>
                </a:lnTo>
                <a:lnTo>
                  <a:pt x="820" y="617"/>
                </a:lnTo>
                <a:lnTo>
                  <a:pt x="816" y="636"/>
                </a:lnTo>
                <a:lnTo>
                  <a:pt x="810" y="657"/>
                </a:lnTo>
                <a:lnTo>
                  <a:pt x="808" y="681"/>
                </a:lnTo>
                <a:lnTo>
                  <a:pt x="806" y="704"/>
                </a:lnTo>
                <a:lnTo>
                  <a:pt x="806" y="721"/>
                </a:lnTo>
                <a:lnTo>
                  <a:pt x="808" y="735"/>
                </a:lnTo>
                <a:lnTo>
                  <a:pt x="814" y="745"/>
                </a:lnTo>
                <a:lnTo>
                  <a:pt x="822" y="760"/>
                </a:lnTo>
                <a:lnTo>
                  <a:pt x="830" y="776"/>
                </a:lnTo>
                <a:lnTo>
                  <a:pt x="839" y="789"/>
                </a:lnTo>
                <a:lnTo>
                  <a:pt x="845" y="799"/>
                </a:lnTo>
                <a:lnTo>
                  <a:pt x="847" y="803"/>
                </a:lnTo>
                <a:lnTo>
                  <a:pt x="783" y="803"/>
                </a:lnTo>
                <a:lnTo>
                  <a:pt x="783" y="799"/>
                </a:lnTo>
                <a:lnTo>
                  <a:pt x="781" y="787"/>
                </a:lnTo>
                <a:lnTo>
                  <a:pt x="777" y="774"/>
                </a:lnTo>
                <a:lnTo>
                  <a:pt x="773" y="762"/>
                </a:lnTo>
                <a:lnTo>
                  <a:pt x="770" y="756"/>
                </a:lnTo>
                <a:lnTo>
                  <a:pt x="768" y="754"/>
                </a:lnTo>
                <a:lnTo>
                  <a:pt x="764" y="752"/>
                </a:lnTo>
                <a:lnTo>
                  <a:pt x="760" y="748"/>
                </a:lnTo>
                <a:lnTo>
                  <a:pt x="758" y="745"/>
                </a:lnTo>
                <a:lnTo>
                  <a:pt x="756" y="739"/>
                </a:lnTo>
                <a:lnTo>
                  <a:pt x="756" y="731"/>
                </a:lnTo>
                <a:lnTo>
                  <a:pt x="758" y="717"/>
                </a:lnTo>
                <a:lnTo>
                  <a:pt x="760" y="698"/>
                </a:lnTo>
                <a:lnTo>
                  <a:pt x="760" y="677"/>
                </a:lnTo>
                <a:lnTo>
                  <a:pt x="758" y="653"/>
                </a:lnTo>
                <a:lnTo>
                  <a:pt x="758" y="634"/>
                </a:lnTo>
                <a:lnTo>
                  <a:pt x="756" y="620"/>
                </a:lnTo>
                <a:lnTo>
                  <a:pt x="756" y="615"/>
                </a:lnTo>
                <a:lnTo>
                  <a:pt x="756" y="618"/>
                </a:lnTo>
                <a:lnTo>
                  <a:pt x="752" y="630"/>
                </a:lnTo>
                <a:lnTo>
                  <a:pt x="746" y="648"/>
                </a:lnTo>
                <a:lnTo>
                  <a:pt x="740" y="669"/>
                </a:lnTo>
                <a:lnTo>
                  <a:pt x="737" y="690"/>
                </a:lnTo>
                <a:lnTo>
                  <a:pt x="733" y="710"/>
                </a:lnTo>
                <a:lnTo>
                  <a:pt x="731" y="727"/>
                </a:lnTo>
                <a:lnTo>
                  <a:pt x="733" y="739"/>
                </a:lnTo>
                <a:lnTo>
                  <a:pt x="740" y="752"/>
                </a:lnTo>
                <a:lnTo>
                  <a:pt x="748" y="766"/>
                </a:lnTo>
                <a:lnTo>
                  <a:pt x="754" y="781"/>
                </a:lnTo>
                <a:lnTo>
                  <a:pt x="762" y="793"/>
                </a:lnTo>
                <a:lnTo>
                  <a:pt x="766" y="801"/>
                </a:lnTo>
                <a:lnTo>
                  <a:pt x="768" y="805"/>
                </a:lnTo>
                <a:lnTo>
                  <a:pt x="709" y="805"/>
                </a:lnTo>
                <a:lnTo>
                  <a:pt x="708" y="801"/>
                </a:lnTo>
                <a:lnTo>
                  <a:pt x="706" y="791"/>
                </a:lnTo>
                <a:lnTo>
                  <a:pt x="704" y="778"/>
                </a:lnTo>
                <a:lnTo>
                  <a:pt x="700" y="768"/>
                </a:lnTo>
                <a:lnTo>
                  <a:pt x="696" y="764"/>
                </a:lnTo>
                <a:lnTo>
                  <a:pt x="692" y="762"/>
                </a:lnTo>
                <a:lnTo>
                  <a:pt x="688" y="760"/>
                </a:lnTo>
                <a:lnTo>
                  <a:pt x="686" y="754"/>
                </a:lnTo>
                <a:lnTo>
                  <a:pt x="682" y="750"/>
                </a:lnTo>
                <a:lnTo>
                  <a:pt x="682" y="745"/>
                </a:lnTo>
                <a:lnTo>
                  <a:pt x="682" y="737"/>
                </a:lnTo>
                <a:lnTo>
                  <a:pt x="686" y="727"/>
                </a:lnTo>
                <a:lnTo>
                  <a:pt x="688" y="712"/>
                </a:lnTo>
                <a:lnTo>
                  <a:pt x="692" y="692"/>
                </a:lnTo>
                <a:lnTo>
                  <a:pt x="694" y="673"/>
                </a:lnTo>
                <a:lnTo>
                  <a:pt x="696" y="653"/>
                </a:lnTo>
                <a:lnTo>
                  <a:pt x="696" y="640"/>
                </a:lnTo>
                <a:lnTo>
                  <a:pt x="696" y="632"/>
                </a:lnTo>
                <a:lnTo>
                  <a:pt x="690" y="626"/>
                </a:lnTo>
                <a:lnTo>
                  <a:pt x="686" y="615"/>
                </a:lnTo>
                <a:lnTo>
                  <a:pt x="684" y="601"/>
                </a:lnTo>
                <a:lnTo>
                  <a:pt x="688" y="584"/>
                </a:lnTo>
                <a:lnTo>
                  <a:pt x="692" y="568"/>
                </a:lnTo>
                <a:lnTo>
                  <a:pt x="692" y="549"/>
                </a:lnTo>
                <a:lnTo>
                  <a:pt x="694" y="527"/>
                </a:lnTo>
                <a:lnTo>
                  <a:pt x="694" y="506"/>
                </a:lnTo>
                <a:lnTo>
                  <a:pt x="694" y="487"/>
                </a:lnTo>
                <a:lnTo>
                  <a:pt x="694" y="473"/>
                </a:lnTo>
                <a:lnTo>
                  <a:pt x="692" y="467"/>
                </a:lnTo>
                <a:lnTo>
                  <a:pt x="688" y="469"/>
                </a:lnTo>
                <a:lnTo>
                  <a:pt x="677" y="475"/>
                </a:lnTo>
                <a:lnTo>
                  <a:pt x="655" y="481"/>
                </a:lnTo>
                <a:lnTo>
                  <a:pt x="630" y="488"/>
                </a:lnTo>
                <a:lnTo>
                  <a:pt x="599" y="496"/>
                </a:lnTo>
                <a:lnTo>
                  <a:pt x="564" y="502"/>
                </a:lnTo>
                <a:lnTo>
                  <a:pt x="527" y="506"/>
                </a:lnTo>
                <a:lnTo>
                  <a:pt x="487" y="506"/>
                </a:lnTo>
                <a:lnTo>
                  <a:pt x="452" y="502"/>
                </a:lnTo>
                <a:lnTo>
                  <a:pt x="423" y="496"/>
                </a:lnTo>
                <a:lnTo>
                  <a:pt x="399" y="490"/>
                </a:lnTo>
                <a:lnTo>
                  <a:pt x="384" y="487"/>
                </a:lnTo>
                <a:lnTo>
                  <a:pt x="374" y="485"/>
                </a:lnTo>
                <a:lnTo>
                  <a:pt x="363" y="488"/>
                </a:lnTo>
                <a:lnTo>
                  <a:pt x="351" y="498"/>
                </a:lnTo>
                <a:lnTo>
                  <a:pt x="337" y="512"/>
                </a:lnTo>
                <a:lnTo>
                  <a:pt x="339" y="529"/>
                </a:lnTo>
                <a:lnTo>
                  <a:pt x="339" y="533"/>
                </a:lnTo>
                <a:lnTo>
                  <a:pt x="337" y="539"/>
                </a:lnTo>
                <a:lnTo>
                  <a:pt x="333" y="541"/>
                </a:lnTo>
                <a:lnTo>
                  <a:pt x="330" y="543"/>
                </a:lnTo>
                <a:lnTo>
                  <a:pt x="326" y="543"/>
                </a:lnTo>
                <a:lnTo>
                  <a:pt x="320" y="541"/>
                </a:lnTo>
                <a:lnTo>
                  <a:pt x="318" y="537"/>
                </a:lnTo>
                <a:lnTo>
                  <a:pt x="316" y="533"/>
                </a:lnTo>
                <a:lnTo>
                  <a:pt x="314" y="523"/>
                </a:lnTo>
                <a:lnTo>
                  <a:pt x="306" y="527"/>
                </a:lnTo>
                <a:lnTo>
                  <a:pt x="306" y="543"/>
                </a:lnTo>
                <a:lnTo>
                  <a:pt x="304" y="547"/>
                </a:lnTo>
                <a:lnTo>
                  <a:pt x="302" y="551"/>
                </a:lnTo>
                <a:lnTo>
                  <a:pt x="299" y="553"/>
                </a:lnTo>
                <a:lnTo>
                  <a:pt x="293" y="554"/>
                </a:lnTo>
                <a:lnTo>
                  <a:pt x="289" y="553"/>
                </a:lnTo>
                <a:lnTo>
                  <a:pt x="285" y="551"/>
                </a:lnTo>
                <a:lnTo>
                  <a:pt x="283" y="547"/>
                </a:lnTo>
                <a:lnTo>
                  <a:pt x="281" y="541"/>
                </a:lnTo>
                <a:lnTo>
                  <a:pt x="281" y="529"/>
                </a:lnTo>
                <a:lnTo>
                  <a:pt x="281" y="529"/>
                </a:lnTo>
                <a:lnTo>
                  <a:pt x="275" y="529"/>
                </a:lnTo>
                <a:lnTo>
                  <a:pt x="268" y="529"/>
                </a:lnTo>
                <a:lnTo>
                  <a:pt x="266" y="539"/>
                </a:lnTo>
                <a:lnTo>
                  <a:pt x="264" y="545"/>
                </a:lnTo>
                <a:lnTo>
                  <a:pt x="262" y="547"/>
                </a:lnTo>
                <a:lnTo>
                  <a:pt x="258" y="549"/>
                </a:lnTo>
                <a:lnTo>
                  <a:pt x="252" y="549"/>
                </a:lnTo>
                <a:lnTo>
                  <a:pt x="248" y="549"/>
                </a:lnTo>
                <a:lnTo>
                  <a:pt x="244" y="545"/>
                </a:lnTo>
                <a:lnTo>
                  <a:pt x="242" y="541"/>
                </a:lnTo>
                <a:lnTo>
                  <a:pt x="242" y="535"/>
                </a:lnTo>
                <a:lnTo>
                  <a:pt x="244" y="523"/>
                </a:lnTo>
                <a:lnTo>
                  <a:pt x="240" y="520"/>
                </a:lnTo>
                <a:lnTo>
                  <a:pt x="237" y="516"/>
                </a:lnTo>
                <a:lnTo>
                  <a:pt x="235" y="514"/>
                </a:lnTo>
                <a:lnTo>
                  <a:pt x="235" y="514"/>
                </a:lnTo>
                <a:lnTo>
                  <a:pt x="235" y="520"/>
                </a:lnTo>
                <a:lnTo>
                  <a:pt x="233" y="537"/>
                </a:lnTo>
                <a:lnTo>
                  <a:pt x="231" y="562"/>
                </a:lnTo>
                <a:lnTo>
                  <a:pt x="227" y="591"/>
                </a:lnTo>
                <a:lnTo>
                  <a:pt x="225" y="624"/>
                </a:lnTo>
                <a:lnTo>
                  <a:pt x="223" y="655"/>
                </a:lnTo>
                <a:lnTo>
                  <a:pt x="221" y="682"/>
                </a:lnTo>
                <a:lnTo>
                  <a:pt x="221" y="702"/>
                </a:lnTo>
                <a:lnTo>
                  <a:pt x="223" y="710"/>
                </a:lnTo>
                <a:lnTo>
                  <a:pt x="229" y="721"/>
                </a:lnTo>
                <a:lnTo>
                  <a:pt x="231" y="737"/>
                </a:lnTo>
                <a:lnTo>
                  <a:pt x="235" y="752"/>
                </a:lnTo>
                <a:lnTo>
                  <a:pt x="237" y="762"/>
                </a:lnTo>
                <a:lnTo>
                  <a:pt x="240" y="768"/>
                </a:lnTo>
                <a:lnTo>
                  <a:pt x="248" y="779"/>
                </a:lnTo>
                <a:lnTo>
                  <a:pt x="256" y="791"/>
                </a:lnTo>
                <a:lnTo>
                  <a:pt x="264" y="803"/>
                </a:lnTo>
                <a:lnTo>
                  <a:pt x="268" y="810"/>
                </a:lnTo>
                <a:lnTo>
                  <a:pt x="271" y="814"/>
                </a:lnTo>
                <a:lnTo>
                  <a:pt x="198" y="814"/>
                </a:lnTo>
                <a:lnTo>
                  <a:pt x="200" y="810"/>
                </a:lnTo>
                <a:lnTo>
                  <a:pt x="200" y="801"/>
                </a:lnTo>
                <a:lnTo>
                  <a:pt x="198" y="789"/>
                </a:lnTo>
                <a:lnTo>
                  <a:pt x="194" y="781"/>
                </a:lnTo>
                <a:lnTo>
                  <a:pt x="188" y="778"/>
                </a:lnTo>
                <a:lnTo>
                  <a:pt x="184" y="774"/>
                </a:lnTo>
                <a:lnTo>
                  <a:pt x="180" y="770"/>
                </a:lnTo>
                <a:lnTo>
                  <a:pt x="178" y="764"/>
                </a:lnTo>
                <a:lnTo>
                  <a:pt x="178" y="760"/>
                </a:lnTo>
                <a:lnTo>
                  <a:pt x="178" y="745"/>
                </a:lnTo>
                <a:lnTo>
                  <a:pt x="178" y="721"/>
                </a:lnTo>
                <a:lnTo>
                  <a:pt x="178" y="694"/>
                </a:lnTo>
                <a:lnTo>
                  <a:pt x="175" y="667"/>
                </a:lnTo>
                <a:lnTo>
                  <a:pt x="173" y="640"/>
                </a:lnTo>
                <a:lnTo>
                  <a:pt x="169" y="617"/>
                </a:lnTo>
                <a:lnTo>
                  <a:pt x="165" y="603"/>
                </a:lnTo>
                <a:lnTo>
                  <a:pt x="161" y="589"/>
                </a:lnTo>
                <a:lnTo>
                  <a:pt x="159" y="570"/>
                </a:lnTo>
                <a:lnTo>
                  <a:pt x="159" y="553"/>
                </a:lnTo>
                <a:lnTo>
                  <a:pt x="159" y="539"/>
                </a:lnTo>
                <a:lnTo>
                  <a:pt x="159" y="533"/>
                </a:lnTo>
                <a:lnTo>
                  <a:pt x="157" y="539"/>
                </a:lnTo>
                <a:lnTo>
                  <a:pt x="155" y="553"/>
                </a:lnTo>
                <a:lnTo>
                  <a:pt x="149" y="568"/>
                </a:lnTo>
                <a:lnTo>
                  <a:pt x="145" y="585"/>
                </a:lnTo>
                <a:lnTo>
                  <a:pt x="142" y="599"/>
                </a:lnTo>
                <a:lnTo>
                  <a:pt x="134" y="628"/>
                </a:lnTo>
                <a:lnTo>
                  <a:pt x="130" y="657"/>
                </a:lnTo>
                <a:lnTo>
                  <a:pt x="128" y="682"/>
                </a:lnTo>
                <a:lnTo>
                  <a:pt x="126" y="702"/>
                </a:lnTo>
                <a:lnTo>
                  <a:pt x="128" y="710"/>
                </a:lnTo>
                <a:lnTo>
                  <a:pt x="132" y="721"/>
                </a:lnTo>
                <a:lnTo>
                  <a:pt x="136" y="737"/>
                </a:lnTo>
                <a:lnTo>
                  <a:pt x="138" y="752"/>
                </a:lnTo>
                <a:lnTo>
                  <a:pt x="142" y="762"/>
                </a:lnTo>
                <a:lnTo>
                  <a:pt x="145" y="768"/>
                </a:lnTo>
                <a:lnTo>
                  <a:pt x="151" y="779"/>
                </a:lnTo>
                <a:lnTo>
                  <a:pt x="159" y="791"/>
                </a:lnTo>
                <a:lnTo>
                  <a:pt x="167" y="803"/>
                </a:lnTo>
                <a:lnTo>
                  <a:pt x="173" y="810"/>
                </a:lnTo>
                <a:lnTo>
                  <a:pt x="175" y="814"/>
                </a:lnTo>
                <a:lnTo>
                  <a:pt x="103" y="814"/>
                </a:lnTo>
                <a:lnTo>
                  <a:pt x="103" y="810"/>
                </a:lnTo>
                <a:lnTo>
                  <a:pt x="103" y="801"/>
                </a:lnTo>
                <a:lnTo>
                  <a:pt x="103" y="789"/>
                </a:lnTo>
                <a:lnTo>
                  <a:pt x="99" y="781"/>
                </a:lnTo>
                <a:lnTo>
                  <a:pt x="93" y="778"/>
                </a:lnTo>
                <a:lnTo>
                  <a:pt x="87" y="774"/>
                </a:lnTo>
                <a:lnTo>
                  <a:pt x="83" y="770"/>
                </a:lnTo>
                <a:lnTo>
                  <a:pt x="82" y="764"/>
                </a:lnTo>
                <a:lnTo>
                  <a:pt x="82" y="760"/>
                </a:lnTo>
                <a:lnTo>
                  <a:pt x="83" y="745"/>
                </a:lnTo>
                <a:lnTo>
                  <a:pt x="83" y="723"/>
                </a:lnTo>
                <a:lnTo>
                  <a:pt x="82" y="696"/>
                </a:lnTo>
                <a:lnTo>
                  <a:pt x="80" y="669"/>
                </a:lnTo>
                <a:lnTo>
                  <a:pt x="76" y="642"/>
                </a:lnTo>
                <a:lnTo>
                  <a:pt x="74" y="618"/>
                </a:lnTo>
                <a:lnTo>
                  <a:pt x="70" y="605"/>
                </a:lnTo>
                <a:lnTo>
                  <a:pt x="68" y="599"/>
                </a:lnTo>
                <a:lnTo>
                  <a:pt x="66" y="585"/>
                </a:lnTo>
                <a:lnTo>
                  <a:pt x="64" y="572"/>
                </a:lnTo>
                <a:lnTo>
                  <a:pt x="64" y="562"/>
                </a:lnTo>
                <a:lnTo>
                  <a:pt x="62" y="543"/>
                </a:lnTo>
                <a:lnTo>
                  <a:pt x="60" y="514"/>
                </a:lnTo>
                <a:lnTo>
                  <a:pt x="58" y="477"/>
                </a:lnTo>
                <a:lnTo>
                  <a:pt x="56" y="434"/>
                </a:lnTo>
                <a:lnTo>
                  <a:pt x="52" y="459"/>
                </a:lnTo>
                <a:lnTo>
                  <a:pt x="50" y="479"/>
                </a:lnTo>
                <a:lnTo>
                  <a:pt x="49" y="488"/>
                </a:lnTo>
                <a:lnTo>
                  <a:pt x="45" y="504"/>
                </a:lnTo>
                <a:lnTo>
                  <a:pt x="37" y="518"/>
                </a:lnTo>
                <a:lnTo>
                  <a:pt x="27" y="529"/>
                </a:lnTo>
                <a:lnTo>
                  <a:pt x="18" y="535"/>
                </a:lnTo>
                <a:lnTo>
                  <a:pt x="12" y="537"/>
                </a:lnTo>
                <a:lnTo>
                  <a:pt x="6" y="531"/>
                </a:lnTo>
                <a:lnTo>
                  <a:pt x="2" y="520"/>
                </a:lnTo>
                <a:lnTo>
                  <a:pt x="0" y="504"/>
                </a:lnTo>
                <a:lnTo>
                  <a:pt x="0" y="490"/>
                </a:lnTo>
                <a:lnTo>
                  <a:pt x="2" y="47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74125" tIns="37050" rIns="74125" bIns="370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38330" y="792535"/>
            <a:ext cx="4039340" cy="373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Google Shape;545;p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2477" y="2625115"/>
            <a:ext cx="457377" cy="346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545;p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41782" y="2873689"/>
            <a:ext cx="457377" cy="346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545;p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17494" y="3566147"/>
            <a:ext cx="457377" cy="346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545;p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19513" y="3148897"/>
            <a:ext cx="457377" cy="346963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540;p62"/>
          <p:cNvSpPr/>
          <p:nvPr/>
        </p:nvSpPr>
        <p:spPr>
          <a:xfrm>
            <a:off x="7027875" y="2763799"/>
            <a:ext cx="274078" cy="182430"/>
          </a:xfrm>
          <a:custGeom>
            <a:avLst/>
            <a:gdLst/>
            <a:ahLst/>
            <a:cxnLst/>
            <a:rect l="l" t="t" r="r" b="b"/>
            <a:pathLst>
              <a:path w="1175" h="814" extrusionOk="0">
                <a:moveTo>
                  <a:pt x="2" y="479"/>
                </a:moveTo>
                <a:lnTo>
                  <a:pt x="6" y="457"/>
                </a:lnTo>
                <a:lnTo>
                  <a:pt x="14" y="428"/>
                </a:lnTo>
                <a:lnTo>
                  <a:pt x="25" y="393"/>
                </a:lnTo>
                <a:lnTo>
                  <a:pt x="37" y="355"/>
                </a:lnTo>
                <a:lnTo>
                  <a:pt x="49" y="316"/>
                </a:lnTo>
                <a:lnTo>
                  <a:pt x="56" y="277"/>
                </a:lnTo>
                <a:lnTo>
                  <a:pt x="60" y="263"/>
                </a:lnTo>
                <a:lnTo>
                  <a:pt x="62" y="246"/>
                </a:lnTo>
                <a:lnTo>
                  <a:pt x="68" y="223"/>
                </a:lnTo>
                <a:lnTo>
                  <a:pt x="76" y="199"/>
                </a:lnTo>
                <a:lnTo>
                  <a:pt x="85" y="176"/>
                </a:lnTo>
                <a:lnTo>
                  <a:pt x="99" y="157"/>
                </a:lnTo>
                <a:lnTo>
                  <a:pt x="118" y="141"/>
                </a:lnTo>
                <a:lnTo>
                  <a:pt x="157" y="124"/>
                </a:lnTo>
                <a:lnTo>
                  <a:pt x="196" y="116"/>
                </a:lnTo>
                <a:lnTo>
                  <a:pt x="233" y="116"/>
                </a:lnTo>
                <a:lnTo>
                  <a:pt x="270" y="120"/>
                </a:lnTo>
                <a:lnTo>
                  <a:pt x="302" y="128"/>
                </a:lnTo>
                <a:lnTo>
                  <a:pt x="332" y="134"/>
                </a:lnTo>
                <a:lnTo>
                  <a:pt x="359" y="135"/>
                </a:lnTo>
                <a:lnTo>
                  <a:pt x="390" y="135"/>
                </a:lnTo>
                <a:lnTo>
                  <a:pt x="425" y="132"/>
                </a:lnTo>
                <a:lnTo>
                  <a:pt x="458" y="128"/>
                </a:lnTo>
                <a:lnTo>
                  <a:pt x="489" y="124"/>
                </a:lnTo>
                <a:lnTo>
                  <a:pt x="516" y="124"/>
                </a:lnTo>
                <a:lnTo>
                  <a:pt x="574" y="124"/>
                </a:lnTo>
                <a:lnTo>
                  <a:pt x="624" y="126"/>
                </a:lnTo>
                <a:lnTo>
                  <a:pt x="667" y="128"/>
                </a:lnTo>
                <a:lnTo>
                  <a:pt x="700" y="130"/>
                </a:lnTo>
                <a:lnTo>
                  <a:pt x="727" y="132"/>
                </a:lnTo>
                <a:lnTo>
                  <a:pt x="742" y="132"/>
                </a:lnTo>
                <a:lnTo>
                  <a:pt x="766" y="130"/>
                </a:lnTo>
                <a:lnTo>
                  <a:pt x="791" y="124"/>
                </a:lnTo>
                <a:lnTo>
                  <a:pt x="820" y="116"/>
                </a:lnTo>
                <a:lnTo>
                  <a:pt x="847" y="108"/>
                </a:lnTo>
                <a:lnTo>
                  <a:pt x="872" y="102"/>
                </a:lnTo>
                <a:lnTo>
                  <a:pt x="890" y="97"/>
                </a:lnTo>
                <a:lnTo>
                  <a:pt x="899" y="93"/>
                </a:lnTo>
                <a:lnTo>
                  <a:pt x="907" y="87"/>
                </a:lnTo>
                <a:lnTo>
                  <a:pt x="915" y="79"/>
                </a:lnTo>
                <a:lnTo>
                  <a:pt x="905" y="66"/>
                </a:lnTo>
                <a:lnTo>
                  <a:pt x="897" y="54"/>
                </a:lnTo>
                <a:lnTo>
                  <a:pt x="896" y="46"/>
                </a:lnTo>
                <a:lnTo>
                  <a:pt x="899" y="40"/>
                </a:lnTo>
                <a:lnTo>
                  <a:pt x="911" y="33"/>
                </a:lnTo>
                <a:lnTo>
                  <a:pt x="927" y="27"/>
                </a:lnTo>
                <a:lnTo>
                  <a:pt x="946" y="23"/>
                </a:lnTo>
                <a:lnTo>
                  <a:pt x="952" y="25"/>
                </a:lnTo>
                <a:lnTo>
                  <a:pt x="959" y="27"/>
                </a:lnTo>
                <a:lnTo>
                  <a:pt x="973" y="15"/>
                </a:lnTo>
                <a:lnTo>
                  <a:pt x="992" y="6"/>
                </a:lnTo>
                <a:lnTo>
                  <a:pt x="1014" y="0"/>
                </a:lnTo>
                <a:lnTo>
                  <a:pt x="1039" y="4"/>
                </a:lnTo>
                <a:lnTo>
                  <a:pt x="1062" y="19"/>
                </a:lnTo>
                <a:lnTo>
                  <a:pt x="1084" y="42"/>
                </a:lnTo>
                <a:lnTo>
                  <a:pt x="1089" y="37"/>
                </a:lnTo>
                <a:lnTo>
                  <a:pt x="1099" y="33"/>
                </a:lnTo>
                <a:lnTo>
                  <a:pt x="1109" y="31"/>
                </a:lnTo>
                <a:lnTo>
                  <a:pt x="1126" y="29"/>
                </a:lnTo>
                <a:lnTo>
                  <a:pt x="1144" y="31"/>
                </a:lnTo>
                <a:lnTo>
                  <a:pt x="1155" y="35"/>
                </a:lnTo>
                <a:lnTo>
                  <a:pt x="1163" y="38"/>
                </a:lnTo>
                <a:lnTo>
                  <a:pt x="1161" y="46"/>
                </a:lnTo>
                <a:lnTo>
                  <a:pt x="1157" y="60"/>
                </a:lnTo>
                <a:lnTo>
                  <a:pt x="1148" y="75"/>
                </a:lnTo>
                <a:lnTo>
                  <a:pt x="1136" y="87"/>
                </a:lnTo>
                <a:lnTo>
                  <a:pt x="1128" y="91"/>
                </a:lnTo>
                <a:lnTo>
                  <a:pt x="1118" y="95"/>
                </a:lnTo>
                <a:lnTo>
                  <a:pt x="1109" y="97"/>
                </a:lnTo>
                <a:lnTo>
                  <a:pt x="1113" y="110"/>
                </a:lnTo>
                <a:lnTo>
                  <a:pt x="1113" y="122"/>
                </a:lnTo>
                <a:lnTo>
                  <a:pt x="1118" y="130"/>
                </a:lnTo>
                <a:lnTo>
                  <a:pt x="1128" y="143"/>
                </a:lnTo>
                <a:lnTo>
                  <a:pt x="1140" y="157"/>
                </a:lnTo>
                <a:lnTo>
                  <a:pt x="1153" y="174"/>
                </a:lnTo>
                <a:lnTo>
                  <a:pt x="1167" y="192"/>
                </a:lnTo>
                <a:lnTo>
                  <a:pt x="1173" y="209"/>
                </a:lnTo>
                <a:lnTo>
                  <a:pt x="1175" y="227"/>
                </a:lnTo>
                <a:lnTo>
                  <a:pt x="1165" y="242"/>
                </a:lnTo>
                <a:lnTo>
                  <a:pt x="1148" y="254"/>
                </a:lnTo>
                <a:lnTo>
                  <a:pt x="1128" y="258"/>
                </a:lnTo>
                <a:lnTo>
                  <a:pt x="1107" y="258"/>
                </a:lnTo>
                <a:lnTo>
                  <a:pt x="1084" y="254"/>
                </a:lnTo>
                <a:lnTo>
                  <a:pt x="1062" y="248"/>
                </a:lnTo>
                <a:lnTo>
                  <a:pt x="1043" y="240"/>
                </a:lnTo>
                <a:lnTo>
                  <a:pt x="1025" y="236"/>
                </a:lnTo>
                <a:lnTo>
                  <a:pt x="1012" y="234"/>
                </a:lnTo>
                <a:lnTo>
                  <a:pt x="1004" y="236"/>
                </a:lnTo>
                <a:lnTo>
                  <a:pt x="996" y="248"/>
                </a:lnTo>
                <a:lnTo>
                  <a:pt x="992" y="265"/>
                </a:lnTo>
                <a:lnTo>
                  <a:pt x="989" y="289"/>
                </a:lnTo>
                <a:lnTo>
                  <a:pt x="985" y="318"/>
                </a:lnTo>
                <a:lnTo>
                  <a:pt x="977" y="347"/>
                </a:lnTo>
                <a:lnTo>
                  <a:pt x="965" y="380"/>
                </a:lnTo>
                <a:lnTo>
                  <a:pt x="948" y="415"/>
                </a:lnTo>
                <a:lnTo>
                  <a:pt x="923" y="448"/>
                </a:lnTo>
                <a:lnTo>
                  <a:pt x="888" y="488"/>
                </a:lnTo>
                <a:lnTo>
                  <a:pt x="863" y="529"/>
                </a:lnTo>
                <a:lnTo>
                  <a:pt x="843" y="564"/>
                </a:lnTo>
                <a:lnTo>
                  <a:pt x="830" y="595"/>
                </a:lnTo>
                <a:lnTo>
                  <a:pt x="820" y="617"/>
                </a:lnTo>
                <a:lnTo>
                  <a:pt x="816" y="636"/>
                </a:lnTo>
                <a:lnTo>
                  <a:pt x="810" y="657"/>
                </a:lnTo>
                <a:lnTo>
                  <a:pt x="808" y="681"/>
                </a:lnTo>
                <a:lnTo>
                  <a:pt x="806" y="704"/>
                </a:lnTo>
                <a:lnTo>
                  <a:pt x="806" y="721"/>
                </a:lnTo>
                <a:lnTo>
                  <a:pt x="808" y="735"/>
                </a:lnTo>
                <a:lnTo>
                  <a:pt x="814" y="745"/>
                </a:lnTo>
                <a:lnTo>
                  <a:pt x="822" y="760"/>
                </a:lnTo>
                <a:lnTo>
                  <a:pt x="830" y="776"/>
                </a:lnTo>
                <a:lnTo>
                  <a:pt x="839" y="789"/>
                </a:lnTo>
                <a:lnTo>
                  <a:pt x="845" y="799"/>
                </a:lnTo>
                <a:lnTo>
                  <a:pt x="847" y="803"/>
                </a:lnTo>
                <a:lnTo>
                  <a:pt x="783" y="803"/>
                </a:lnTo>
                <a:lnTo>
                  <a:pt x="783" y="799"/>
                </a:lnTo>
                <a:lnTo>
                  <a:pt x="781" y="787"/>
                </a:lnTo>
                <a:lnTo>
                  <a:pt x="777" y="774"/>
                </a:lnTo>
                <a:lnTo>
                  <a:pt x="773" y="762"/>
                </a:lnTo>
                <a:lnTo>
                  <a:pt x="770" y="756"/>
                </a:lnTo>
                <a:lnTo>
                  <a:pt x="768" y="754"/>
                </a:lnTo>
                <a:lnTo>
                  <a:pt x="764" y="752"/>
                </a:lnTo>
                <a:lnTo>
                  <a:pt x="760" y="748"/>
                </a:lnTo>
                <a:lnTo>
                  <a:pt x="758" y="745"/>
                </a:lnTo>
                <a:lnTo>
                  <a:pt x="756" y="739"/>
                </a:lnTo>
                <a:lnTo>
                  <a:pt x="756" y="731"/>
                </a:lnTo>
                <a:lnTo>
                  <a:pt x="758" y="717"/>
                </a:lnTo>
                <a:lnTo>
                  <a:pt x="760" y="698"/>
                </a:lnTo>
                <a:lnTo>
                  <a:pt x="760" y="677"/>
                </a:lnTo>
                <a:lnTo>
                  <a:pt x="758" y="653"/>
                </a:lnTo>
                <a:lnTo>
                  <a:pt x="758" y="634"/>
                </a:lnTo>
                <a:lnTo>
                  <a:pt x="756" y="620"/>
                </a:lnTo>
                <a:lnTo>
                  <a:pt x="756" y="615"/>
                </a:lnTo>
                <a:lnTo>
                  <a:pt x="756" y="618"/>
                </a:lnTo>
                <a:lnTo>
                  <a:pt x="752" y="630"/>
                </a:lnTo>
                <a:lnTo>
                  <a:pt x="746" y="648"/>
                </a:lnTo>
                <a:lnTo>
                  <a:pt x="740" y="669"/>
                </a:lnTo>
                <a:lnTo>
                  <a:pt x="737" y="690"/>
                </a:lnTo>
                <a:lnTo>
                  <a:pt x="733" y="710"/>
                </a:lnTo>
                <a:lnTo>
                  <a:pt x="731" y="727"/>
                </a:lnTo>
                <a:lnTo>
                  <a:pt x="733" y="739"/>
                </a:lnTo>
                <a:lnTo>
                  <a:pt x="740" y="752"/>
                </a:lnTo>
                <a:lnTo>
                  <a:pt x="748" y="766"/>
                </a:lnTo>
                <a:lnTo>
                  <a:pt x="754" y="781"/>
                </a:lnTo>
                <a:lnTo>
                  <a:pt x="762" y="793"/>
                </a:lnTo>
                <a:lnTo>
                  <a:pt x="766" y="801"/>
                </a:lnTo>
                <a:lnTo>
                  <a:pt x="768" y="805"/>
                </a:lnTo>
                <a:lnTo>
                  <a:pt x="709" y="805"/>
                </a:lnTo>
                <a:lnTo>
                  <a:pt x="708" y="801"/>
                </a:lnTo>
                <a:lnTo>
                  <a:pt x="706" y="791"/>
                </a:lnTo>
                <a:lnTo>
                  <a:pt x="704" y="778"/>
                </a:lnTo>
                <a:lnTo>
                  <a:pt x="700" y="768"/>
                </a:lnTo>
                <a:lnTo>
                  <a:pt x="696" y="764"/>
                </a:lnTo>
                <a:lnTo>
                  <a:pt x="692" y="762"/>
                </a:lnTo>
                <a:lnTo>
                  <a:pt x="688" y="760"/>
                </a:lnTo>
                <a:lnTo>
                  <a:pt x="686" y="754"/>
                </a:lnTo>
                <a:lnTo>
                  <a:pt x="682" y="750"/>
                </a:lnTo>
                <a:lnTo>
                  <a:pt x="682" y="745"/>
                </a:lnTo>
                <a:lnTo>
                  <a:pt x="682" y="737"/>
                </a:lnTo>
                <a:lnTo>
                  <a:pt x="686" y="727"/>
                </a:lnTo>
                <a:lnTo>
                  <a:pt x="688" y="712"/>
                </a:lnTo>
                <a:lnTo>
                  <a:pt x="692" y="692"/>
                </a:lnTo>
                <a:lnTo>
                  <a:pt x="694" y="673"/>
                </a:lnTo>
                <a:lnTo>
                  <a:pt x="696" y="653"/>
                </a:lnTo>
                <a:lnTo>
                  <a:pt x="696" y="640"/>
                </a:lnTo>
                <a:lnTo>
                  <a:pt x="696" y="632"/>
                </a:lnTo>
                <a:lnTo>
                  <a:pt x="690" y="626"/>
                </a:lnTo>
                <a:lnTo>
                  <a:pt x="686" y="615"/>
                </a:lnTo>
                <a:lnTo>
                  <a:pt x="684" y="601"/>
                </a:lnTo>
                <a:lnTo>
                  <a:pt x="688" y="584"/>
                </a:lnTo>
                <a:lnTo>
                  <a:pt x="692" y="568"/>
                </a:lnTo>
                <a:lnTo>
                  <a:pt x="692" y="549"/>
                </a:lnTo>
                <a:lnTo>
                  <a:pt x="694" y="527"/>
                </a:lnTo>
                <a:lnTo>
                  <a:pt x="694" y="506"/>
                </a:lnTo>
                <a:lnTo>
                  <a:pt x="694" y="487"/>
                </a:lnTo>
                <a:lnTo>
                  <a:pt x="694" y="473"/>
                </a:lnTo>
                <a:lnTo>
                  <a:pt x="692" y="467"/>
                </a:lnTo>
                <a:lnTo>
                  <a:pt x="688" y="469"/>
                </a:lnTo>
                <a:lnTo>
                  <a:pt x="677" y="475"/>
                </a:lnTo>
                <a:lnTo>
                  <a:pt x="655" y="481"/>
                </a:lnTo>
                <a:lnTo>
                  <a:pt x="630" y="488"/>
                </a:lnTo>
                <a:lnTo>
                  <a:pt x="599" y="496"/>
                </a:lnTo>
                <a:lnTo>
                  <a:pt x="564" y="502"/>
                </a:lnTo>
                <a:lnTo>
                  <a:pt x="527" y="506"/>
                </a:lnTo>
                <a:lnTo>
                  <a:pt x="487" y="506"/>
                </a:lnTo>
                <a:lnTo>
                  <a:pt x="452" y="502"/>
                </a:lnTo>
                <a:lnTo>
                  <a:pt x="423" y="496"/>
                </a:lnTo>
                <a:lnTo>
                  <a:pt x="399" y="490"/>
                </a:lnTo>
                <a:lnTo>
                  <a:pt x="384" y="487"/>
                </a:lnTo>
                <a:lnTo>
                  <a:pt x="374" y="485"/>
                </a:lnTo>
                <a:lnTo>
                  <a:pt x="363" y="488"/>
                </a:lnTo>
                <a:lnTo>
                  <a:pt x="351" y="498"/>
                </a:lnTo>
                <a:lnTo>
                  <a:pt x="337" y="512"/>
                </a:lnTo>
                <a:lnTo>
                  <a:pt x="339" y="529"/>
                </a:lnTo>
                <a:lnTo>
                  <a:pt x="339" y="533"/>
                </a:lnTo>
                <a:lnTo>
                  <a:pt x="337" y="539"/>
                </a:lnTo>
                <a:lnTo>
                  <a:pt x="333" y="541"/>
                </a:lnTo>
                <a:lnTo>
                  <a:pt x="330" y="543"/>
                </a:lnTo>
                <a:lnTo>
                  <a:pt x="326" y="543"/>
                </a:lnTo>
                <a:lnTo>
                  <a:pt x="320" y="541"/>
                </a:lnTo>
                <a:lnTo>
                  <a:pt x="318" y="537"/>
                </a:lnTo>
                <a:lnTo>
                  <a:pt x="316" y="533"/>
                </a:lnTo>
                <a:lnTo>
                  <a:pt x="314" y="523"/>
                </a:lnTo>
                <a:lnTo>
                  <a:pt x="306" y="527"/>
                </a:lnTo>
                <a:lnTo>
                  <a:pt x="306" y="543"/>
                </a:lnTo>
                <a:lnTo>
                  <a:pt x="304" y="547"/>
                </a:lnTo>
                <a:lnTo>
                  <a:pt x="302" y="551"/>
                </a:lnTo>
                <a:lnTo>
                  <a:pt x="299" y="553"/>
                </a:lnTo>
                <a:lnTo>
                  <a:pt x="293" y="554"/>
                </a:lnTo>
                <a:lnTo>
                  <a:pt x="289" y="553"/>
                </a:lnTo>
                <a:lnTo>
                  <a:pt x="285" y="551"/>
                </a:lnTo>
                <a:lnTo>
                  <a:pt x="283" y="547"/>
                </a:lnTo>
                <a:lnTo>
                  <a:pt x="281" y="541"/>
                </a:lnTo>
                <a:lnTo>
                  <a:pt x="281" y="529"/>
                </a:lnTo>
                <a:lnTo>
                  <a:pt x="281" y="529"/>
                </a:lnTo>
                <a:lnTo>
                  <a:pt x="275" y="529"/>
                </a:lnTo>
                <a:lnTo>
                  <a:pt x="268" y="529"/>
                </a:lnTo>
                <a:lnTo>
                  <a:pt x="266" y="539"/>
                </a:lnTo>
                <a:lnTo>
                  <a:pt x="264" y="545"/>
                </a:lnTo>
                <a:lnTo>
                  <a:pt x="262" y="547"/>
                </a:lnTo>
                <a:lnTo>
                  <a:pt x="258" y="549"/>
                </a:lnTo>
                <a:lnTo>
                  <a:pt x="252" y="549"/>
                </a:lnTo>
                <a:lnTo>
                  <a:pt x="248" y="549"/>
                </a:lnTo>
                <a:lnTo>
                  <a:pt x="244" y="545"/>
                </a:lnTo>
                <a:lnTo>
                  <a:pt x="242" y="541"/>
                </a:lnTo>
                <a:lnTo>
                  <a:pt x="242" y="535"/>
                </a:lnTo>
                <a:lnTo>
                  <a:pt x="244" y="523"/>
                </a:lnTo>
                <a:lnTo>
                  <a:pt x="240" y="520"/>
                </a:lnTo>
                <a:lnTo>
                  <a:pt x="237" y="516"/>
                </a:lnTo>
                <a:lnTo>
                  <a:pt x="235" y="514"/>
                </a:lnTo>
                <a:lnTo>
                  <a:pt x="235" y="514"/>
                </a:lnTo>
                <a:lnTo>
                  <a:pt x="235" y="520"/>
                </a:lnTo>
                <a:lnTo>
                  <a:pt x="233" y="537"/>
                </a:lnTo>
                <a:lnTo>
                  <a:pt x="231" y="562"/>
                </a:lnTo>
                <a:lnTo>
                  <a:pt x="227" y="591"/>
                </a:lnTo>
                <a:lnTo>
                  <a:pt x="225" y="624"/>
                </a:lnTo>
                <a:lnTo>
                  <a:pt x="223" y="655"/>
                </a:lnTo>
                <a:lnTo>
                  <a:pt x="221" y="682"/>
                </a:lnTo>
                <a:lnTo>
                  <a:pt x="221" y="702"/>
                </a:lnTo>
                <a:lnTo>
                  <a:pt x="223" y="710"/>
                </a:lnTo>
                <a:lnTo>
                  <a:pt x="229" y="721"/>
                </a:lnTo>
                <a:lnTo>
                  <a:pt x="231" y="737"/>
                </a:lnTo>
                <a:lnTo>
                  <a:pt x="235" y="752"/>
                </a:lnTo>
                <a:lnTo>
                  <a:pt x="237" y="762"/>
                </a:lnTo>
                <a:lnTo>
                  <a:pt x="240" y="768"/>
                </a:lnTo>
                <a:lnTo>
                  <a:pt x="248" y="779"/>
                </a:lnTo>
                <a:lnTo>
                  <a:pt x="256" y="791"/>
                </a:lnTo>
                <a:lnTo>
                  <a:pt x="264" y="803"/>
                </a:lnTo>
                <a:lnTo>
                  <a:pt x="268" y="810"/>
                </a:lnTo>
                <a:lnTo>
                  <a:pt x="271" y="814"/>
                </a:lnTo>
                <a:lnTo>
                  <a:pt x="198" y="814"/>
                </a:lnTo>
                <a:lnTo>
                  <a:pt x="200" y="810"/>
                </a:lnTo>
                <a:lnTo>
                  <a:pt x="200" y="801"/>
                </a:lnTo>
                <a:lnTo>
                  <a:pt x="198" y="789"/>
                </a:lnTo>
                <a:lnTo>
                  <a:pt x="194" y="781"/>
                </a:lnTo>
                <a:lnTo>
                  <a:pt x="188" y="778"/>
                </a:lnTo>
                <a:lnTo>
                  <a:pt x="184" y="774"/>
                </a:lnTo>
                <a:lnTo>
                  <a:pt x="180" y="770"/>
                </a:lnTo>
                <a:lnTo>
                  <a:pt x="178" y="764"/>
                </a:lnTo>
                <a:lnTo>
                  <a:pt x="178" y="760"/>
                </a:lnTo>
                <a:lnTo>
                  <a:pt x="178" y="745"/>
                </a:lnTo>
                <a:lnTo>
                  <a:pt x="178" y="721"/>
                </a:lnTo>
                <a:lnTo>
                  <a:pt x="178" y="694"/>
                </a:lnTo>
                <a:lnTo>
                  <a:pt x="175" y="667"/>
                </a:lnTo>
                <a:lnTo>
                  <a:pt x="173" y="640"/>
                </a:lnTo>
                <a:lnTo>
                  <a:pt x="169" y="617"/>
                </a:lnTo>
                <a:lnTo>
                  <a:pt x="165" y="603"/>
                </a:lnTo>
                <a:lnTo>
                  <a:pt x="161" y="589"/>
                </a:lnTo>
                <a:lnTo>
                  <a:pt x="159" y="570"/>
                </a:lnTo>
                <a:lnTo>
                  <a:pt x="159" y="553"/>
                </a:lnTo>
                <a:lnTo>
                  <a:pt x="159" y="539"/>
                </a:lnTo>
                <a:lnTo>
                  <a:pt x="159" y="533"/>
                </a:lnTo>
                <a:lnTo>
                  <a:pt x="157" y="539"/>
                </a:lnTo>
                <a:lnTo>
                  <a:pt x="155" y="553"/>
                </a:lnTo>
                <a:lnTo>
                  <a:pt x="149" y="568"/>
                </a:lnTo>
                <a:lnTo>
                  <a:pt x="145" y="585"/>
                </a:lnTo>
                <a:lnTo>
                  <a:pt x="142" y="599"/>
                </a:lnTo>
                <a:lnTo>
                  <a:pt x="134" y="628"/>
                </a:lnTo>
                <a:lnTo>
                  <a:pt x="130" y="657"/>
                </a:lnTo>
                <a:lnTo>
                  <a:pt x="128" y="682"/>
                </a:lnTo>
                <a:lnTo>
                  <a:pt x="126" y="702"/>
                </a:lnTo>
                <a:lnTo>
                  <a:pt x="128" y="710"/>
                </a:lnTo>
                <a:lnTo>
                  <a:pt x="132" y="721"/>
                </a:lnTo>
                <a:lnTo>
                  <a:pt x="136" y="737"/>
                </a:lnTo>
                <a:lnTo>
                  <a:pt x="138" y="752"/>
                </a:lnTo>
                <a:lnTo>
                  <a:pt x="142" y="762"/>
                </a:lnTo>
                <a:lnTo>
                  <a:pt x="145" y="768"/>
                </a:lnTo>
                <a:lnTo>
                  <a:pt x="151" y="779"/>
                </a:lnTo>
                <a:lnTo>
                  <a:pt x="159" y="791"/>
                </a:lnTo>
                <a:lnTo>
                  <a:pt x="167" y="803"/>
                </a:lnTo>
                <a:lnTo>
                  <a:pt x="173" y="810"/>
                </a:lnTo>
                <a:lnTo>
                  <a:pt x="175" y="814"/>
                </a:lnTo>
                <a:lnTo>
                  <a:pt x="103" y="814"/>
                </a:lnTo>
                <a:lnTo>
                  <a:pt x="103" y="810"/>
                </a:lnTo>
                <a:lnTo>
                  <a:pt x="103" y="801"/>
                </a:lnTo>
                <a:lnTo>
                  <a:pt x="103" y="789"/>
                </a:lnTo>
                <a:lnTo>
                  <a:pt x="99" y="781"/>
                </a:lnTo>
                <a:lnTo>
                  <a:pt x="93" y="778"/>
                </a:lnTo>
                <a:lnTo>
                  <a:pt x="87" y="774"/>
                </a:lnTo>
                <a:lnTo>
                  <a:pt x="83" y="770"/>
                </a:lnTo>
                <a:lnTo>
                  <a:pt x="82" y="764"/>
                </a:lnTo>
                <a:lnTo>
                  <a:pt x="82" y="760"/>
                </a:lnTo>
                <a:lnTo>
                  <a:pt x="83" y="745"/>
                </a:lnTo>
                <a:lnTo>
                  <a:pt x="83" y="723"/>
                </a:lnTo>
                <a:lnTo>
                  <a:pt x="82" y="696"/>
                </a:lnTo>
                <a:lnTo>
                  <a:pt x="80" y="669"/>
                </a:lnTo>
                <a:lnTo>
                  <a:pt x="76" y="642"/>
                </a:lnTo>
                <a:lnTo>
                  <a:pt x="74" y="618"/>
                </a:lnTo>
                <a:lnTo>
                  <a:pt x="70" y="605"/>
                </a:lnTo>
                <a:lnTo>
                  <a:pt x="68" y="599"/>
                </a:lnTo>
                <a:lnTo>
                  <a:pt x="66" y="585"/>
                </a:lnTo>
                <a:lnTo>
                  <a:pt x="64" y="572"/>
                </a:lnTo>
                <a:lnTo>
                  <a:pt x="64" y="562"/>
                </a:lnTo>
                <a:lnTo>
                  <a:pt x="62" y="543"/>
                </a:lnTo>
                <a:lnTo>
                  <a:pt x="60" y="514"/>
                </a:lnTo>
                <a:lnTo>
                  <a:pt x="58" y="477"/>
                </a:lnTo>
                <a:lnTo>
                  <a:pt x="56" y="434"/>
                </a:lnTo>
                <a:lnTo>
                  <a:pt x="52" y="459"/>
                </a:lnTo>
                <a:lnTo>
                  <a:pt x="50" y="479"/>
                </a:lnTo>
                <a:lnTo>
                  <a:pt x="49" y="488"/>
                </a:lnTo>
                <a:lnTo>
                  <a:pt x="45" y="504"/>
                </a:lnTo>
                <a:lnTo>
                  <a:pt x="37" y="518"/>
                </a:lnTo>
                <a:lnTo>
                  <a:pt x="27" y="529"/>
                </a:lnTo>
                <a:lnTo>
                  <a:pt x="18" y="535"/>
                </a:lnTo>
                <a:lnTo>
                  <a:pt x="12" y="537"/>
                </a:lnTo>
                <a:lnTo>
                  <a:pt x="6" y="531"/>
                </a:lnTo>
                <a:lnTo>
                  <a:pt x="2" y="520"/>
                </a:lnTo>
                <a:lnTo>
                  <a:pt x="0" y="504"/>
                </a:lnTo>
                <a:lnTo>
                  <a:pt x="0" y="490"/>
                </a:lnTo>
                <a:lnTo>
                  <a:pt x="2" y="47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74125" tIns="37050" rIns="74125" bIns="370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540;p62"/>
          <p:cNvSpPr/>
          <p:nvPr/>
        </p:nvSpPr>
        <p:spPr>
          <a:xfrm>
            <a:off x="5669592" y="3181050"/>
            <a:ext cx="274078" cy="182430"/>
          </a:xfrm>
          <a:custGeom>
            <a:avLst/>
            <a:gdLst/>
            <a:ahLst/>
            <a:cxnLst/>
            <a:rect l="l" t="t" r="r" b="b"/>
            <a:pathLst>
              <a:path w="1175" h="814" extrusionOk="0">
                <a:moveTo>
                  <a:pt x="2" y="479"/>
                </a:moveTo>
                <a:lnTo>
                  <a:pt x="6" y="457"/>
                </a:lnTo>
                <a:lnTo>
                  <a:pt x="14" y="428"/>
                </a:lnTo>
                <a:lnTo>
                  <a:pt x="25" y="393"/>
                </a:lnTo>
                <a:lnTo>
                  <a:pt x="37" y="355"/>
                </a:lnTo>
                <a:lnTo>
                  <a:pt x="49" y="316"/>
                </a:lnTo>
                <a:lnTo>
                  <a:pt x="56" y="277"/>
                </a:lnTo>
                <a:lnTo>
                  <a:pt x="60" y="263"/>
                </a:lnTo>
                <a:lnTo>
                  <a:pt x="62" y="246"/>
                </a:lnTo>
                <a:lnTo>
                  <a:pt x="68" y="223"/>
                </a:lnTo>
                <a:lnTo>
                  <a:pt x="76" y="199"/>
                </a:lnTo>
                <a:lnTo>
                  <a:pt x="85" y="176"/>
                </a:lnTo>
                <a:lnTo>
                  <a:pt x="99" y="157"/>
                </a:lnTo>
                <a:lnTo>
                  <a:pt x="118" y="141"/>
                </a:lnTo>
                <a:lnTo>
                  <a:pt x="157" y="124"/>
                </a:lnTo>
                <a:lnTo>
                  <a:pt x="196" y="116"/>
                </a:lnTo>
                <a:lnTo>
                  <a:pt x="233" y="116"/>
                </a:lnTo>
                <a:lnTo>
                  <a:pt x="270" y="120"/>
                </a:lnTo>
                <a:lnTo>
                  <a:pt x="302" y="128"/>
                </a:lnTo>
                <a:lnTo>
                  <a:pt x="332" y="134"/>
                </a:lnTo>
                <a:lnTo>
                  <a:pt x="359" y="135"/>
                </a:lnTo>
                <a:lnTo>
                  <a:pt x="390" y="135"/>
                </a:lnTo>
                <a:lnTo>
                  <a:pt x="425" y="132"/>
                </a:lnTo>
                <a:lnTo>
                  <a:pt x="458" y="128"/>
                </a:lnTo>
                <a:lnTo>
                  <a:pt x="489" y="124"/>
                </a:lnTo>
                <a:lnTo>
                  <a:pt x="516" y="124"/>
                </a:lnTo>
                <a:lnTo>
                  <a:pt x="574" y="124"/>
                </a:lnTo>
                <a:lnTo>
                  <a:pt x="624" y="126"/>
                </a:lnTo>
                <a:lnTo>
                  <a:pt x="667" y="128"/>
                </a:lnTo>
                <a:lnTo>
                  <a:pt x="700" y="130"/>
                </a:lnTo>
                <a:lnTo>
                  <a:pt x="727" y="132"/>
                </a:lnTo>
                <a:lnTo>
                  <a:pt x="742" y="132"/>
                </a:lnTo>
                <a:lnTo>
                  <a:pt x="766" y="130"/>
                </a:lnTo>
                <a:lnTo>
                  <a:pt x="791" y="124"/>
                </a:lnTo>
                <a:lnTo>
                  <a:pt x="820" y="116"/>
                </a:lnTo>
                <a:lnTo>
                  <a:pt x="847" y="108"/>
                </a:lnTo>
                <a:lnTo>
                  <a:pt x="872" y="102"/>
                </a:lnTo>
                <a:lnTo>
                  <a:pt x="890" y="97"/>
                </a:lnTo>
                <a:lnTo>
                  <a:pt x="899" y="93"/>
                </a:lnTo>
                <a:lnTo>
                  <a:pt x="907" y="87"/>
                </a:lnTo>
                <a:lnTo>
                  <a:pt x="915" y="79"/>
                </a:lnTo>
                <a:lnTo>
                  <a:pt x="905" y="66"/>
                </a:lnTo>
                <a:lnTo>
                  <a:pt x="897" y="54"/>
                </a:lnTo>
                <a:lnTo>
                  <a:pt x="896" y="46"/>
                </a:lnTo>
                <a:lnTo>
                  <a:pt x="899" y="40"/>
                </a:lnTo>
                <a:lnTo>
                  <a:pt x="911" y="33"/>
                </a:lnTo>
                <a:lnTo>
                  <a:pt x="927" y="27"/>
                </a:lnTo>
                <a:lnTo>
                  <a:pt x="946" y="23"/>
                </a:lnTo>
                <a:lnTo>
                  <a:pt x="952" y="25"/>
                </a:lnTo>
                <a:lnTo>
                  <a:pt x="959" y="27"/>
                </a:lnTo>
                <a:lnTo>
                  <a:pt x="973" y="15"/>
                </a:lnTo>
                <a:lnTo>
                  <a:pt x="992" y="6"/>
                </a:lnTo>
                <a:lnTo>
                  <a:pt x="1014" y="0"/>
                </a:lnTo>
                <a:lnTo>
                  <a:pt x="1039" y="4"/>
                </a:lnTo>
                <a:lnTo>
                  <a:pt x="1062" y="19"/>
                </a:lnTo>
                <a:lnTo>
                  <a:pt x="1084" y="42"/>
                </a:lnTo>
                <a:lnTo>
                  <a:pt x="1089" y="37"/>
                </a:lnTo>
                <a:lnTo>
                  <a:pt x="1099" y="33"/>
                </a:lnTo>
                <a:lnTo>
                  <a:pt x="1109" y="31"/>
                </a:lnTo>
                <a:lnTo>
                  <a:pt x="1126" y="29"/>
                </a:lnTo>
                <a:lnTo>
                  <a:pt x="1144" y="31"/>
                </a:lnTo>
                <a:lnTo>
                  <a:pt x="1155" y="35"/>
                </a:lnTo>
                <a:lnTo>
                  <a:pt x="1163" y="38"/>
                </a:lnTo>
                <a:lnTo>
                  <a:pt x="1161" y="46"/>
                </a:lnTo>
                <a:lnTo>
                  <a:pt x="1157" y="60"/>
                </a:lnTo>
                <a:lnTo>
                  <a:pt x="1148" y="75"/>
                </a:lnTo>
                <a:lnTo>
                  <a:pt x="1136" y="87"/>
                </a:lnTo>
                <a:lnTo>
                  <a:pt x="1128" y="91"/>
                </a:lnTo>
                <a:lnTo>
                  <a:pt x="1118" y="95"/>
                </a:lnTo>
                <a:lnTo>
                  <a:pt x="1109" y="97"/>
                </a:lnTo>
                <a:lnTo>
                  <a:pt x="1113" y="110"/>
                </a:lnTo>
                <a:lnTo>
                  <a:pt x="1113" y="122"/>
                </a:lnTo>
                <a:lnTo>
                  <a:pt x="1118" y="130"/>
                </a:lnTo>
                <a:lnTo>
                  <a:pt x="1128" y="143"/>
                </a:lnTo>
                <a:lnTo>
                  <a:pt x="1140" y="157"/>
                </a:lnTo>
                <a:lnTo>
                  <a:pt x="1153" y="174"/>
                </a:lnTo>
                <a:lnTo>
                  <a:pt x="1167" y="192"/>
                </a:lnTo>
                <a:lnTo>
                  <a:pt x="1173" y="209"/>
                </a:lnTo>
                <a:lnTo>
                  <a:pt x="1175" y="227"/>
                </a:lnTo>
                <a:lnTo>
                  <a:pt x="1165" y="242"/>
                </a:lnTo>
                <a:lnTo>
                  <a:pt x="1148" y="254"/>
                </a:lnTo>
                <a:lnTo>
                  <a:pt x="1128" y="258"/>
                </a:lnTo>
                <a:lnTo>
                  <a:pt x="1107" y="258"/>
                </a:lnTo>
                <a:lnTo>
                  <a:pt x="1084" y="254"/>
                </a:lnTo>
                <a:lnTo>
                  <a:pt x="1062" y="248"/>
                </a:lnTo>
                <a:lnTo>
                  <a:pt x="1043" y="240"/>
                </a:lnTo>
                <a:lnTo>
                  <a:pt x="1025" y="236"/>
                </a:lnTo>
                <a:lnTo>
                  <a:pt x="1012" y="234"/>
                </a:lnTo>
                <a:lnTo>
                  <a:pt x="1004" y="236"/>
                </a:lnTo>
                <a:lnTo>
                  <a:pt x="996" y="248"/>
                </a:lnTo>
                <a:lnTo>
                  <a:pt x="992" y="265"/>
                </a:lnTo>
                <a:lnTo>
                  <a:pt x="989" y="289"/>
                </a:lnTo>
                <a:lnTo>
                  <a:pt x="985" y="318"/>
                </a:lnTo>
                <a:lnTo>
                  <a:pt x="977" y="347"/>
                </a:lnTo>
                <a:lnTo>
                  <a:pt x="965" y="380"/>
                </a:lnTo>
                <a:lnTo>
                  <a:pt x="948" y="415"/>
                </a:lnTo>
                <a:lnTo>
                  <a:pt x="923" y="448"/>
                </a:lnTo>
                <a:lnTo>
                  <a:pt x="888" y="488"/>
                </a:lnTo>
                <a:lnTo>
                  <a:pt x="863" y="529"/>
                </a:lnTo>
                <a:lnTo>
                  <a:pt x="843" y="564"/>
                </a:lnTo>
                <a:lnTo>
                  <a:pt x="830" y="595"/>
                </a:lnTo>
                <a:lnTo>
                  <a:pt x="820" y="617"/>
                </a:lnTo>
                <a:lnTo>
                  <a:pt x="816" y="636"/>
                </a:lnTo>
                <a:lnTo>
                  <a:pt x="810" y="657"/>
                </a:lnTo>
                <a:lnTo>
                  <a:pt x="808" y="681"/>
                </a:lnTo>
                <a:lnTo>
                  <a:pt x="806" y="704"/>
                </a:lnTo>
                <a:lnTo>
                  <a:pt x="806" y="721"/>
                </a:lnTo>
                <a:lnTo>
                  <a:pt x="808" y="735"/>
                </a:lnTo>
                <a:lnTo>
                  <a:pt x="814" y="745"/>
                </a:lnTo>
                <a:lnTo>
                  <a:pt x="822" y="760"/>
                </a:lnTo>
                <a:lnTo>
                  <a:pt x="830" y="776"/>
                </a:lnTo>
                <a:lnTo>
                  <a:pt x="839" y="789"/>
                </a:lnTo>
                <a:lnTo>
                  <a:pt x="845" y="799"/>
                </a:lnTo>
                <a:lnTo>
                  <a:pt x="847" y="803"/>
                </a:lnTo>
                <a:lnTo>
                  <a:pt x="783" y="803"/>
                </a:lnTo>
                <a:lnTo>
                  <a:pt x="783" y="799"/>
                </a:lnTo>
                <a:lnTo>
                  <a:pt x="781" y="787"/>
                </a:lnTo>
                <a:lnTo>
                  <a:pt x="777" y="774"/>
                </a:lnTo>
                <a:lnTo>
                  <a:pt x="773" y="762"/>
                </a:lnTo>
                <a:lnTo>
                  <a:pt x="770" y="756"/>
                </a:lnTo>
                <a:lnTo>
                  <a:pt x="768" y="754"/>
                </a:lnTo>
                <a:lnTo>
                  <a:pt x="764" y="752"/>
                </a:lnTo>
                <a:lnTo>
                  <a:pt x="760" y="748"/>
                </a:lnTo>
                <a:lnTo>
                  <a:pt x="758" y="745"/>
                </a:lnTo>
                <a:lnTo>
                  <a:pt x="756" y="739"/>
                </a:lnTo>
                <a:lnTo>
                  <a:pt x="756" y="731"/>
                </a:lnTo>
                <a:lnTo>
                  <a:pt x="758" y="717"/>
                </a:lnTo>
                <a:lnTo>
                  <a:pt x="760" y="698"/>
                </a:lnTo>
                <a:lnTo>
                  <a:pt x="760" y="677"/>
                </a:lnTo>
                <a:lnTo>
                  <a:pt x="758" y="653"/>
                </a:lnTo>
                <a:lnTo>
                  <a:pt x="758" y="634"/>
                </a:lnTo>
                <a:lnTo>
                  <a:pt x="756" y="620"/>
                </a:lnTo>
                <a:lnTo>
                  <a:pt x="756" y="615"/>
                </a:lnTo>
                <a:lnTo>
                  <a:pt x="756" y="618"/>
                </a:lnTo>
                <a:lnTo>
                  <a:pt x="752" y="630"/>
                </a:lnTo>
                <a:lnTo>
                  <a:pt x="746" y="648"/>
                </a:lnTo>
                <a:lnTo>
                  <a:pt x="740" y="669"/>
                </a:lnTo>
                <a:lnTo>
                  <a:pt x="737" y="690"/>
                </a:lnTo>
                <a:lnTo>
                  <a:pt x="733" y="710"/>
                </a:lnTo>
                <a:lnTo>
                  <a:pt x="731" y="727"/>
                </a:lnTo>
                <a:lnTo>
                  <a:pt x="733" y="739"/>
                </a:lnTo>
                <a:lnTo>
                  <a:pt x="740" y="752"/>
                </a:lnTo>
                <a:lnTo>
                  <a:pt x="748" y="766"/>
                </a:lnTo>
                <a:lnTo>
                  <a:pt x="754" y="781"/>
                </a:lnTo>
                <a:lnTo>
                  <a:pt x="762" y="793"/>
                </a:lnTo>
                <a:lnTo>
                  <a:pt x="766" y="801"/>
                </a:lnTo>
                <a:lnTo>
                  <a:pt x="768" y="805"/>
                </a:lnTo>
                <a:lnTo>
                  <a:pt x="709" y="805"/>
                </a:lnTo>
                <a:lnTo>
                  <a:pt x="708" y="801"/>
                </a:lnTo>
                <a:lnTo>
                  <a:pt x="706" y="791"/>
                </a:lnTo>
                <a:lnTo>
                  <a:pt x="704" y="778"/>
                </a:lnTo>
                <a:lnTo>
                  <a:pt x="700" y="768"/>
                </a:lnTo>
                <a:lnTo>
                  <a:pt x="696" y="764"/>
                </a:lnTo>
                <a:lnTo>
                  <a:pt x="692" y="762"/>
                </a:lnTo>
                <a:lnTo>
                  <a:pt x="688" y="760"/>
                </a:lnTo>
                <a:lnTo>
                  <a:pt x="686" y="754"/>
                </a:lnTo>
                <a:lnTo>
                  <a:pt x="682" y="750"/>
                </a:lnTo>
                <a:lnTo>
                  <a:pt x="682" y="745"/>
                </a:lnTo>
                <a:lnTo>
                  <a:pt x="682" y="737"/>
                </a:lnTo>
                <a:lnTo>
                  <a:pt x="686" y="727"/>
                </a:lnTo>
                <a:lnTo>
                  <a:pt x="688" y="712"/>
                </a:lnTo>
                <a:lnTo>
                  <a:pt x="692" y="692"/>
                </a:lnTo>
                <a:lnTo>
                  <a:pt x="694" y="673"/>
                </a:lnTo>
                <a:lnTo>
                  <a:pt x="696" y="653"/>
                </a:lnTo>
                <a:lnTo>
                  <a:pt x="696" y="640"/>
                </a:lnTo>
                <a:lnTo>
                  <a:pt x="696" y="632"/>
                </a:lnTo>
                <a:lnTo>
                  <a:pt x="690" y="626"/>
                </a:lnTo>
                <a:lnTo>
                  <a:pt x="686" y="615"/>
                </a:lnTo>
                <a:lnTo>
                  <a:pt x="684" y="601"/>
                </a:lnTo>
                <a:lnTo>
                  <a:pt x="688" y="584"/>
                </a:lnTo>
                <a:lnTo>
                  <a:pt x="692" y="568"/>
                </a:lnTo>
                <a:lnTo>
                  <a:pt x="692" y="549"/>
                </a:lnTo>
                <a:lnTo>
                  <a:pt x="694" y="527"/>
                </a:lnTo>
                <a:lnTo>
                  <a:pt x="694" y="506"/>
                </a:lnTo>
                <a:lnTo>
                  <a:pt x="694" y="487"/>
                </a:lnTo>
                <a:lnTo>
                  <a:pt x="694" y="473"/>
                </a:lnTo>
                <a:lnTo>
                  <a:pt x="692" y="467"/>
                </a:lnTo>
                <a:lnTo>
                  <a:pt x="688" y="469"/>
                </a:lnTo>
                <a:lnTo>
                  <a:pt x="677" y="475"/>
                </a:lnTo>
                <a:lnTo>
                  <a:pt x="655" y="481"/>
                </a:lnTo>
                <a:lnTo>
                  <a:pt x="630" y="488"/>
                </a:lnTo>
                <a:lnTo>
                  <a:pt x="599" y="496"/>
                </a:lnTo>
                <a:lnTo>
                  <a:pt x="564" y="502"/>
                </a:lnTo>
                <a:lnTo>
                  <a:pt x="527" y="506"/>
                </a:lnTo>
                <a:lnTo>
                  <a:pt x="487" y="506"/>
                </a:lnTo>
                <a:lnTo>
                  <a:pt x="452" y="502"/>
                </a:lnTo>
                <a:lnTo>
                  <a:pt x="423" y="496"/>
                </a:lnTo>
                <a:lnTo>
                  <a:pt x="399" y="490"/>
                </a:lnTo>
                <a:lnTo>
                  <a:pt x="384" y="487"/>
                </a:lnTo>
                <a:lnTo>
                  <a:pt x="374" y="485"/>
                </a:lnTo>
                <a:lnTo>
                  <a:pt x="363" y="488"/>
                </a:lnTo>
                <a:lnTo>
                  <a:pt x="351" y="498"/>
                </a:lnTo>
                <a:lnTo>
                  <a:pt x="337" y="512"/>
                </a:lnTo>
                <a:lnTo>
                  <a:pt x="339" y="529"/>
                </a:lnTo>
                <a:lnTo>
                  <a:pt x="339" y="533"/>
                </a:lnTo>
                <a:lnTo>
                  <a:pt x="337" y="539"/>
                </a:lnTo>
                <a:lnTo>
                  <a:pt x="333" y="541"/>
                </a:lnTo>
                <a:lnTo>
                  <a:pt x="330" y="543"/>
                </a:lnTo>
                <a:lnTo>
                  <a:pt x="326" y="543"/>
                </a:lnTo>
                <a:lnTo>
                  <a:pt x="320" y="541"/>
                </a:lnTo>
                <a:lnTo>
                  <a:pt x="318" y="537"/>
                </a:lnTo>
                <a:lnTo>
                  <a:pt x="316" y="533"/>
                </a:lnTo>
                <a:lnTo>
                  <a:pt x="314" y="523"/>
                </a:lnTo>
                <a:lnTo>
                  <a:pt x="306" y="527"/>
                </a:lnTo>
                <a:lnTo>
                  <a:pt x="306" y="543"/>
                </a:lnTo>
                <a:lnTo>
                  <a:pt x="304" y="547"/>
                </a:lnTo>
                <a:lnTo>
                  <a:pt x="302" y="551"/>
                </a:lnTo>
                <a:lnTo>
                  <a:pt x="299" y="553"/>
                </a:lnTo>
                <a:lnTo>
                  <a:pt x="293" y="554"/>
                </a:lnTo>
                <a:lnTo>
                  <a:pt x="289" y="553"/>
                </a:lnTo>
                <a:lnTo>
                  <a:pt x="285" y="551"/>
                </a:lnTo>
                <a:lnTo>
                  <a:pt x="283" y="547"/>
                </a:lnTo>
                <a:lnTo>
                  <a:pt x="281" y="541"/>
                </a:lnTo>
                <a:lnTo>
                  <a:pt x="281" y="529"/>
                </a:lnTo>
                <a:lnTo>
                  <a:pt x="281" y="529"/>
                </a:lnTo>
                <a:lnTo>
                  <a:pt x="275" y="529"/>
                </a:lnTo>
                <a:lnTo>
                  <a:pt x="268" y="529"/>
                </a:lnTo>
                <a:lnTo>
                  <a:pt x="266" y="539"/>
                </a:lnTo>
                <a:lnTo>
                  <a:pt x="264" y="545"/>
                </a:lnTo>
                <a:lnTo>
                  <a:pt x="262" y="547"/>
                </a:lnTo>
                <a:lnTo>
                  <a:pt x="258" y="549"/>
                </a:lnTo>
                <a:lnTo>
                  <a:pt x="252" y="549"/>
                </a:lnTo>
                <a:lnTo>
                  <a:pt x="248" y="549"/>
                </a:lnTo>
                <a:lnTo>
                  <a:pt x="244" y="545"/>
                </a:lnTo>
                <a:lnTo>
                  <a:pt x="242" y="541"/>
                </a:lnTo>
                <a:lnTo>
                  <a:pt x="242" y="535"/>
                </a:lnTo>
                <a:lnTo>
                  <a:pt x="244" y="523"/>
                </a:lnTo>
                <a:lnTo>
                  <a:pt x="240" y="520"/>
                </a:lnTo>
                <a:lnTo>
                  <a:pt x="237" y="516"/>
                </a:lnTo>
                <a:lnTo>
                  <a:pt x="235" y="514"/>
                </a:lnTo>
                <a:lnTo>
                  <a:pt x="235" y="514"/>
                </a:lnTo>
                <a:lnTo>
                  <a:pt x="235" y="520"/>
                </a:lnTo>
                <a:lnTo>
                  <a:pt x="233" y="537"/>
                </a:lnTo>
                <a:lnTo>
                  <a:pt x="231" y="562"/>
                </a:lnTo>
                <a:lnTo>
                  <a:pt x="227" y="591"/>
                </a:lnTo>
                <a:lnTo>
                  <a:pt x="225" y="624"/>
                </a:lnTo>
                <a:lnTo>
                  <a:pt x="223" y="655"/>
                </a:lnTo>
                <a:lnTo>
                  <a:pt x="221" y="682"/>
                </a:lnTo>
                <a:lnTo>
                  <a:pt x="221" y="702"/>
                </a:lnTo>
                <a:lnTo>
                  <a:pt x="223" y="710"/>
                </a:lnTo>
                <a:lnTo>
                  <a:pt x="229" y="721"/>
                </a:lnTo>
                <a:lnTo>
                  <a:pt x="231" y="737"/>
                </a:lnTo>
                <a:lnTo>
                  <a:pt x="235" y="752"/>
                </a:lnTo>
                <a:lnTo>
                  <a:pt x="237" y="762"/>
                </a:lnTo>
                <a:lnTo>
                  <a:pt x="240" y="768"/>
                </a:lnTo>
                <a:lnTo>
                  <a:pt x="248" y="779"/>
                </a:lnTo>
                <a:lnTo>
                  <a:pt x="256" y="791"/>
                </a:lnTo>
                <a:lnTo>
                  <a:pt x="264" y="803"/>
                </a:lnTo>
                <a:lnTo>
                  <a:pt x="268" y="810"/>
                </a:lnTo>
                <a:lnTo>
                  <a:pt x="271" y="814"/>
                </a:lnTo>
                <a:lnTo>
                  <a:pt x="198" y="814"/>
                </a:lnTo>
                <a:lnTo>
                  <a:pt x="200" y="810"/>
                </a:lnTo>
                <a:lnTo>
                  <a:pt x="200" y="801"/>
                </a:lnTo>
                <a:lnTo>
                  <a:pt x="198" y="789"/>
                </a:lnTo>
                <a:lnTo>
                  <a:pt x="194" y="781"/>
                </a:lnTo>
                <a:lnTo>
                  <a:pt x="188" y="778"/>
                </a:lnTo>
                <a:lnTo>
                  <a:pt x="184" y="774"/>
                </a:lnTo>
                <a:lnTo>
                  <a:pt x="180" y="770"/>
                </a:lnTo>
                <a:lnTo>
                  <a:pt x="178" y="764"/>
                </a:lnTo>
                <a:lnTo>
                  <a:pt x="178" y="760"/>
                </a:lnTo>
                <a:lnTo>
                  <a:pt x="178" y="745"/>
                </a:lnTo>
                <a:lnTo>
                  <a:pt x="178" y="721"/>
                </a:lnTo>
                <a:lnTo>
                  <a:pt x="178" y="694"/>
                </a:lnTo>
                <a:lnTo>
                  <a:pt x="175" y="667"/>
                </a:lnTo>
                <a:lnTo>
                  <a:pt x="173" y="640"/>
                </a:lnTo>
                <a:lnTo>
                  <a:pt x="169" y="617"/>
                </a:lnTo>
                <a:lnTo>
                  <a:pt x="165" y="603"/>
                </a:lnTo>
                <a:lnTo>
                  <a:pt x="161" y="589"/>
                </a:lnTo>
                <a:lnTo>
                  <a:pt x="159" y="570"/>
                </a:lnTo>
                <a:lnTo>
                  <a:pt x="159" y="553"/>
                </a:lnTo>
                <a:lnTo>
                  <a:pt x="159" y="539"/>
                </a:lnTo>
                <a:lnTo>
                  <a:pt x="159" y="533"/>
                </a:lnTo>
                <a:lnTo>
                  <a:pt x="157" y="539"/>
                </a:lnTo>
                <a:lnTo>
                  <a:pt x="155" y="553"/>
                </a:lnTo>
                <a:lnTo>
                  <a:pt x="149" y="568"/>
                </a:lnTo>
                <a:lnTo>
                  <a:pt x="145" y="585"/>
                </a:lnTo>
                <a:lnTo>
                  <a:pt x="142" y="599"/>
                </a:lnTo>
                <a:lnTo>
                  <a:pt x="134" y="628"/>
                </a:lnTo>
                <a:lnTo>
                  <a:pt x="130" y="657"/>
                </a:lnTo>
                <a:lnTo>
                  <a:pt x="128" y="682"/>
                </a:lnTo>
                <a:lnTo>
                  <a:pt x="126" y="702"/>
                </a:lnTo>
                <a:lnTo>
                  <a:pt x="128" y="710"/>
                </a:lnTo>
                <a:lnTo>
                  <a:pt x="132" y="721"/>
                </a:lnTo>
                <a:lnTo>
                  <a:pt x="136" y="737"/>
                </a:lnTo>
                <a:lnTo>
                  <a:pt x="138" y="752"/>
                </a:lnTo>
                <a:lnTo>
                  <a:pt x="142" y="762"/>
                </a:lnTo>
                <a:lnTo>
                  <a:pt x="145" y="768"/>
                </a:lnTo>
                <a:lnTo>
                  <a:pt x="151" y="779"/>
                </a:lnTo>
                <a:lnTo>
                  <a:pt x="159" y="791"/>
                </a:lnTo>
                <a:lnTo>
                  <a:pt x="167" y="803"/>
                </a:lnTo>
                <a:lnTo>
                  <a:pt x="173" y="810"/>
                </a:lnTo>
                <a:lnTo>
                  <a:pt x="175" y="814"/>
                </a:lnTo>
                <a:lnTo>
                  <a:pt x="103" y="814"/>
                </a:lnTo>
                <a:lnTo>
                  <a:pt x="103" y="810"/>
                </a:lnTo>
                <a:lnTo>
                  <a:pt x="103" y="801"/>
                </a:lnTo>
                <a:lnTo>
                  <a:pt x="103" y="789"/>
                </a:lnTo>
                <a:lnTo>
                  <a:pt x="99" y="781"/>
                </a:lnTo>
                <a:lnTo>
                  <a:pt x="93" y="778"/>
                </a:lnTo>
                <a:lnTo>
                  <a:pt x="87" y="774"/>
                </a:lnTo>
                <a:lnTo>
                  <a:pt x="83" y="770"/>
                </a:lnTo>
                <a:lnTo>
                  <a:pt x="82" y="764"/>
                </a:lnTo>
                <a:lnTo>
                  <a:pt x="82" y="760"/>
                </a:lnTo>
                <a:lnTo>
                  <a:pt x="83" y="745"/>
                </a:lnTo>
                <a:lnTo>
                  <a:pt x="83" y="723"/>
                </a:lnTo>
                <a:lnTo>
                  <a:pt x="82" y="696"/>
                </a:lnTo>
                <a:lnTo>
                  <a:pt x="80" y="669"/>
                </a:lnTo>
                <a:lnTo>
                  <a:pt x="76" y="642"/>
                </a:lnTo>
                <a:lnTo>
                  <a:pt x="74" y="618"/>
                </a:lnTo>
                <a:lnTo>
                  <a:pt x="70" y="605"/>
                </a:lnTo>
                <a:lnTo>
                  <a:pt x="68" y="599"/>
                </a:lnTo>
                <a:lnTo>
                  <a:pt x="66" y="585"/>
                </a:lnTo>
                <a:lnTo>
                  <a:pt x="64" y="572"/>
                </a:lnTo>
                <a:lnTo>
                  <a:pt x="64" y="562"/>
                </a:lnTo>
                <a:lnTo>
                  <a:pt x="62" y="543"/>
                </a:lnTo>
                <a:lnTo>
                  <a:pt x="60" y="514"/>
                </a:lnTo>
                <a:lnTo>
                  <a:pt x="58" y="477"/>
                </a:lnTo>
                <a:lnTo>
                  <a:pt x="56" y="434"/>
                </a:lnTo>
                <a:lnTo>
                  <a:pt x="52" y="459"/>
                </a:lnTo>
                <a:lnTo>
                  <a:pt x="50" y="479"/>
                </a:lnTo>
                <a:lnTo>
                  <a:pt x="49" y="488"/>
                </a:lnTo>
                <a:lnTo>
                  <a:pt x="45" y="504"/>
                </a:lnTo>
                <a:lnTo>
                  <a:pt x="37" y="518"/>
                </a:lnTo>
                <a:lnTo>
                  <a:pt x="27" y="529"/>
                </a:lnTo>
                <a:lnTo>
                  <a:pt x="18" y="535"/>
                </a:lnTo>
                <a:lnTo>
                  <a:pt x="12" y="537"/>
                </a:lnTo>
                <a:lnTo>
                  <a:pt x="6" y="531"/>
                </a:lnTo>
                <a:lnTo>
                  <a:pt x="2" y="520"/>
                </a:lnTo>
                <a:lnTo>
                  <a:pt x="0" y="504"/>
                </a:lnTo>
                <a:lnTo>
                  <a:pt x="0" y="490"/>
                </a:lnTo>
                <a:lnTo>
                  <a:pt x="2" y="47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74125" tIns="37050" rIns="74125" bIns="370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" name="Google Shape;545;p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0725" y="2953588"/>
            <a:ext cx="457377" cy="346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04295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65"/>
          <p:cNvSpPr txBox="1"/>
          <p:nvPr/>
        </p:nvSpPr>
        <p:spPr>
          <a:xfrm>
            <a:off x="363001" y="152050"/>
            <a:ext cx="78573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Калганский муниципальный округ Забайкальского края</a:t>
            </a:r>
            <a:br>
              <a:rPr lang="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" b="1" dirty="0" smtClean="0">
                <a:solidFill>
                  <a:schemeClr val="tx1"/>
                </a:solidFill>
              </a:rPr>
              <a:t>Проекты</a:t>
            </a:r>
            <a:r>
              <a:rPr lang="ru" b="1" dirty="0">
                <a:solidFill>
                  <a:schemeClr val="tx1"/>
                </a:solidFill>
              </a:rPr>
              <a:t>, которым требуется поиск </a:t>
            </a:r>
            <a:r>
              <a:rPr lang="ru" b="1" dirty="0" smtClean="0">
                <a:solidFill>
                  <a:schemeClr val="tx1"/>
                </a:solidFill>
              </a:rPr>
              <a:t>инвестора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578" name="Google Shape;578;p65"/>
          <p:cNvSpPr/>
          <p:nvPr/>
        </p:nvSpPr>
        <p:spPr>
          <a:xfrm>
            <a:off x="362989" y="992121"/>
            <a:ext cx="27120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65"/>
          <p:cNvSpPr/>
          <p:nvPr/>
        </p:nvSpPr>
        <p:spPr>
          <a:xfrm>
            <a:off x="406073" y="836838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Инвестиционный проект. Строительство здания для размещения </a:t>
            </a:r>
            <a:r>
              <a:rPr lang="ru-RU" sz="1100" b="1" dirty="0" err="1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дискаунтера</a:t>
            </a:r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(поиск инвестора)</a:t>
            </a:r>
            <a:endParaRPr lang="ru-RU" sz="1100" dirty="0">
              <a:solidFill>
                <a:schemeClr val="bg1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80" name="Google Shape;580;p65"/>
          <p:cNvSpPr txBox="1"/>
          <p:nvPr/>
        </p:nvSpPr>
        <p:spPr>
          <a:xfrm>
            <a:off x="413111" y="1485442"/>
            <a:ext cx="3466161" cy="1246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sz="12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Инициатор проекта </a:t>
            </a:r>
            <a:r>
              <a:rPr lang="ru" sz="12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– поиск инвестора</a:t>
            </a:r>
            <a:endParaRPr sz="1200" dirty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317500">
              <a:lnSpc>
                <a:spcPct val="115000"/>
              </a:lnSpc>
              <a:buClr>
                <a:srgbClr val="231F20"/>
              </a:buClr>
              <a:buSzPts val="1400"/>
              <a:buFont typeface="Arial"/>
              <a:buChar char="●"/>
            </a:pPr>
            <a:r>
              <a:rPr lang="ru" sz="12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Объём инвестиций </a:t>
            </a:r>
            <a:r>
              <a:rPr lang="ru" sz="12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 определен</a:t>
            </a:r>
            <a:endParaRPr sz="1200" b="1" dirty="0">
              <a:solidFill>
                <a:srgbClr val="89186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sz="12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Срок окупаемости </a:t>
            </a:r>
            <a:r>
              <a:rPr lang="ru" sz="12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– не определен</a:t>
            </a:r>
            <a:endParaRPr sz="1200" dirty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sz="12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Текущая ситуация </a:t>
            </a:r>
            <a:r>
              <a:rPr lang="ru" sz="12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– свободная ниша</a:t>
            </a:r>
            <a:endParaRPr sz="1200" dirty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" name="Google Shape;583;p65"/>
          <p:cNvSpPr txBox="1"/>
          <p:nvPr/>
        </p:nvSpPr>
        <p:spPr>
          <a:xfrm>
            <a:off x="551657" y="3518029"/>
            <a:ext cx="3230634" cy="103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sz="12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Инициатор проекта </a:t>
            </a:r>
            <a:r>
              <a:rPr lang="ru" sz="12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– поиск инвестора</a:t>
            </a:r>
            <a:endParaRPr sz="1200" dirty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sz="12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Объём инвестиций </a:t>
            </a:r>
            <a:r>
              <a:rPr lang="ru" sz="12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– не определен</a:t>
            </a:r>
            <a:endParaRPr sz="1200" b="1" dirty="0">
              <a:solidFill>
                <a:srgbClr val="89186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sz="12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Срок окупаемости </a:t>
            </a:r>
            <a:r>
              <a:rPr lang="ru" sz="12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– не определен</a:t>
            </a:r>
            <a:endParaRPr sz="1200" dirty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sz="1200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Текущая ситуация </a:t>
            </a:r>
            <a:r>
              <a:rPr lang="ru" sz="12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– свободная ниша</a:t>
            </a:r>
            <a:endParaRPr sz="1200" dirty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4" name="Google Shape;584;p65"/>
          <p:cNvSpPr/>
          <p:nvPr/>
        </p:nvSpPr>
        <p:spPr>
          <a:xfrm>
            <a:off x="406073" y="2806313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lvl="0"/>
            <a:r>
              <a:rPr lang="ru-RU" sz="1100" b="1" dirty="0" smtClean="0">
                <a:solidFill>
                  <a:schemeClr val="bg1"/>
                </a:solidFill>
                <a:cs typeface="Times New Roman" pitchFamily="18" charset="0"/>
              </a:rPr>
              <a:t>Инвестиционный проект. Переработка </a:t>
            </a:r>
            <a:r>
              <a:rPr lang="ru-RU" sz="1100" b="1" dirty="0" err="1" smtClean="0">
                <a:solidFill>
                  <a:schemeClr val="bg1"/>
                </a:solidFill>
                <a:cs typeface="Times New Roman" pitchFamily="18" charset="0"/>
              </a:rPr>
              <a:t>хвостохранилища</a:t>
            </a:r>
            <a:r>
              <a:rPr lang="ru-RU" sz="11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1100" b="1" dirty="0" err="1" smtClean="0">
                <a:solidFill>
                  <a:schemeClr val="bg1"/>
                </a:solidFill>
                <a:cs typeface="Times New Roman" pitchFamily="18" charset="0"/>
              </a:rPr>
              <a:t>Кадаинской</a:t>
            </a:r>
            <a:r>
              <a:rPr lang="ru-RU" sz="1100" b="1" dirty="0" smtClean="0">
                <a:solidFill>
                  <a:schemeClr val="bg1"/>
                </a:solidFill>
                <a:cs typeface="Times New Roman" pitchFamily="18" charset="0"/>
              </a:rPr>
              <a:t> обогатительной фабрики </a:t>
            </a:r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(поиск инвестора)</a:t>
            </a:r>
            <a:endParaRPr sz="1100" dirty="0">
              <a:solidFill>
                <a:schemeClr val="bg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6564" y="845801"/>
            <a:ext cx="4181475" cy="373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312" y="2797488"/>
            <a:ext cx="340613" cy="3406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0235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28600"/>
            <a:ext cx="8229600" cy="259668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cs typeface="Times New Roman" pitchFamily="18" charset="0"/>
              </a:rPr>
              <a:t>Потребность района в видах экономической деятельности, которые необходимо развивать на территории района </a:t>
            </a:r>
            <a:endParaRPr lang="ru-RU" sz="2800" dirty="0">
              <a:solidFill>
                <a:schemeClr val="bg2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46394951"/>
              </p:ext>
            </p:extLst>
          </p:nvPr>
        </p:nvGraphicFramePr>
        <p:xfrm>
          <a:off x="304801" y="1297630"/>
          <a:ext cx="8439148" cy="3525520"/>
        </p:xfrm>
        <a:graphic>
          <a:graphicData uri="http://schemas.openxmlformats.org/drawingml/2006/table">
            <a:tbl>
              <a:tblPr firstRow="1" bandRow="1"/>
              <a:tblGrid>
                <a:gridCol w="3524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433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097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57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5785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570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bg1"/>
                          </a:solidFill>
                          <a:effectLst/>
                        </a:rPr>
                        <a:t>№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rgbClr val="8918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Наименование ниши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62" marR="30962" marT="0" marB="0" anchor="ctr">
                    <a:solidFill>
                      <a:srgbClr val="8918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Имеются предприятия </a:t>
                      </a:r>
                      <a:endParaRPr lang="ru-RU" sz="8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число предприятий)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62" marR="30962" marT="0" marB="0" anchor="ctr">
                    <a:solidFill>
                      <a:srgbClr val="8918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Отсутствуют предприятия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62" marR="30962" marT="0" marB="0" anchor="ctr">
                    <a:solidFill>
                      <a:srgbClr val="8918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Потребность </a:t>
                      </a:r>
                      <a:endParaRPr lang="ru-RU" sz="8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bg1"/>
                          </a:solidFill>
                          <a:effectLst/>
                        </a:rPr>
                        <a:t>(имеется</a:t>
                      </a: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/ не имеется)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62" marR="30962" marT="0" marB="0" anchor="ctr">
                    <a:solidFill>
                      <a:srgbClr val="89186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1.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Переработка сельскохозяйственного сырья 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Имеется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Производство хлебобулочных, кондитерских изделий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62" marR="3096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Не имеется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Производство безалкогольных </a:t>
                      </a:r>
                      <a:r>
                        <a:rPr lang="ru-RU" sz="800" dirty="0">
                          <a:effectLst/>
                        </a:rPr>
                        <a:t>напитков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Имеется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Бытовые услуги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62" marR="3096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Не имеется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5.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Транспортные услуги ( пассажирские, </a:t>
                      </a:r>
                      <a:r>
                        <a:rPr lang="ru-RU" sz="800" dirty="0" smtClean="0">
                          <a:effectLst/>
                        </a:rPr>
                        <a:t>180541 </a:t>
                      </a:r>
                      <a:r>
                        <a:rPr lang="ru-RU" sz="800" dirty="0">
                          <a:effectLst/>
                        </a:rPr>
                        <a:t>перевозки)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Имеется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6.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Торговля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62" marR="3096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68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Не имеется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7.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Аптеки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Не имеется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8.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Ветеринария ( услуги, ветеринарная аптека)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62" marR="3096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Не имеется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Услуги в </a:t>
                      </a:r>
                      <a:r>
                        <a:rPr lang="ru-RU" sz="800" dirty="0" smtClean="0">
                          <a:effectLst/>
                        </a:rPr>
                        <a:t>сфере красоты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Имеется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Туристические услуги (базы отдыха, туристические маршруты, объекты показа)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62" marR="3096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Не имеется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11.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Объекты размещения (гостиницы, хостелы, визит-центры, гостевые дома)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Не имеется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12.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Детские сады, ясли, группы временного пребывания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62" marR="3096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Не имеется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13.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Детские развивающие центры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Имеется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14.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Спортивные залы, тренажерные центры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62" marR="3096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Имеется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15.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Предприятия общественного питания</a:t>
                      </a:r>
                      <a:endParaRPr lang="ru-RU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Не имеется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16.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Производство сувенирной продукции, народные промыслы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Имеется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17.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Прочие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08991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28600"/>
            <a:ext cx="8229600" cy="25966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bg2">
                    <a:lumMod val="90000"/>
                    <a:lumOff val="10000"/>
                  </a:schemeClr>
                </a:solidFill>
                <a:cs typeface="Times New Roman" pitchFamily="18" charset="0"/>
              </a:rPr>
              <a:t>Строительство здания для размещения </a:t>
            </a:r>
            <a:r>
              <a:rPr lang="ru-RU" sz="1800" b="1" dirty="0" err="1" smtClean="0">
                <a:solidFill>
                  <a:schemeClr val="bg2">
                    <a:lumMod val="90000"/>
                    <a:lumOff val="10000"/>
                  </a:schemeClr>
                </a:solidFill>
                <a:cs typeface="Times New Roman" pitchFamily="18" charset="0"/>
              </a:rPr>
              <a:t>дискаунтера</a:t>
            </a:r>
            <a:r>
              <a:rPr lang="ru-RU" sz="1800" b="1" dirty="0" smtClean="0">
                <a:solidFill>
                  <a:schemeClr val="bg2">
                    <a:lumMod val="90000"/>
                    <a:lumOff val="10000"/>
                  </a:schemeClr>
                </a:solidFill>
                <a:cs typeface="Times New Roman" pitchFamily="18" charset="0"/>
              </a:rPr>
              <a:t>. (поиск инвестора)</a:t>
            </a:r>
            <a:endParaRPr lang="ru-RU" sz="2400" dirty="0">
              <a:solidFill>
                <a:schemeClr val="bg2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72825417"/>
              </p:ext>
            </p:extLst>
          </p:nvPr>
        </p:nvGraphicFramePr>
        <p:xfrm>
          <a:off x="289195" y="1101823"/>
          <a:ext cx="8601693" cy="3950970"/>
        </p:xfrm>
        <a:graphic>
          <a:graphicData uri="http://schemas.openxmlformats.org/drawingml/2006/table">
            <a:tbl>
              <a:tblPr firstRow="1" bandRow="1"/>
              <a:tblGrid>
                <a:gridCol w="78021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95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315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Наименование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89186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руб.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89186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159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Капитальные вложения: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159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расходы на строительно-монтажные работы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Нет данных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159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расходы на приобретение оборудования, инструмента и инвентаря;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Нет данных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465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прочие капитальные затраты (геологоразведочные, проектно-изыскательные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работы,разработка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ПСД, разработка проекта, авторское сопровождение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проекта,подготовка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кадров для строящегося предприятия,  другое).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Нет данных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3159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ИТОГО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Нет данных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3159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Затраты на производство продукции: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Нет данных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3159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Производственные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Нет данных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3159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затраты на закупку сырья, материалов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Нет данных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3159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Фонд оплаты труда с (начислениями)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Нет данных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3159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Электроэнергия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Нет данных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3313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Аморитзация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Нет данных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3159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Прочие, топливо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Нет данных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3159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Коммерческие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Нет данных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3159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маркетинг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Нет данных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3159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продажи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Нет данных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3159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административные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Нет данных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3159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логистика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Нет данных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3159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прочие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Нет данных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3159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ИТОГО затрат на производство и сбыт продукции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Нет данных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3159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цена за единицу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продукции, за 1 кг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Нет данных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3159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объем реализации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Нет данных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3159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Выручка от реализации ( цена  за единицу* объем реализации)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Нет данных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3159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НАЛОГ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Нет данных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3159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Чистая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прибыль (выручка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реализации-затраты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 производство-налоги)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Нет данных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13159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Срок окупаемости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(капитальные/чистую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прибыль)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Нет данных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07150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28600"/>
            <a:ext cx="8229600" cy="259668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cs typeface="Times New Roman" pitchFamily="18" charset="0"/>
              </a:rPr>
              <a:t>Информацию </a:t>
            </a:r>
            <a:r>
              <a:rPr lang="ru-RU" sz="1600" dirty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cs typeface="Times New Roman" pitchFamily="18" charset="0"/>
              </a:rPr>
              <a:t>о свободных земельных участках, строениях, промышленных </a:t>
            </a:r>
            <a:r>
              <a:rPr lang="ru-RU" sz="16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+mn-lt"/>
                <a:cs typeface="Times New Roman" pitchFamily="18" charset="0"/>
              </a:rPr>
              <a:t>площадках. </a:t>
            </a:r>
            <a:endParaRPr lang="ru-RU" sz="2800" dirty="0">
              <a:solidFill>
                <a:schemeClr val="bg2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4778649"/>
              </p:ext>
            </p:extLst>
          </p:nvPr>
        </p:nvGraphicFramePr>
        <p:xfrm>
          <a:off x="304801" y="1297630"/>
          <a:ext cx="8439146" cy="1666240"/>
        </p:xfrm>
        <a:graphic>
          <a:graphicData uri="http://schemas.openxmlformats.org/drawingml/2006/table">
            <a:tbl>
              <a:tblPr firstRow="1" bandRow="1"/>
              <a:tblGrid>
                <a:gridCol w="1821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339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859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080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668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2662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53562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570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№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rgbClr val="8918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Наименование объекта 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8918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Кадастровый номер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8918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Площадь 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8918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Вид собственности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8918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Наличие объектов инфраструктуры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8918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Потребность </a:t>
                      </a:r>
                      <a:endParaRPr lang="ru-RU" sz="8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bg1"/>
                          </a:solidFill>
                          <a:effectLst/>
                        </a:rPr>
                        <a:t>в </a:t>
                      </a: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инфраструктуре</a:t>
                      </a:r>
                      <a:endParaRPr lang="ru-RU" sz="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89186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1.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Земельный участок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75:07:050215:6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9788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кв.м.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неразграниченный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Автомобильная дорога, линия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электропередачи.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Земельный участок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75:07:050301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20000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кв.м.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неразграниченный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62" marR="3096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1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39278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7"/>
          <p:cNvSpPr txBox="1">
            <a:spLocks noGrp="1"/>
          </p:cNvSpPr>
          <p:nvPr>
            <p:ph type="title"/>
          </p:nvPr>
        </p:nvSpPr>
        <p:spPr>
          <a:xfrm>
            <a:off x="397325" y="324206"/>
            <a:ext cx="7707583" cy="304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125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</a:pPr>
            <a:r>
              <a:rPr lang="ru" sz="1800" b="1" dirty="0" smtClean="0">
                <a:solidFill>
                  <a:schemeClr val="tx1"/>
                </a:solidFill>
              </a:rPr>
              <a:t>Калганский муниципальный округ Забайкальского края</a:t>
            </a:r>
            <a:endParaRPr sz="1800" dirty="0">
              <a:solidFill>
                <a:schemeClr val="tx1"/>
              </a:solidFill>
            </a:endParaRPr>
          </a:p>
        </p:txBody>
      </p:sp>
      <p:sp>
        <p:nvSpPr>
          <p:cNvPr id="303" name="Google Shape;303;p57"/>
          <p:cNvSpPr txBox="1"/>
          <p:nvPr/>
        </p:nvSpPr>
        <p:spPr>
          <a:xfrm>
            <a:off x="410675" y="1365924"/>
            <a:ext cx="9312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noAutofit/>
          </a:bodyPr>
          <a:lstStyle/>
          <a:p>
            <a:pPr marL="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Граничит с </a:t>
            </a:r>
            <a:r>
              <a:rPr lang="ru" sz="800" dirty="0" smtClean="0">
                <a:solidFill>
                  <a:schemeClr val="dk1"/>
                </a:solidFill>
              </a:rPr>
              <a:t>Приаргунским, Александрово-Заводским, Краснокамеским </a:t>
            </a:r>
            <a:r>
              <a:rPr lang="ru" sz="800" dirty="0">
                <a:solidFill>
                  <a:schemeClr val="dk1"/>
                </a:solidFill>
              </a:rPr>
              <a:t>районами и   </a:t>
            </a:r>
            <a:r>
              <a:rPr lang="ru" sz="800" dirty="0" smtClean="0">
                <a:solidFill>
                  <a:schemeClr val="dk1"/>
                </a:solidFill>
              </a:rPr>
              <a:t>КНР</a:t>
            </a:r>
            <a:endParaRPr sz="800" dirty="0">
              <a:solidFill>
                <a:schemeClr val="dk1"/>
              </a:solidFill>
            </a:endParaRPr>
          </a:p>
        </p:txBody>
      </p:sp>
      <p:sp>
        <p:nvSpPr>
          <p:cNvPr id="306" name="Google Shape;306;p57"/>
          <p:cNvSpPr/>
          <p:nvPr/>
        </p:nvSpPr>
        <p:spPr>
          <a:xfrm>
            <a:off x="820091" y="984362"/>
            <a:ext cx="98100" cy="287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57"/>
          <p:cNvSpPr/>
          <p:nvPr/>
        </p:nvSpPr>
        <p:spPr>
          <a:xfrm>
            <a:off x="1766934" y="1027634"/>
            <a:ext cx="255510" cy="201651"/>
          </a:xfrm>
          <a:custGeom>
            <a:avLst/>
            <a:gdLst/>
            <a:ahLst/>
            <a:cxnLst/>
            <a:rect l="l" t="t" r="r" b="b"/>
            <a:pathLst>
              <a:path w="299719" h="296545" extrusionOk="0">
                <a:moveTo>
                  <a:pt x="21272" y="178092"/>
                </a:moveTo>
                <a:lnTo>
                  <a:pt x="14421" y="180413"/>
                </a:lnTo>
                <a:lnTo>
                  <a:pt x="9055" y="182524"/>
                </a:lnTo>
                <a:lnTo>
                  <a:pt x="0" y="185915"/>
                </a:lnTo>
                <a:lnTo>
                  <a:pt x="47473" y="212697"/>
                </a:lnTo>
                <a:lnTo>
                  <a:pt x="78384" y="237972"/>
                </a:lnTo>
                <a:lnTo>
                  <a:pt x="111645" y="296087"/>
                </a:lnTo>
                <a:lnTo>
                  <a:pt x="116179" y="296202"/>
                </a:lnTo>
                <a:lnTo>
                  <a:pt x="117944" y="289483"/>
                </a:lnTo>
                <a:lnTo>
                  <a:pt x="121310" y="282727"/>
                </a:lnTo>
                <a:lnTo>
                  <a:pt x="121132" y="276072"/>
                </a:lnTo>
                <a:lnTo>
                  <a:pt x="120600" y="265661"/>
                </a:lnTo>
                <a:lnTo>
                  <a:pt x="119641" y="255262"/>
                </a:lnTo>
                <a:lnTo>
                  <a:pt x="118351" y="244888"/>
                </a:lnTo>
                <a:lnTo>
                  <a:pt x="116827" y="234556"/>
                </a:lnTo>
                <a:lnTo>
                  <a:pt x="116497" y="227577"/>
                </a:lnTo>
                <a:lnTo>
                  <a:pt x="117833" y="221432"/>
                </a:lnTo>
                <a:lnTo>
                  <a:pt x="120813" y="215823"/>
                </a:lnTo>
                <a:lnTo>
                  <a:pt x="125412" y="210451"/>
                </a:lnTo>
                <a:lnTo>
                  <a:pt x="152730" y="183267"/>
                </a:lnTo>
                <a:lnTo>
                  <a:pt x="67259" y="183267"/>
                </a:lnTo>
                <a:lnTo>
                  <a:pt x="53373" y="182618"/>
                </a:lnTo>
                <a:lnTo>
                  <a:pt x="38718" y="180413"/>
                </a:lnTo>
                <a:lnTo>
                  <a:pt x="24295" y="178676"/>
                </a:lnTo>
                <a:lnTo>
                  <a:pt x="22859" y="178587"/>
                </a:lnTo>
                <a:lnTo>
                  <a:pt x="21272" y="178092"/>
                </a:lnTo>
                <a:close/>
              </a:path>
              <a:path w="299719" h="296545" extrusionOk="0">
                <a:moveTo>
                  <a:pt x="41039" y="48541"/>
                </a:moveTo>
                <a:lnTo>
                  <a:pt x="31792" y="50234"/>
                </a:lnTo>
                <a:lnTo>
                  <a:pt x="24258" y="56271"/>
                </a:lnTo>
                <a:lnTo>
                  <a:pt x="16001" y="67894"/>
                </a:lnTo>
                <a:lnTo>
                  <a:pt x="129044" y="131940"/>
                </a:lnTo>
                <a:lnTo>
                  <a:pt x="116647" y="145671"/>
                </a:lnTo>
                <a:lnTo>
                  <a:pt x="104857" y="159264"/>
                </a:lnTo>
                <a:lnTo>
                  <a:pt x="92743" y="171295"/>
                </a:lnTo>
                <a:lnTo>
                  <a:pt x="79374" y="180340"/>
                </a:lnTo>
                <a:lnTo>
                  <a:pt x="67259" y="183267"/>
                </a:lnTo>
                <a:lnTo>
                  <a:pt x="152730" y="183267"/>
                </a:lnTo>
                <a:lnTo>
                  <a:pt x="157434" y="178587"/>
                </a:lnTo>
                <a:lnTo>
                  <a:pt x="266348" y="69469"/>
                </a:lnTo>
                <a:lnTo>
                  <a:pt x="187070" y="69469"/>
                </a:lnTo>
                <a:lnTo>
                  <a:pt x="117735" y="59705"/>
                </a:lnTo>
                <a:lnTo>
                  <a:pt x="54432" y="49949"/>
                </a:lnTo>
                <a:lnTo>
                  <a:pt x="41039" y="48541"/>
                </a:lnTo>
                <a:close/>
              </a:path>
              <a:path w="299719" h="296545" extrusionOk="0">
                <a:moveTo>
                  <a:pt x="283667" y="0"/>
                </a:moveTo>
                <a:lnTo>
                  <a:pt x="263474" y="0"/>
                </a:lnTo>
                <a:lnTo>
                  <a:pt x="231848" y="31340"/>
                </a:lnTo>
                <a:lnTo>
                  <a:pt x="215928" y="46895"/>
                </a:lnTo>
                <a:lnTo>
                  <a:pt x="199783" y="62204"/>
                </a:lnTo>
                <a:lnTo>
                  <a:pt x="195300" y="66382"/>
                </a:lnTo>
                <a:lnTo>
                  <a:pt x="187070" y="69469"/>
                </a:lnTo>
                <a:lnTo>
                  <a:pt x="266348" y="69469"/>
                </a:lnTo>
                <a:lnTo>
                  <a:pt x="284403" y="51346"/>
                </a:lnTo>
                <a:lnTo>
                  <a:pt x="295568" y="37422"/>
                </a:lnTo>
                <a:lnTo>
                  <a:pt x="299170" y="24930"/>
                </a:lnTo>
                <a:lnTo>
                  <a:pt x="295205" y="12809"/>
                </a:lnTo>
                <a:lnTo>
                  <a:pt x="2836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57"/>
          <p:cNvSpPr/>
          <p:nvPr/>
        </p:nvSpPr>
        <p:spPr>
          <a:xfrm>
            <a:off x="1917375" y="1117766"/>
            <a:ext cx="63000" cy="1122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57"/>
          <p:cNvSpPr/>
          <p:nvPr/>
        </p:nvSpPr>
        <p:spPr>
          <a:xfrm>
            <a:off x="410059" y="3990152"/>
            <a:ext cx="3764581" cy="124806"/>
          </a:xfrm>
          <a:custGeom>
            <a:avLst/>
            <a:gdLst/>
            <a:ahLst/>
            <a:cxnLst/>
            <a:rect l="l" t="t" r="r" b="b"/>
            <a:pathLst>
              <a:path w="4123054" h="167004" extrusionOk="0">
                <a:moveTo>
                  <a:pt x="4122953" y="166890"/>
                </a:moveTo>
                <a:lnTo>
                  <a:pt x="0" y="166890"/>
                </a:lnTo>
                <a:lnTo>
                  <a:pt x="0" y="0"/>
                </a:lnTo>
                <a:lnTo>
                  <a:pt x="4122953" y="0"/>
                </a:lnTo>
                <a:lnTo>
                  <a:pt x="4122953" y="166890"/>
                </a:lnTo>
                <a:close/>
              </a:path>
            </a:pathLst>
          </a:custGeom>
          <a:solidFill>
            <a:srgbClr val="7B2668">
              <a:alpha val="39607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57"/>
          <p:cNvSpPr/>
          <p:nvPr/>
        </p:nvSpPr>
        <p:spPr>
          <a:xfrm>
            <a:off x="399006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57"/>
          <p:cNvSpPr/>
          <p:nvPr/>
        </p:nvSpPr>
        <p:spPr>
          <a:xfrm>
            <a:off x="49083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57"/>
          <p:cNvSpPr/>
          <p:nvPr/>
        </p:nvSpPr>
        <p:spPr>
          <a:xfrm>
            <a:off x="582657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57"/>
          <p:cNvSpPr/>
          <p:nvPr/>
        </p:nvSpPr>
        <p:spPr>
          <a:xfrm>
            <a:off x="67448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57"/>
          <p:cNvSpPr/>
          <p:nvPr/>
        </p:nvSpPr>
        <p:spPr>
          <a:xfrm>
            <a:off x="766308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57"/>
          <p:cNvSpPr/>
          <p:nvPr/>
        </p:nvSpPr>
        <p:spPr>
          <a:xfrm>
            <a:off x="85813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57"/>
          <p:cNvSpPr/>
          <p:nvPr/>
        </p:nvSpPr>
        <p:spPr>
          <a:xfrm>
            <a:off x="949958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57"/>
          <p:cNvSpPr/>
          <p:nvPr/>
        </p:nvSpPr>
        <p:spPr>
          <a:xfrm>
            <a:off x="104178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57"/>
          <p:cNvSpPr/>
          <p:nvPr/>
        </p:nvSpPr>
        <p:spPr>
          <a:xfrm>
            <a:off x="1133609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57"/>
          <p:cNvSpPr/>
          <p:nvPr/>
        </p:nvSpPr>
        <p:spPr>
          <a:xfrm>
            <a:off x="122543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57"/>
          <p:cNvSpPr/>
          <p:nvPr/>
        </p:nvSpPr>
        <p:spPr>
          <a:xfrm>
            <a:off x="1317260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57"/>
          <p:cNvSpPr/>
          <p:nvPr/>
        </p:nvSpPr>
        <p:spPr>
          <a:xfrm>
            <a:off x="1409085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57"/>
          <p:cNvSpPr/>
          <p:nvPr/>
        </p:nvSpPr>
        <p:spPr>
          <a:xfrm>
            <a:off x="1500910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57"/>
          <p:cNvSpPr/>
          <p:nvPr/>
        </p:nvSpPr>
        <p:spPr>
          <a:xfrm>
            <a:off x="1592736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57"/>
          <p:cNvSpPr/>
          <p:nvPr/>
        </p:nvSpPr>
        <p:spPr>
          <a:xfrm>
            <a:off x="1684560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57"/>
          <p:cNvSpPr/>
          <p:nvPr/>
        </p:nvSpPr>
        <p:spPr>
          <a:xfrm>
            <a:off x="1776386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57"/>
          <p:cNvSpPr/>
          <p:nvPr/>
        </p:nvSpPr>
        <p:spPr>
          <a:xfrm>
            <a:off x="186821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57"/>
          <p:cNvSpPr/>
          <p:nvPr/>
        </p:nvSpPr>
        <p:spPr>
          <a:xfrm>
            <a:off x="1960038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57"/>
          <p:cNvSpPr/>
          <p:nvPr/>
        </p:nvSpPr>
        <p:spPr>
          <a:xfrm>
            <a:off x="205186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57"/>
          <p:cNvSpPr/>
          <p:nvPr/>
        </p:nvSpPr>
        <p:spPr>
          <a:xfrm>
            <a:off x="2143689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57"/>
          <p:cNvSpPr/>
          <p:nvPr/>
        </p:nvSpPr>
        <p:spPr>
          <a:xfrm>
            <a:off x="223551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57"/>
          <p:cNvSpPr/>
          <p:nvPr/>
        </p:nvSpPr>
        <p:spPr>
          <a:xfrm>
            <a:off x="2327339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57"/>
          <p:cNvSpPr/>
          <p:nvPr/>
        </p:nvSpPr>
        <p:spPr>
          <a:xfrm>
            <a:off x="241916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57"/>
          <p:cNvSpPr/>
          <p:nvPr/>
        </p:nvSpPr>
        <p:spPr>
          <a:xfrm>
            <a:off x="2510990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57"/>
          <p:cNvSpPr/>
          <p:nvPr/>
        </p:nvSpPr>
        <p:spPr>
          <a:xfrm>
            <a:off x="2602815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57"/>
          <p:cNvSpPr/>
          <p:nvPr/>
        </p:nvSpPr>
        <p:spPr>
          <a:xfrm>
            <a:off x="2694641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57"/>
          <p:cNvSpPr/>
          <p:nvPr/>
        </p:nvSpPr>
        <p:spPr>
          <a:xfrm>
            <a:off x="2786466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57"/>
          <p:cNvSpPr/>
          <p:nvPr/>
        </p:nvSpPr>
        <p:spPr>
          <a:xfrm>
            <a:off x="2878291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57"/>
          <p:cNvSpPr/>
          <p:nvPr/>
        </p:nvSpPr>
        <p:spPr>
          <a:xfrm>
            <a:off x="2970116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57"/>
          <p:cNvSpPr/>
          <p:nvPr/>
        </p:nvSpPr>
        <p:spPr>
          <a:xfrm>
            <a:off x="306194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57"/>
          <p:cNvSpPr/>
          <p:nvPr/>
        </p:nvSpPr>
        <p:spPr>
          <a:xfrm>
            <a:off x="3153767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57"/>
          <p:cNvSpPr/>
          <p:nvPr/>
        </p:nvSpPr>
        <p:spPr>
          <a:xfrm>
            <a:off x="324559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57"/>
          <p:cNvSpPr/>
          <p:nvPr/>
        </p:nvSpPr>
        <p:spPr>
          <a:xfrm>
            <a:off x="3337417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57"/>
          <p:cNvSpPr/>
          <p:nvPr/>
        </p:nvSpPr>
        <p:spPr>
          <a:xfrm>
            <a:off x="3521069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57"/>
          <p:cNvSpPr/>
          <p:nvPr/>
        </p:nvSpPr>
        <p:spPr>
          <a:xfrm>
            <a:off x="361289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57"/>
          <p:cNvSpPr/>
          <p:nvPr/>
        </p:nvSpPr>
        <p:spPr>
          <a:xfrm>
            <a:off x="3704719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57"/>
          <p:cNvSpPr/>
          <p:nvPr/>
        </p:nvSpPr>
        <p:spPr>
          <a:xfrm>
            <a:off x="379654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57"/>
          <p:cNvSpPr txBox="1"/>
          <p:nvPr/>
        </p:nvSpPr>
        <p:spPr>
          <a:xfrm>
            <a:off x="390023" y="2732356"/>
            <a:ext cx="8436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Общая протяжённость границ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57"/>
          <p:cNvSpPr txBox="1"/>
          <p:nvPr/>
        </p:nvSpPr>
        <p:spPr>
          <a:xfrm>
            <a:off x="2123338" y="2881631"/>
            <a:ext cx="806700" cy="50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dk1"/>
                </a:solidFill>
              </a:rPr>
              <a:t>5185,6</a:t>
            </a: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35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тыс. км²</a:t>
            </a: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57"/>
          <p:cNvSpPr txBox="1"/>
          <p:nvPr/>
        </p:nvSpPr>
        <p:spPr>
          <a:xfrm>
            <a:off x="480597" y="3095793"/>
            <a:ext cx="652200" cy="553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340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70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км.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57"/>
          <p:cNvSpPr txBox="1"/>
          <p:nvPr/>
        </p:nvSpPr>
        <p:spPr>
          <a:xfrm>
            <a:off x="3017136" y="1455840"/>
            <a:ext cx="585600" cy="1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Население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57"/>
          <p:cNvSpPr txBox="1"/>
          <p:nvPr/>
        </p:nvSpPr>
        <p:spPr>
          <a:xfrm>
            <a:off x="2831918" y="1608661"/>
            <a:ext cx="1167000" cy="427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00" rIns="0" bIns="0" anchor="t" anchorCtr="0">
            <a:spAutoFit/>
          </a:bodyPr>
          <a:lstStyle/>
          <a:p>
            <a:pPr marL="0" marR="0" lvl="0" indent="0" algn="ctr" rtl="0">
              <a:lnSpc>
                <a:spcPct val="1151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 smtClean="0">
                <a:solidFill>
                  <a:schemeClr val="dk1"/>
                </a:solidFill>
              </a:rPr>
              <a:t>6,6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тыс. человек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57"/>
          <p:cNvSpPr/>
          <p:nvPr/>
        </p:nvSpPr>
        <p:spPr>
          <a:xfrm>
            <a:off x="4427526" y="3643788"/>
            <a:ext cx="547665" cy="81054"/>
          </a:xfrm>
          <a:custGeom>
            <a:avLst/>
            <a:gdLst/>
            <a:ahLst/>
            <a:cxnLst/>
            <a:rect l="l" t="t" r="r" b="b"/>
            <a:pathLst>
              <a:path w="641985" h="119379" extrusionOk="0">
                <a:moveTo>
                  <a:pt x="641578" y="118846"/>
                </a:moveTo>
                <a:lnTo>
                  <a:pt x="0" y="118846"/>
                </a:lnTo>
                <a:lnTo>
                  <a:pt x="0" y="0"/>
                </a:lnTo>
                <a:lnTo>
                  <a:pt x="641578" y="0"/>
                </a:lnTo>
                <a:lnTo>
                  <a:pt x="641578" y="11884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57"/>
          <p:cNvSpPr/>
          <p:nvPr/>
        </p:nvSpPr>
        <p:spPr>
          <a:xfrm>
            <a:off x="8408179" y="2387791"/>
            <a:ext cx="554707" cy="87521"/>
          </a:xfrm>
          <a:custGeom>
            <a:avLst/>
            <a:gdLst/>
            <a:ahLst/>
            <a:cxnLst/>
            <a:rect l="l" t="t" r="r" b="b"/>
            <a:pathLst>
              <a:path w="650240" h="128904" extrusionOk="0">
                <a:moveTo>
                  <a:pt x="650011" y="128663"/>
                </a:moveTo>
                <a:lnTo>
                  <a:pt x="0" y="128663"/>
                </a:lnTo>
                <a:lnTo>
                  <a:pt x="0" y="0"/>
                </a:lnTo>
                <a:lnTo>
                  <a:pt x="650011" y="0"/>
                </a:lnTo>
                <a:lnTo>
                  <a:pt x="650011" y="1286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57"/>
          <p:cNvSpPr txBox="1"/>
          <p:nvPr/>
        </p:nvSpPr>
        <p:spPr>
          <a:xfrm>
            <a:off x="365652" y="4255709"/>
            <a:ext cx="1272600" cy="56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 smtClean="0">
                <a:solidFill>
                  <a:srgbClr val="383B3E"/>
                </a:solidFill>
              </a:rPr>
              <a:t>660</a:t>
            </a:r>
            <a:r>
              <a:rPr lang="ru" sz="1200" b="1" dirty="0" smtClean="0">
                <a:solidFill>
                  <a:srgbClr val="383B3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200" b="1" dirty="0">
                <a:solidFill>
                  <a:srgbClr val="383B3E"/>
                </a:solidFill>
                <a:latin typeface="Arial"/>
                <a:ea typeface="Arial"/>
                <a:cs typeface="Arial"/>
                <a:sym typeface="Arial"/>
              </a:rPr>
              <a:t>км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расстояние до г</a:t>
            </a:r>
            <a:r>
              <a:rPr lang="ru" sz="1200" dirty="0">
                <a:solidFill>
                  <a:schemeClr val="dk1"/>
                </a:solidFill>
              </a:rPr>
              <a:t>. </a:t>
            </a:r>
            <a:r>
              <a:rPr lang="ru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Чита</a:t>
            </a:r>
            <a:r>
              <a:rPr lang="ru" sz="1200" dirty="0">
                <a:solidFill>
                  <a:srgbClr val="383B3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57"/>
          <p:cNvSpPr txBox="1"/>
          <p:nvPr/>
        </p:nvSpPr>
        <p:spPr>
          <a:xfrm>
            <a:off x="1668785" y="4248773"/>
            <a:ext cx="1330724" cy="56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 smtClean="0">
                <a:solidFill>
                  <a:srgbClr val="383B3E"/>
                </a:solidFill>
              </a:rPr>
              <a:t>с. Калга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Административный  центр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57"/>
          <p:cNvSpPr txBox="1"/>
          <p:nvPr/>
        </p:nvSpPr>
        <p:spPr>
          <a:xfrm>
            <a:off x="3083975" y="4255700"/>
            <a:ext cx="985800" cy="56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 smtClean="0">
                <a:solidFill>
                  <a:srgbClr val="383B3E"/>
                </a:solidFill>
              </a:rPr>
              <a:t>1942 год</a:t>
            </a:r>
            <a:r>
              <a:rPr lang="ru" sz="1200" b="1" dirty="0" smtClean="0">
                <a:solidFill>
                  <a:srgbClr val="383B3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635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rgbClr val="383B3E"/>
                </a:solidFill>
              </a:rPr>
              <a:t>  </a:t>
            </a:r>
            <a:r>
              <a:rPr lang="ru" sz="1200" dirty="0">
                <a:solidFill>
                  <a:schemeClr val="dk1"/>
                </a:solidFill>
              </a:rPr>
              <a:t>Дата образования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57"/>
          <p:cNvSpPr txBox="1"/>
          <p:nvPr/>
        </p:nvSpPr>
        <p:spPr>
          <a:xfrm>
            <a:off x="1495354" y="1399971"/>
            <a:ext cx="1085700" cy="1277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Автомобильное сообщение</a:t>
            </a:r>
            <a:endParaRPr sz="800" dirty="0">
              <a:solidFill>
                <a:schemeClr val="dk1"/>
              </a:solidFill>
            </a:endParaRPr>
          </a:p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 smtClean="0">
                <a:solidFill>
                  <a:schemeClr val="dk1"/>
                </a:solidFill>
              </a:rPr>
              <a:t>П</a:t>
            </a:r>
            <a:r>
              <a:rPr lang="ru" sz="800" dirty="0" smtClean="0">
                <a:solidFill>
                  <a:schemeClr val="dk1"/>
                </a:solidFill>
              </a:rPr>
              <a:t>ротяженность дорог общего пользования 310 км. Дороги соединяют все населенные пункты Калганского МО, дорог федерального значения нет.</a:t>
            </a:r>
            <a:endParaRPr sz="800" dirty="0">
              <a:solidFill>
                <a:schemeClr val="dk1"/>
              </a:solidFill>
            </a:endParaRPr>
          </a:p>
        </p:txBody>
      </p:sp>
      <p:pic>
        <p:nvPicPr>
          <p:cNvPr id="367" name="Google Shape;367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00600" y="2800350"/>
            <a:ext cx="15240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50479" y="879782"/>
            <a:ext cx="554700" cy="576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5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44689" y="2890196"/>
            <a:ext cx="422125" cy="42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5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2275" y="2292926"/>
            <a:ext cx="499500" cy="49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5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24760" y="870297"/>
            <a:ext cx="499499" cy="49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5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31097" y="943650"/>
            <a:ext cx="361449" cy="393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63197" y="828044"/>
            <a:ext cx="418147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" name="Google Shape;353;p57"/>
          <p:cNvSpPr txBox="1"/>
          <p:nvPr/>
        </p:nvSpPr>
        <p:spPr>
          <a:xfrm>
            <a:off x="3002074" y="2355865"/>
            <a:ext cx="1167000" cy="1035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00" rIns="0" bIns="0" anchor="t" anchorCtr="0">
            <a:spAutoFit/>
          </a:bodyPr>
          <a:lstStyle/>
          <a:p>
            <a:pPr marL="0" marR="0" lvl="0" indent="0" algn="ctr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2,5 тыс человек экономически</a:t>
            </a:r>
          </a:p>
          <a:p>
            <a:pPr marL="0" marR="0" lvl="0" indent="0" algn="ctr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 smtClean="0">
                <a:solidFill>
                  <a:schemeClr val="dk1"/>
                </a:solidFill>
              </a:rPr>
              <a:t>а</a:t>
            </a:r>
            <a:r>
              <a:rPr lang="ru" sz="1200" b="1" dirty="0" smtClean="0">
                <a:solidFill>
                  <a:schemeClr val="dk1"/>
                </a:solidFill>
              </a:rPr>
              <a:t>ктивного населения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4713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8"/>
          <p:cNvSpPr txBox="1"/>
          <p:nvPr/>
        </p:nvSpPr>
        <p:spPr>
          <a:xfrm>
            <a:off x="356075" y="1365925"/>
            <a:ext cx="1050000" cy="389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  <a:highlight>
                  <a:schemeClr val="lt1"/>
                </a:highlight>
              </a:rPr>
              <a:t>Объём инвестиций в уставной капитал: </a:t>
            </a:r>
            <a:endParaRPr lang="ru" sz="800" dirty="0" smtClean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 smtClean="0">
                <a:solidFill>
                  <a:schemeClr val="dk1"/>
                </a:solidFill>
                <a:highlight>
                  <a:schemeClr val="lt1"/>
                </a:highlight>
              </a:rPr>
              <a:t>1 507,3 млн. </a:t>
            </a:r>
            <a:r>
              <a:rPr lang="ru-RU" sz="800" dirty="0" smtClean="0">
                <a:solidFill>
                  <a:schemeClr val="dk1"/>
                </a:solidFill>
                <a:highlight>
                  <a:schemeClr val="lt1"/>
                </a:highlight>
              </a:rPr>
              <a:t>р</a:t>
            </a:r>
            <a:r>
              <a:rPr lang="ru" sz="800" dirty="0" smtClean="0">
                <a:solidFill>
                  <a:schemeClr val="dk1"/>
                </a:solidFill>
                <a:highlight>
                  <a:schemeClr val="lt1"/>
                </a:highlight>
              </a:rPr>
              <a:t>уб.</a:t>
            </a:r>
            <a:endParaRPr sz="800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382" name="Google Shape;382;p58"/>
          <p:cNvSpPr txBox="1"/>
          <p:nvPr/>
        </p:nvSpPr>
        <p:spPr>
          <a:xfrm>
            <a:off x="1779501" y="1369677"/>
            <a:ext cx="993900" cy="389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800" dirty="0">
                <a:solidFill>
                  <a:schemeClr val="dk1"/>
                </a:solidFill>
                <a:highlight>
                  <a:schemeClr val="lt1"/>
                </a:highlight>
              </a:rPr>
              <a:t>МСП: </a:t>
            </a:r>
            <a:r>
              <a:rPr lang="ru" sz="800" dirty="0" smtClean="0">
                <a:solidFill>
                  <a:schemeClr val="dk1"/>
                </a:solidFill>
                <a:highlight>
                  <a:schemeClr val="lt1"/>
                </a:highlight>
              </a:rPr>
              <a:t>91</a:t>
            </a:r>
          </a:p>
          <a:p>
            <a:pPr marL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800" dirty="0" smtClean="0">
                <a:solidFill>
                  <a:schemeClr val="dk1"/>
                </a:solidFill>
                <a:highlight>
                  <a:schemeClr val="lt1"/>
                </a:highlight>
              </a:rPr>
              <a:t>Численность </a:t>
            </a:r>
            <a:r>
              <a:rPr lang="ru" sz="800" dirty="0">
                <a:solidFill>
                  <a:schemeClr val="dk1"/>
                </a:solidFill>
                <a:highlight>
                  <a:schemeClr val="lt1"/>
                </a:highlight>
              </a:rPr>
              <a:t>рабочих: </a:t>
            </a:r>
            <a:r>
              <a:rPr lang="ru" sz="800" dirty="0" smtClean="0">
                <a:solidFill>
                  <a:schemeClr val="dk1"/>
                </a:solidFill>
                <a:highlight>
                  <a:schemeClr val="lt1"/>
                </a:highlight>
              </a:rPr>
              <a:t>137</a:t>
            </a:r>
            <a:endParaRPr sz="800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384" name="Google Shape;384;p58"/>
          <p:cNvSpPr/>
          <p:nvPr/>
        </p:nvSpPr>
        <p:spPr>
          <a:xfrm>
            <a:off x="39900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58"/>
          <p:cNvSpPr/>
          <p:nvPr/>
        </p:nvSpPr>
        <p:spPr>
          <a:xfrm>
            <a:off x="49083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58"/>
          <p:cNvSpPr/>
          <p:nvPr/>
        </p:nvSpPr>
        <p:spPr>
          <a:xfrm>
            <a:off x="58265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58"/>
          <p:cNvSpPr/>
          <p:nvPr/>
        </p:nvSpPr>
        <p:spPr>
          <a:xfrm>
            <a:off x="67448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58"/>
          <p:cNvSpPr/>
          <p:nvPr/>
        </p:nvSpPr>
        <p:spPr>
          <a:xfrm>
            <a:off x="76630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58"/>
          <p:cNvSpPr/>
          <p:nvPr/>
        </p:nvSpPr>
        <p:spPr>
          <a:xfrm>
            <a:off x="85813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58"/>
          <p:cNvSpPr/>
          <p:nvPr/>
        </p:nvSpPr>
        <p:spPr>
          <a:xfrm>
            <a:off x="94995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58"/>
          <p:cNvSpPr/>
          <p:nvPr/>
        </p:nvSpPr>
        <p:spPr>
          <a:xfrm>
            <a:off x="104178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58"/>
          <p:cNvSpPr/>
          <p:nvPr/>
        </p:nvSpPr>
        <p:spPr>
          <a:xfrm>
            <a:off x="113360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58"/>
          <p:cNvSpPr/>
          <p:nvPr/>
        </p:nvSpPr>
        <p:spPr>
          <a:xfrm>
            <a:off x="122543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58"/>
          <p:cNvSpPr/>
          <p:nvPr/>
        </p:nvSpPr>
        <p:spPr>
          <a:xfrm>
            <a:off x="131726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58"/>
          <p:cNvSpPr/>
          <p:nvPr/>
        </p:nvSpPr>
        <p:spPr>
          <a:xfrm>
            <a:off x="1409085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58"/>
          <p:cNvSpPr/>
          <p:nvPr/>
        </p:nvSpPr>
        <p:spPr>
          <a:xfrm>
            <a:off x="150091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58"/>
          <p:cNvSpPr/>
          <p:nvPr/>
        </p:nvSpPr>
        <p:spPr>
          <a:xfrm>
            <a:off x="1592736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58"/>
          <p:cNvSpPr/>
          <p:nvPr/>
        </p:nvSpPr>
        <p:spPr>
          <a:xfrm>
            <a:off x="168456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58"/>
          <p:cNvSpPr/>
          <p:nvPr/>
        </p:nvSpPr>
        <p:spPr>
          <a:xfrm>
            <a:off x="1776386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58"/>
          <p:cNvSpPr/>
          <p:nvPr/>
        </p:nvSpPr>
        <p:spPr>
          <a:xfrm>
            <a:off x="186821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58"/>
          <p:cNvSpPr/>
          <p:nvPr/>
        </p:nvSpPr>
        <p:spPr>
          <a:xfrm>
            <a:off x="196003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58"/>
          <p:cNvSpPr/>
          <p:nvPr/>
        </p:nvSpPr>
        <p:spPr>
          <a:xfrm>
            <a:off x="205186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58"/>
          <p:cNvSpPr/>
          <p:nvPr/>
        </p:nvSpPr>
        <p:spPr>
          <a:xfrm>
            <a:off x="214368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58"/>
          <p:cNvSpPr/>
          <p:nvPr/>
        </p:nvSpPr>
        <p:spPr>
          <a:xfrm>
            <a:off x="223551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58"/>
          <p:cNvSpPr/>
          <p:nvPr/>
        </p:nvSpPr>
        <p:spPr>
          <a:xfrm>
            <a:off x="232733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58"/>
          <p:cNvSpPr/>
          <p:nvPr/>
        </p:nvSpPr>
        <p:spPr>
          <a:xfrm>
            <a:off x="241916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58"/>
          <p:cNvSpPr/>
          <p:nvPr/>
        </p:nvSpPr>
        <p:spPr>
          <a:xfrm>
            <a:off x="251099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58"/>
          <p:cNvSpPr/>
          <p:nvPr/>
        </p:nvSpPr>
        <p:spPr>
          <a:xfrm>
            <a:off x="2602815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58"/>
          <p:cNvSpPr/>
          <p:nvPr/>
        </p:nvSpPr>
        <p:spPr>
          <a:xfrm>
            <a:off x="278646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58"/>
          <p:cNvSpPr/>
          <p:nvPr/>
        </p:nvSpPr>
        <p:spPr>
          <a:xfrm>
            <a:off x="2878291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58"/>
          <p:cNvSpPr/>
          <p:nvPr/>
        </p:nvSpPr>
        <p:spPr>
          <a:xfrm>
            <a:off x="297011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58"/>
          <p:cNvSpPr/>
          <p:nvPr/>
        </p:nvSpPr>
        <p:spPr>
          <a:xfrm>
            <a:off x="306194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58"/>
          <p:cNvSpPr/>
          <p:nvPr/>
        </p:nvSpPr>
        <p:spPr>
          <a:xfrm>
            <a:off x="315376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58"/>
          <p:cNvSpPr/>
          <p:nvPr/>
        </p:nvSpPr>
        <p:spPr>
          <a:xfrm>
            <a:off x="324559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58"/>
          <p:cNvSpPr/>
          <p:nvPr/>
        </p:nvSpPr>
        <p:spPr>
          <a:xfrm>
            <a:off x="333741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58"/>
          <p:cNvSpPr/>
          <p:nvPr/>
        </p:nvSpPr>
        <p:spPr>
          <a:xfrm>
            <a:off x="3429243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58"/>
          <p:cNvSpPr/>
          <p:nvPr/>
        </p:nvSpPr>
        <p:spPr>
          <a:xfrm>
            <a:off x="3521069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58"/>
          <p:cNvSpPr/>
          <p:nvPr/>
        </p:nvSpPr>
        <p:spPr>
          <a:xfrm>
            <a:off x="3612894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58"/>
          <p:cNvSpPr/>
          <p:nvPr/>
        </p:nvSpPr>
        <p:spPr>
          <a:xfrm>
            <a:off x="3704719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58"/>
          <p:cNvSpPr/>
          <p:nvPr/>
        </p:nvSpPr>
        <p:spPr>
          <a:xfrm>
            <a:off x="3796544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58"/>
          <p:cNvSpPr txBox="1"/>
          <p:nvPr/>
        </p:nvSpPr>
        <p:spPr>
          <a:xfrm>
            <a:off x="1214332" y="2831595"/>
            <a:ext cx="1265632" cy="154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Особенности района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58"/>
          <p:cNvSpPr txBox="1"/>
          <p:nvPr/>
        </p:nvSpPr>
        <p:spPr>
          <a:xfrm>
            <a:off x="167046" y="3222918"/>
            <a:ext cx="4404955" cy="78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457200" lvl="0" indent="-457200">
              <a:lnSpc>
                <a:spcPct val="112000"/>
              </a:lnSpc>
              <a:buAutoNum type="arabicPeriod"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Район </a:t>
            </a:r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расположен на юго-востоке </a:t>
            </a:r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tooltip="Забайкальский край"/>
              </a:rPr>
              <a:t>Забайкальского края</a:t>
            </a:r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граничит с </a:t>
            </a:r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tooltip="Китай"/>
              </a:rPr>
              <a:t>Китаем</a:t>
            </a:r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по р. </a:t>
            </a:r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 tooltip="Аргунь"/>
              </a:rPr>
              <a:t>Аргунь</a:t>
            </a:r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28600" lvl="0" indent="-228600">
              <a:lnSpc>
                <a:spcPct val="112000"/>
              </a:lnSpc>
              <a:buAutoNum type="arabicPeriod"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Территория Калганского района богата полезными ископаемыми, в том числе свинцово-цинковыми рудами, золотом, плавиковым шпатом, железной рудой и т.д.</a:t>
            </a:r>
          </a:p>
          <a:p>
            <a:pPr marL="228600" lvl="0" indent="-228600">
              <a:lnSpc>
                <a:spcPct val="112000"/>
              </a:lnSpc>
              <a:buAutoNum type="arabicPeriod"/>
            </a:pPr>
            <a:endParaRPr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426" name="Google Shape;426;p58"/>
          <p:cNvSpPr txBox="1"/>
          <p:nvPr/>
        </p:nvSpPr>
        <p:spPr>
          <a:xfrm>
            <a:off x="1170190" y="1961725"/>
            <a:ext cx="910200" cy="38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 smtClean="0">
                <a:solidFill>
                  <a:schemeClr val="dk1"/>
                </a:solidFill>
              </a:rPr>
              <a:t>16 образовательных учреждений 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58"/>
          <p:cNvSpPr txBox="1"/>
          <p:nvPr/>
        </p:nvSpPr>
        <p:spPr>
          <a:xfrm>
            <a:off x="3122451" y="1338218"/>
            <a:ext cx="1085700" cy="1128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  <a:highlight>
                  <a:schemeClr val="lt1"/>
                </a:highlight>
              </a:rPr>
              <a:t>Крупные предприятия </a:t>
            </a:r>
            <a:r>
              <a:rPr lang="ru" sz="800" dirty="0">
                <a:solidFill>
                  <a:schemeClr val="tx1"/>
                </a:solidFill>
                <a:highlight>
                  <a:schemeClr val="lt1"/>
                </a:highlight>
              </a:rPr>
              <a:t>района</a:t>
            </a:r>
            <a:r>
              <a:rPr lang="ru" sz="800" dirty="0" smtClean="0">
                <a:solidFill>
                  <a:schemeClr val="tx1"/>
                </a:solidFill>
                <a:highlight>
                  <a:schemeClr val="lt1"/>
                </a:highlight>
              </a:rPr>
              <a:t>:</a:t>
            </a:r>
          </a:p>
          <a:p>
            <a:pPr algn="ctr">
              <a:buFontTx/>
              <a:buChar char="-"/>
            </a:pP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АО «Висмут»</a:t>
            </a:r>
          </a:p>
          <a:p>
            <a:pPr algn="ctr">
              <a:buFontTx/>
              <a:buChar char="-"/>
            </a:pP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Терос</a:t>
            </a: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ЗК»»;</a:t>
            </a:r>
          </a:p>
          <a:p>
            <a:pPr algn="ctr">
              <a:buFontTx/>
              <a:buChar char="-"/>
            </a:pP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«Мангазея </a:t>
            </a:r>
            <a:r>
              <a:rPr lang="ru-RU" sz="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Агро</a:t>
            </a: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FontTx/>
              <a:buChar char="-"/>
            </a:pP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ПК Артель старателей «Даурия»</a:t>
            </a:r>
          </a:p>
          <a:p>
            <a:pPr algn="ctr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tx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2" name="Google Shape;432;p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1850" y="917386"/>
            <a:ext cx="792300" cy="422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5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08284" y="861870"/>
            <a:ext cx="533100" cy="533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5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94248" y="861885"/>
            <a:ext cx="533100" cy="53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5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65554" y="1917778"/>
            <a:ext cx="422125" cy="42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58"/>
          <p:cNvPicPr preferRelativeResize="0"/>
          <p:nvPr/>
        </p:nvPicPr>
        <p:blipFill rotWithShape="1">
          <a:blip r:embed="rId10">
            <a:alphaModFix/>
          </a:blip>
          <a:srcRect t="20210" b="-20209"/>
          <a:stretch/>
        </p:blipFill>
        <p:spPr>
          <a:xfrm>
            <a:off x="339436" y="2542243"/>
            <a:ext cx="1050000" cy="95603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288;p57"/>
          <p:cNvSpPr txBox="1">
            <a:spLocks noGrp="1"/>
          </p:cNvSpPr>
          <p:nvPr>
            <p:ph type="title"/>
          </p:nvPr>
        </p:nvSpPr>
        <p:spPr>
          <a:xfrm>
            <a:off x="457200" y="103003"/>
            <a:ext cx="8229429" cy="581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125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</a:pPr>
            <a:r>
              <a:rPr lang="ru" sz="1800" b="1" dirty="0" smtClean="0">
                <a:solidFill>
                  <a:schemeClr val="tx1"/>
                </a:solidFill>
              </a:rPr>
              <a:t>Калганский</a:t>
            </a:r>
            <a:r>
              <a:rPr lang="ru" sz="1800" b="1" dirty="0" smtClean="0">
                <a:solidFill>
                  <a:schemeClr val="tx1"/>
                </a:solidFill>
              </a:rPr>
              <a:t> </a:t>
            </a:r>
            <a:r>
              <a:rPr lang="ru" sz="1800" b="1" dirty="0" smtClean="0">
                <a:solidFill>
                  <a:schemeClr val="tx1"/>
                </a:solidFill>
              </a:rPr>
              <a:t>муниципальный округ Забайкальского края</a:t>
            </a:r>
            <a:br>
              <a:rPr lang="ru" sz="1800" b="1" dirty="0" smtClean="0">
                <a:solidFill>
                  <a:schemeClr val="tx1"/>
                </a:solidFill>
              </a:rPr>
            </a:br>
            <a:r>
              <a:rPr lang="ru" sz="1800" b="1" dirty="0" smtClean="0">
                <a:solidFill>
                  <a:schemeClr val="tx1"/>
                </a:solidFill>
              </a:rPr>
              <a:t>Системообразующие предприятия</a:t>
            </a:r>
            <a:endParaRPr sz="1800" dirty="0">
              <a:solidFill>
                <a:schemeClr val="tx1"/>
              </a:solidFill>
            </a:endParaRPr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36564" y="845801"/>
            <a:ext cx="4181475" cy="373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" name="Овал 69"/>
          <p:cNvSpPr/>
          <p:nvPr/>
        </p:nvSpPr>
        <p:spPr>
          <a:xfrm>
            <a:off x="4110362" y="1722268"/>
            <a:ext cx="115409" cy="12428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8106793" y="3783367"/>
            <a:ext cx="115409" cy="12428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8238478" y="3195960"/>
            <a:ext cx="133165" cy="12428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7733931" y="2886721"/>
            <a:ext cx="133165" cy="1242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3987554" y="2069976"/>
            <a:ext cx="133165" cy="1242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4191740" y="1874667"/>
            <a:ext cx="133165" cy="12428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4014187" y="1590581"/>
            <a:ext cx="133165" cy="12428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6474781" y="1893901"/>
            <a:ext cx="133165" cy="12428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3290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9"/>
          <p:cNvSpPr txBox="1">
            <a:spLocks noGrp="1"/>
          </p:cNvSpPr>
          <p:nvPr>
            <p:ph type="title"/>
          </p:nvPr>
        </p:nvSpPr>
        <p:spPr>
          <a:xfrm>
            <a:off x="418107" y="276732"/>
            <a:ext cx="7931700" cy="457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125" rIns="0" bIns="0" anchor="ctr" anchorCtr="0">
            <a:spAutoFit/>
          </a:bodyPr>
          <a:lstStyle/>
          <a:p>
            <a:pPr marL="12700" lvl="0">
              <a:spcBef>
                <a:spcPts val="100"/>
              </a:spcBef>
            </a:pPr>
            <a:r>
              <a:rPr lang="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Калганский</a:t>
            </a:r>
            <a:r>
              <a:rPr lang="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округ Забайкальского края</a:t>
            </a:r>
            <a:br>
              <a:rPr lang="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4" name="Google Shape;444;p59"/>
          <p:cNvSpPr txBox="1"/>
          <p:nvPr/>
        </p:nvSpPr>
        <p:spPr>
          <a:xfrm>
            <a:off x="356075" y="1365925"/>
            <a:ext cx="10500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rgbClr val="231F20"/>
                </a:solidFill>
              </a:rPr>
              <a:t>Количество культурно-досуговых заведений</a:t>
            </a:r>
            <a:endParaRPr sz="800" dirty="0">
              <a:solidFill>
                <a:srgbClr val="231F20"/>
              </a:solidFill>
            </a:endParaRPr>
          </a:p>
        </p:txBody>
      </p:sp>
      <p:sp>
        <p:nvSpPr>
          <p:cNvPr id="445" name="Google Shape;445;p59"/>
          <p:cNvSpPr txBox="1"/>
          <p:nvPr/>
        </p:nvSpPr>
        <p:spPr>
          <a:xfrm>
            <a:off x="1687700" y="1369675"/>
            <a:ext cx="11475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800" dirty="0">
                <a:solidFill>
                  <a:srgbClr val="231F20"/>
                </a:solidFill>
              </a:rPr>
              <a:t>Количество финансово - кредитных организаций</a:t>
            </a:r>
            <a:endParaRPr sz="800" dirty="0">
              <a:solidFill>
                <a:srgbClr val="231F20"/>
              </a:solidFill>
            </a:endParaRPr>
          </a:p>
        </p:txBody>
      </p:sp>
      <p:sp>
        <p:nvSpPr>
          <p:cNvPr id="446" name="Google Shape;446;p59"/>
          <p:cNvSpPr/>
          <p:nvPr/>
        </p:nvSpPr>
        <p:spPr>
          <a:xfrm>
            <a:off x="410059" y="3643788"/>
            <a:ext cx="3762287" cy="124835"/>
          </a:xfrm>
          <a:custGeom>
            <a:avLst/>
            <a:gdLst/>
            <a:ahLst/>
            <a:cxnLst/>
            <a:rect l="l" t="t" r="r" b="b"/>
            <a:pathLst>
              <a:path w="4123054" h="167004" extrusionOk="0">
                <a:moveTo>
                  <a:pt x="4122953" y="166890"/>
                </a:moveTo>
                <a:lnTo>
                  <a:pt x="0" y="166890"/>
                </a:lnTo>
                <a:lnTo>
                  <a:pt x="0" y="0"/>
                </a:lnTo>
                <a:lnTo>
                  <a:pt x="4122953" y="0"/>
                </a:lnTo>
                <a:lnTo>
                  <a:pt x="4122953" y="166890"/>
                </a:lnTo>
                <a:close/>
              </a:path>
            </a:pathLst>
          </a:custGeom>
          <a:solidFill>
            <a:srgbClr val="7B2668">
              <a:alpha val="3961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59"/>
          <p:cNvSpPr/>
          <p:nvPr/>
        </p:nvSpPr>
        <p:spPr>
          <a:xfrm>
            <a:off x="39900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59"/>
          <p:cNvSpPr/>
          <p:nvPr/>
        </p:nvSpPr>
        <p:spPr>
          <a:xfrm>
            <a:off x="49083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59"/>
          <p:cNvSpPr/>
          <p:nvPr/>
        </p:nvSpPr>
        <p:spPr>
          <a:xfrm>
            <a:off x="58265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59"/>
          <p:cNvSpPr/>
          <p:nvPr/>
        </p:nvSpPr>
        <p:spPr>
          <a:xfrm>
            <a:off x="67448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59"/>
          <p:cNvSpPr/>
          <p:nvPr/>
        </p:nvSpPr>
        <p:spPr>
          <a:xfrm>
            <a:off x="76630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59"/>
          <p:cNvSpPr/>
          <p:nvPr/>
        </p:nvSpPr>
        <p:spPr>
          <a:xfrm>
            <a:off x="85813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59"/>
          <p:cNvSpPr/>
          <p:nvPr/>
        </p:nvSpPr>
        <p:spPr>
          <a:xfrm>
            <a:off x="94995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59"/>
          <p:cNvSpPr/>
          <p:nvPr/>
        </p:nvSpPr>
        <p:spPr>
          <a:xfrm>
            <a:off x="104178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59"/>
          <p:cNvSpPr/>
          <p:nvPr/>
        </p:nvSpPr>
        <p:spPr>
          <a:xfrm>
            <a:off x="113360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59"/>
          <p:cNvSpPr/>
          <p:nvPr/>
        </p:nvSpPr>
        <p:spPr>
          <a:xfrm>
            <a:off x="122543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59"/>
          <p:cNvSpPr/>
          <p:nvPr/>
        </p:nvSpPr>
        <p:spPr>
          <a:xfrm>
            <a:off x="131726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59"/>
          <p:cNvSpPr/>
          <p:nvPr/>
        </p:nvSpPr>
        <p:spPr>
          <a:xfrm>
            <a:off x="1409085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59"/>
          <p:cNvSpPr/>
          <p:nvPr/>
        </p:nvSpPr>
        <p:spPr>
          <a:xfrm>
            <a:off x="150091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59"/>
          <p:cNvSpPr/>
          <p:nvPr/>
        </p:nvSpPr>
        <p:spPr>
          <a:xfrm>
            <a:off x="1592736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59"/>
          <p:cNvSpPr/>
          <p:nvPr/>
        </p:nvSpPr>
        <p:spPr>
          <a:xfrm>
            <a:off x="168456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59"/>
          <p:cNvSpPr/>
          <p:nvPr/>
        </p:nvSpPr>
        <p:spPr>
          <a:xfrm>
            <a:off x="1776386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59"/>
          <p:cNvSpPr/>
          <p:nvPr/>
        </p:nvSpPr>
        <p:spPr>
          <a:xfrm>
            <a:off x="186821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59"/>
          <p:cNvSpPr/>
          <p:nvPr/>
        </p:nvSpPr>
        <p:spPr>
          <a:xfrm>
            <a:off x="196003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59"/>
          <p:cNvSpPr/>
          <p:nvPr/>
        </p:nvSpPr>
        <p:spPr>
          <a:xfrm>
            <a:off x="205186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59"/>
          <p:cNvSpPr/>
          <p:nvPr/>
        </p:nvSpPr>
        <p:spPr>
          <a:xfrm>
            <a:off x="214368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59"/>
          <p:cNvSpPr/>
          <p:nvPr/>
        </p:nvSpPr>
        <p:spPr>
          <a:xfrm>
            <a:off x="223551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59"/>
          <p:cNvSpPr/>
          <p:nvPr/>
        </p:nvSpPr>
        <p:spPr>
          <a:xfrm>
            <a:off x="232733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59"/>
          <p:cNvSpPr/>
          <p:nvPr/>
        </p:nvSpPr>
        <p:spPr>
          <a:xfrm>
            <a:off x="241916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59"/>
          <p:cNvSpPr/>
          <p:nvPr/>
        </p:nvSpPr>
        <p:spPr>
          <a:xfrm>
            <a:off x="251099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59"/>
          <p:cNvSpPr/>
          <p:nvPr/>
        </p:nvSpPr>
        <p:spPr>
          <a:xfrm>
            <a:off x="2602815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59"/>
          <p:cNvSpPr/>
          <p:nvPr/>
        </p:nvSpPr>
        <p:spPr>
          <a:xfrm>
            <a:off x="2694641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59"/>
          <p:cNvSpPr/>
          <p:nvPr/>
        </p:nvSpPr>
        <p:spPr>
          <a:xfrm>
            <a:off x="278646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59"/>
          <p:cNvSpPr/>
          <p:nvPr/>
        </p:nvSpPr>
        <p:spPr>
          <a:xfrm>
            <a:off x="2878291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59"/>
          <p:cNvSpPr/>
          <p:nvPr/>
        </p:nvSpPr>
        <p:spPr>
          <a:xfrm>
            <a:off x="297011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59"/>
          <p:cNvSpPr/>
          <p:nvPr/>
        </p:nvSpPr>
        <p:spPr>
          <a:xfrm>
            <a:off x="306194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59"/>
          <p:cNvSpPr/>
          <p:nvPr/>
        </p:nvSpPr>
        <p:spPr>
          <a:xfrm>
            <a:off x="315376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59"/>
          <p:cNvSpPr/>
          <p:nvPr/>
        </p:nvSpPr>
        <p:spPr>
          <a:xfrm>
            <a:off x="324559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59"/>
          <p:cNvSpPr/>
          <p:nvPr/>
        </p:nvSpPr>
        <p:spPr>
          <a:xfrm>
            <a:off x="333741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59"/>
          <p:cNvSpPr/>
          <p:nvPr/>
        </p:nvSpPr>
        <p:spPr>
          <a:xfrm>
            <a:off x="3429243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59"/>
          <p:cNvSpPr/>
          <p:nvPr/>
        </p:nvSpPr>
        <p:spPr>
          <a:xfrm>
            <a:off x="3521069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59"/>
          <p:cNvSpPr/>
          <p:nvPr/>
        </p:nvSpPr>
        <p:spPr>
          <a:xfrm>
            <a:off x="3612894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59"/>
          <p:cNvSpPr/>
          <p:nvPr/>
        </p:nvSpPr>
        <p:spPr>
          <a:xfrm>
            <a:off x="3704719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59"/>
          <p:cNvSpPr/>
          <p:nvPr/>
        </p:nvSpPr>
        <p:spPr>
          <a:xfrm>
            <a:off x="3796544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59"/>
          <p:cNvSpPr txBox="1"/>
          <p:nvPr/>
        </p:nvSpPr>
        <p:spPr>
          <a:xfrm>
            <a:off x="1949850" y="2779482"/>
            <a:ext cx="6522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-1270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П</a:t>
            </a:r>
            <a:r>
              <a:rPr lang="ru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лощадь  </a:t>
            </a:r>
            <a:r>
              <a:rPr lang="ru" sz="800" dirty="0">
                <a:solidFill>
                  <a:schemeClr val="dk1"/>
                </a:solidFill>
              </a:rPr>
              <a:t>жилищного фонда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59"/>
          <p:cNvSpPr txBox="1"/>
          <p:nvPr/>
        </p:nvSpPr>
        <p:spPr>
          <a:xfrm>
            <a:off x="459272" y="2717136"/>
            <a:ext cx="926400" cy="666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dirty="0">
                <a:solidFill>
                  <a:schemeClr val="dk1"/>
                </a:solidFill>
              </a:rPr>
              <a:t> </a:t>
            </a:r>
            <a:r>
              <a:rPr lang="ru" sz="800" dirty="0" smtClean="0">
                <a:solidFill>
                  <a:schemeClr val="dk1"/>
                </a:solidFill>
              </a:rPr>
              <a:t>Объём </a:t>
            </a:r>
            <a:r>
              <a:rPr lang="ru" sz="800" dirty="0">
                <a:solidFill>
                  <a:schemeClr val="dk1"/>
                </a:solidFill>
              </a:rPr>
              <a:t>жилого и нежилого </a:t>
            </a:r>
            <a:r>
              <a:rPr lang="ru" sz="800" dirty="0" smtClean="0">
                <a:solidFill>
                  <a:schemeClr val="dk1"/>
                </a:solidFill>
              </a:rPr>
              <a:t>строительства за 2022 год</a:t>
            </a:r>
          </a:p>
          <a:p>
            <a:pPr marL="12700" marR="0" lvl="0" indent="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59"/>
          <p:cNvSpPr txBox="1"/>
          <p:nvPr/>
        </p:nvSpPr>
        <p:spPr>
          <a:xfrm>
            <a:off x="1593273" y="2353532"/>
            <a:ext cx="1731818" cy="332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 smtClean="0">
                <a:solidFill>
                  <a:schemeClr val="dk1"/>
                </a:solidFill>
              </a:rPr>
              <a:t>131887 тыс. м2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59"/>
          <p:cNvSpPr txBox="1"/>
          <p:nvPr/>
        </p:nvSpPr>
        <p:spPr>
          <a:xfrm>
            <a:off x="484909" y="2318892"/>
            <a:ext cx="853884" cy="355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chemeClr val="dk1"/>
                </a:solidFill>
              </a:rPr>
              <a:t>125 м2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59"/>
          <p:cNvSpPr txBox="1"/>
          <p:nvPr/>
        </p:nvSpPr>
        <p:spPr>
          <a:xfrm>
            <a:off x="3262213" y="2671550"/>
            <a:ext cx="7923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Количество объектов общественного питания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59"/>
          <p:cNvSpPr txBox="1"/>
          <p:nvPr/>
        </p:nvSpPr>
        <p:spPr>
          <a:xfrm>
            <a:off x="3187636" y="2297995"/>
            <a:ext cx="985800" cy="364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00" rIns="0" bIns="0" anchor="t" anchorCtr="0">
            <a:spAutoFit/>
          </a:bodyPr>
          <a:lstStyle/>
          <a:p>
            <a:pPr marL="0" marR="0" lvl="0" indent="0" algn="ctr" rtl="0">
              <a:lnSpc>
                <a:spcPct val="1151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chemeClr val="dk1"/>
                </a:solidFill>
              </a:rPr>
              <a:t>1</a:t>
            </a:r>
            <a:endParaRPr sz="1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59"/>
          <p:cNvSpPr txBox="1"/>
          <p:nvPr/>
        </p:nvSpPr>
        <p:spPr>
          <a:xfrm>
            <a:off x="369675" y="4165550"/>
            <a:ext cx="2392500" cy="2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383B3E"/>
                </a:solidFill>
              </a:rPr>
              <a:t>Объекты розничной торговли: </a:t>
            </a:r>
            <a:r>
              <a:rPr lang="ru" sz="900" b="1" dirty="0" smtClean="0">
                <a:solidFill>
                  <a:srgbClr val="383B3E"/>
                </a:solidFill>
              </a:rPr>
              <a:t>52 </a:t>
            </a:r>
            <a:endParaRPr sz="900" b="1" dirty="0">
              <a:solidFill>
                <a:srgbClr val="383B3E"/>
              </a:solidFill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383B3E"/>
                </a:solidFill>
              </a:rPr>
              <a:t>Объекты бытового обслуживания: </a:t>
            </a:r>
            <a:r>
              <a:rPr lang="ru" sz="900" b="1" dirty="0" smtClean="0">
                <a:solidFill>
                  <a:srgbClr val="383B3E"/>
                </a:solidFill>
              </a:rPr>
              <a:t>4</a:t>
            </a:r>
            <a:endParaRPr sz="900" b="1" dirty="0">
              <a:solidFill>
                <a:srgbClr val="383B3E"/>
              </a:solidFill>
            </a:endParaRPr>
          </a:p>
        </p:txBody>
      </p:sp>
      <p:sp>
        <p:nvSpPr>
          <p:cNvPr id="492" name="Google Shape;492;p59"/>
          <p:cNvSpPr txBox="1"/>
          <p:nvPr/>
        </p:nvSpPr>
        <p:spPr>
          <a:xfrm>
            <a:off x="3115523" y="1365927"/>
            <a:ext cx="1085700" cy="2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rgbClr val="231F20"/>
                </a:solidFill>
              </a:rPr>
              <a:t>Номерной фонд гостиниц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59"/>
          <p:cNvSpPr txBox="1"/>
          <p:nvPr/>
        </p:nvSpPr>
        <p:spPr>
          <a:xfrm>
            <a:off x="554975" y="1046721"/>
            <a:ext cx="652200" cy="355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chemeClr val="dk1"/>
                </a:solidFill>
              </a:rPr>
              <a:t>10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59"/>
          <p:cNvSpPr txBox="1"/>
          <p:nvPr/>
        </p:nvSpPr>
        <p:spPr>
          <a:xfrm>
            <a:off x="1965100" y="1046721"/>
            <a:ext cx="652200" cy="355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chemeClr val="dk1"/>
                </a:solidFill>
              </a:rPr>
              <a:t>2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495;p59"/>
          <p:cNvSpPr txBox="1"/>
          <p:nvPr/>
        </p:nvSpPr>
        <p:spPr>
          <a:xfrm>
            <a:off x="3315918" y="1032866"/>
            <a:ext cx="652200" cy="355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chemeClr val="dk1"/>
                </a:solidFill>
              </a:rPr>
              <a:t>12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6564" y="845801"/>
            <a:ext cx="4181475" cy="373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" name="Овал 59"/>
          <p:cNvSpPr/>
          <p:nvPr/>
        </p:nvSpPr>
        <p:spPr>
          <a:xfrm>
            <a:off x="6418556" y="3098306"/>
            <a:ext cx="133165" cy="12428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087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60"/>
          <p:cNvSpPr/>
          <p:nvPr/>
        </p:nvSpPr>
        <p:spPr>
          <a:xfrm>
            <a:off x="399150" y="75"/>
            <a:ext cx="7884000" cy="6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25" rIns="56450" bIns="28225" anchor="ctr" anchorCtr="0">
            <a:noAutofit/>
          </a:bodyPr>
          <a:lstStyle/>
          <a:p>
            <a:pPr lvl="0"/>
            <a:r>
              <a:rPr lang="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Калганский муниципальный округ Забайкальского края</a:t>
            </a:r>
            <a:r>
              <a:rPr lang="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" sz="2000" b="1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ТОР </a:t>
            </a:r>
            <a:r>
              <a:rPr lang="ru" sz="2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“Забайкалье</a:t>
            </a:r>
            <a:r>
              <a:rPr lang="ru" sz="2000" b="1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2000" b="1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60"/>
          <p:cNvSpPr txBox="1"/>
          <p:nvPr/>
        </p:nvSpPr>
        <p:spPr>
          <a:xfrm>
            <a:off x="399150" y="801699"/>
            <a:ext cx="8528100" cy="1110227"/>
          </a:xfrm>
          <a:prstGeom prst="rect">
            <a:avLst/>
          </a:prstGeom>
          <a:solidFill>
            <a:srgbClr val="891861"/>
          </a:solidFill>
          <a:ln>
            <a:noFill/>
          </a:ln>
        </p:spPr>
        <p:txBody>
          <a:bodyPr spcFirstLastPara="1" wrap="square" lIns="57350" tIns="57350" rIns="57350" bIns="573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Территория опережающего социально-экономического развития «Забайкалье» создана распоряжением Правительства РФ от 31.07.2019 года № 988 на территории 22 муниципальных районов и двух городских округов Забайкальского края</a:t>
            </a:r>
            <a:endParaRPr sz="16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60"/>
          <p:cNvSpPr txBox="1"/>
          <p:nvPr/>
        </p:nvSpPr>
        <p:spPr>
          <a:xfrm>
            <a:off x="6075986" y="2751427"/>
            <a:ext cx="2764763" cy="1345158"/>
          </a:xfrm>
          <a:prstGeom prst="rect">
            <a:avLst/>
          </a:prstGeom>
          <a:solidFill>
            <a:srgbClr val="CECBF9"/>
          </a:solidFill>
          <a:ln w="9525" cap="flat" cmpd="sng">
            <a:solidFill>
              <a:srgbClr val="CECB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7350" tIns="57350" rIns="57350" bIns="573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1600" b="1" dirty="0">
                <a:solidFill>
                  <a:schemeClr val="dk1"/>
                </a:solidFill>
              </a:rPr>
              <a:t>Количество предприятий в </a:t>
            </a:r>
            <a:r>
              <a:rPr lang="ru" sz="1600" b="1" dirty="0" smtClean="0">
                <a:solidFill>
                  <a:schemeClr val="dk1"/>
                </a:solidFill>
              </a:rPr>
              <a:t>ТОР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16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3002" y="2154381"/>
            <a:ext cx="2604943" cy="266368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050" b="1" dirty="0">
                <a:solidFill>
                  <a:schemeClr val="tx1"/>
                </a:solidFill>
              </a:rPr>
              <a:t>ООО </a:t>
            </a:r>
            <a:r>
              <a:rPr lang="ru-RU" sz="1050" b="1" dirty="0" smtClean="0">
                <a:solidFill>
                  <a:schemeClr val="tx1"/>
                </a:solidFill>
              </a:rPr>
              <a:t>«Висмут»</a:t>
            </a:r>
            <a:endParaRPr lang="ru-RU" sz="105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50" b="1" dirty="0">
                <a:solidFill>
                  <a:schemeClr val="tx1"/>
                </a:solidFill>
              </a:rPr>
              <a:t>Цель: </a:t>
            </a:r>
            <a:r>
              <a:rPr lang="ru-RU" sz="1050" dirty="0" smtClean="0">
                <a:solidFill>
                  <a:schemeClr val="tx1"/>
                </a:solidFill>
              </a:rPr>
              <a:t>Добыча и переработка золотосодержащей и железной руды с производством золота</a:t>
            </a:r>
            <a:endParaRPr lang="ru-RU" sz="10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</a:rPr>
              <a:t>за </a:t>
            </a:r>
            <a:r>
              <a:rPr lang="ru-RU" sz="1050" dirty="0" smtClean="0">
                <a:solidFill>
                  <a:schemeClr val="tx1"/>
                </a:solidFill>
              </a:rPr>
              <a:t>9 </a:t>
            </a:r>
            <a:r>
              <a:rPr lang="ru-RU" sz="1050" dirty="0">
                <a:solidFill>
                  <a:schemeClr val="tx1"/>
                </a:solidFill>
              </a:rPr>
              <a:t>мес. 2023 года а составила </a:t>
            </a:r>
            <a:r>
              <a:rPr lang="ru-RU" sz="1050" dirty="0" smtClean="0">
                <a:solidFill>
                  <a:schemeClr val="tx1"/>
                </a:solidFill>
              </a:rPr>
              <a:t>725,320 </a:t>
            </a:r>
            <a:r>
              <a:rPr lang="ru-RU" sz="1050" dirty="0">
                <a:solidFill>
                  <a:schemeClr val="tx1"/>
                </a:solidFill>
              </a:rPr>
              <a:t>тыс. тонн</a:t>
            </a:r>
          </a:p>
          <a:p>
            <a:pPr algn="ctr">
              <a:defRPr/>
            </a:pPr>
            <a:r>
              <a:rPr lang="ru-RU" sz="1050" b="1" dirty="0">
                <a:solidFill>
                  <a:schemeClr val="tx1"/>
                </a:solidFill>
              </a:rPr>
              <a:t>Статус:</a:t>
            </a:r>
            <a:r>
              <a:rPr lang="en-US" sz="1050" b="1" dirty="0">
                <a:solidFill>
                  <a:schemeClr val="tx1"/>
                </a:solidFill>
              </a:rPr>
              <a:t> </a:t>
            </a:r>
            <a:r>
              <a:rPr lang="ru-RU" sz="1050" dirty="0">
                <a:solidFill>
                  <a:schemeClr val="tx1"/>
                </a:solidFill>
              </a:rPr>
              <a:t>работает</a:t>
            </a:r>
          </a:p>
          <a:p>
            <a:pPr algn="ctr">
              <a:defRPr/>
            </a:pPr>
            <a:r>
              <a:rPr lang="ru-RU" sz="1050" b="1" dirty="0">
                <a:solidFill>
                  <a:schemeClr val="tx1"/>
                </a:solidFill>
              </a:rPr>
              <a:t>Объем </a:t>
            </a:r>
            <a:r>
              <a:rPr lang="ru-RU" sz="1050" b="1" dirty="0" smtClean="0">
                <a:solidFill>
                  <a:schemeClr val="tx1"/>
                </a:solidFill>
              </a:rPr>
              <a:t>инвестиций за 2022 год составил: </a:t>
            </a:r>
            <a:r>
              <a:rPr lang="ru-RU" sz="1050" dirty="0" smtClean="0">
                <a:solidFill>
                  <a:schemeClr val="tx1"/>
                </a:solidFill>
              </a:rPr>
              <a:t>2 566,9 </a:t>
            </a:r>
            <a:r>
              <a:rPr lang="ru-RU" sz="1050" dirty="0">
                <a:solidFill>
                  <a:schemeClr val="tx1"/>
                </a:solidFill>
              </a:rPr>
              <a:t>млн. рублей</a:t>
            </a:r>
          </a:p>
          <a:p>
            <a:pPr algn="ctr">
              <a:defRPr/>
            </a:pPr>
            <a:r>
              <a:rPr lang="ru-RU" sz="1050" b="1" dirty="0">
                <a:solidFill>
                  <a:schemeClr val="tx1"/>
                </a:solidFill>
              </a:rPr>
              <a:t>Срок реализации: </a:t>
            </a:r>
            <a:r>
              <a:rPr lang="ru-RU" sz="1050" dirty="0">
                <a:solidFill>
                  <a:schemeClr val="tx1"/>
                </a:solidFill>
              </a:rPr>
              <a:t>5 лет;</a:t>
            </a:r>
          </a:p>
          <a:p>
            <a:pPr algn="ctr">
              <a:defRPr/>
            </a:pPr>
            <a:r>
              <a:rPr lang="ru-RU" sz="1050" b="1" dirty="0">
                <a:solidFill>
                  <a:schemeClr val="tx1"/>
                </a:solidFill>
              </a:rPr>
              <a:t>Количество создаваемых рабочих мест:</a:t>
            </a:r>
            <a:r>
              <a:rPr lang="ru-RU" sz="1050" dirty="0">
                <a:solidFill>
                  <a:schemeClr val="tx1"/>
                </a:solidFill>
              </a:rPr>
              <a:t> </a:t>
            </a:r>
            <a:r>
              <a:rPr lang="ru-RU" sz="1050" dirty="0" smtClean="0">
                <a:solidFill>
                  <a:schemeClr val="tx1"/>
                </a:solidFill>
              </a:rPr>
              <a:t>500</a:t>
            </a:r>
            <a:endParaRPr lang="ru-RU" sz="10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50" b="1" dirty="0">
                <a:solidFill>
                  <a:schemeClr val="tx1"/>
                </a:solidFill>
              </a:rPr>
              <a:t>Территория реализации: </a:t>
            </a:r>
          </a:p>
          <a:p>
            <a:pPr algn="ctr">
              <a:defRPr/>
            </a:pPr>
            <a:r>
              <a:rPr lang="ru-RU" sz="1050" b="1" dirty="0">
                <a:solidFill>
                  <a:schemeClr val="tx1"/>
                </a:solidFill>
              </a:rPr>
              <a:t>с. </a:t>
            </a:r>
            <a:r>
              <a:rPr lang="ru-RU" sz="1050" b="1" dirty="0" smtClean="0">
                <a:solidFill>
                  <a:schemeClr val="tx1"/>
                </a:solidFill>
              </a:rPr>
              <a:t>Козлово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78453" y="2085110"/>
            <a:ext cx="2788948" cy="2744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050" b="1" dirty="0">
                <a:solidFill>
                  <a:schemeClr val="tx1"/>
                </a:solidFill>
              </a:rPr>
              <a:t>ООО «ТЭРОС ЗК»</a:t>
            </a:r>
          </a:p>
          <a:p>
            <a:pPr algn="ctr">
              <a:defRPr/>
            </a:pPr>
            <a:r>
              <a:rPr lang="ru-RU" sz="1050" b="1" dirty="0">
                <a:solidFill>
                  <a:schemeClr val="tx1"/>
                </a:solidFill>
              </a:rPr>
              <a:t>Цель: </a:t>
            </a:r>
            <a:r>
              <a:rPr lang="ru-RU" sz="1050" dirty="0">
                <a:solidFill>
                  <a:schemeClr val="tx1"/>
                </a:solidFill>
              </a:rPr>
              <a:t>производство продукции растениеводства (подсолнечник)</a:t>
            </a:r>
          </a:p>
          <a:p>
            <a:pPr algn="ctr">
              <a:defRPr/>
            </a:pPr>
            <a:r>
              <a:rPr lang="ru-RU" sz="1050" b="1" dirty="0">
                <a:solidFill>
                  <a:schemeClr val="tx1"/>
                </a:solidFill>
              </a:rPr>
              <a:t>Статус:</a:t>
            </a:r>
            <a:r>
              <a:rPr lang="en-US" sz="1050" b="1" dirty="0">
                <a:solidFill>
                  <a:schemeClr val="tx1"/>
                </a:solidFill>
              </a:rPr>
              <a:t> </a:t>
            </a:r>
            <a:r>
              <a:rPr lang="ru-RU" sz="1050" dirty="0">
                <a:solidFill>
                  <a:schemeClr val="tx1"/>
                </a:solidFill>
              </a:rPr>
              <a:t>работает</a:t>
            </a:r>
          </a:p>
          <a:p>
            <a:pPr algn="ctr">
              <a:defRPr/>
            </a:pPr>
            <a:r>
              <a:rPr lang="ru-RU" sz="1050" b="1" dirty="0">
                <a:solidFill>
                  <a:schemeClr val="tx1"/>
                </a:solidFill>
              </a:rPr>
              <a:t>Объем инвестиций: </a:t>
            </a:r>
            <a:r>
              <a:rPr lang="ru-RU" sz="1050" dirty="0">
                <a:solidFill>
                  <a:schemeClr val="tx1"/>
                </a:solidFill>
              </a:rPr>
              <a:t>280,0 млн. рублей</a:t>
            </a:r>
          </a:p>
          <a:p>
            <a:pPr algn="ctr">
              <a:defRPr/>
            </a:pPr>
            <a:r>
              <a:rPr lang="ru-RU" sz="1050" b="1" dirty="0">
                <a:solidFill>
                  <a:schemeClr val="tx1"/>
                </a:solidFill>
              </a:rPr>
              <a:t>Срок реализации: </a:t>
            </a:r>
            <a:r>
              <a:rPr lang="ru-RU" sz="1050" dirty="0">
                <a:solidFill>
                  <a:schemeClr val="tx1"/>
                </a:solidFill>
              </a:rPr>
              <a:t>5 лет;</a:t>
            </a:r>
          </a:p>
          <a:p>
            <a:pPr algn="ctr">
              <a:defRPr/>
            </a:pPr>
            <a:r>
              <a:rPr lang="ru-RU" sz="1050" b="1" dirty="0">
                <a:solidFill>
                  <a:schemeClr val="tx1"/>
                </a:solidFill>
              </a:rPr>
              <a:t>Количество создаваемых рабочих мест:</a:t>
            </a:r>
            <a:r>
              <a:rPr lang="ru-RU" sz="1050" dirty="0">
                <a:solidFill>
                  <a:schemeClr val="tx1"/>
                </a:solidFill>
              </a:rPr>
              <a:t>  2022 – 20, 2023 - 40</a:t>
            </a:r>
          </a:p>
          <a:p>
            <a:pPr algn="ctr">
              <a:defRPr/>
            </a:pPr>
            <a:r>
              <a:rPr lang="ru-RU" sz="1050" b="1" dirty="0">
                <a:solidFill>
                  <a:schemeClr val="tx1"/>
                </a:solidFill>
              </a:rPr>
              <a:t>Территория реализации: </a:t>
            </a:r>
          </a:p>
          <a:p>
            <a:pPr algn="ctr">
              <a:defRPr/>
            </a:pPr>
            <a:r>
              <a:rPr lang="ru-RU" sz="1050" b="1" dirty="0" smtClean="0">
                <a:solidFill>
                  <a:schemeClr val="tx1"/>
                </a:solidFill>
              </a:rPr>
              <a:t>с</a:t>
            </a:r>
            <a:r>
              <a:rPr lang="ru-RU" sz="1050" b="1" dirty="0">
                <a:solidFill>
                  <a:schemeClr val="tx1"/>
                </a:solidFill>
              </a:rPr>
              <a:t>. </a:t>
            </a:r>
            <a:r>
              <a:rPr lang="ru-RU" sz="1050" b="1" dirty="0" smtClean="0">
                <a:solidFill>
                  <a:schemeClr val="tx1"/>
                </a:solidFill>
              </a:rPr>
              <a:t>Бура</a:t>
            </a:r>
            <a:endParaRPr lang="ru-RU" sz="105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6999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61"/>
          <p:cNvSpPr txBox="1">
            <a:spLocks noGrp="1"/>
          </p:cNvSpPr>
          <p:nvPr>
            <p:ph type="title"/>
          </p:nvPr>
        </p:nvSpPr>
        <p:spPr>
          <a:xfrm>
            <a:off x="393652" y="35200"/>
            <a:ext cx="6314400" cy="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lvl="0">
              <a:lnSpc>
                <a:spcPct val="100000"/>
              </a:lnSpc>
              <a:spcBef>
                <a:spcPts val="100"/>
              </a:spcBef>
              <a:buClr>
                <a:schemeClr val="dk1"/>
              </a:buClr>
              <a:buSzPts val="1100"/>
            </a:pPr>
            <a:r>
              <a:rPr lang="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Калганский муниципальный округ Забайкальского края</a:t>
            </a:r>
            <a:br>
              <a:rPr lang="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Полезные ископаемые</a:t>
            </a:r>
            <a:endParaRPr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" name="Google Shape;513;p61"/>
          <p:cNvSpPr txBox="1"/>
          <p:nvPr/>
        </p:nvSpPr>
        <p:spPr>
          <a:xfrm>
            <a:off x="710870" y="913434"/>
            <a:ext cx="4963500" cy="3221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61"/>
          <p:cNvSpPr txBox="1"/>
          <p:nvPr/>
        </p:nvSpPr>
        <p:spPr>
          <a:xfrm>
            <a:off x="274561" y="2007323"/>
            <a:ext cx="1456647" cy="187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75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27426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</a:t>
            </a:r>
            <a:endParaRPr sz="13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6" name="Google Shape;516;p61"/>
          <p:cNvSpPr/>
          <p:nvPr/>
        </p:nvSpPr>
        <p:spPr>
          <a:xfrm>
            <a:off x="402415" y="2677367"/>
            <a:ext cx="121801" cy="96554"/>
          </a:xfrm>
          <a:custGeom>
            <a:avLst/>
            <a:gdLst/>
            <a:ahLst/>
            <a:cxnLst/>
            <a:rect l="l" t="t" r="r" b="b"/>
            <a:pathLst>
              <a:path w="142875" h="118109" extrusionOk="0">
                <a:moveTo>
                  <a:pt x="71335" y="0"/>
                </a:moveTo>
                <a:lnTo>
                  <a:pt x="0" y="117487"/>
                </a:lnTo>
                <a:lnTo>
                  <a:pt x="142684" y="117487"/>
                </a:lnTo>
                <a:lnTo>
                  <a:pt x="71335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61"/>
          <p:cNvSpPr/>
          <p:nvPr/>
        </p:nvSpPr>
        <p:spPr>
          <a:xfrm>
            <a:off x="416268" y="3007812"/>
            <a:ext cx="121800" cy="116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61"/>
          <p:cNvSpPr/>
          <p:nvPr/>
        </p:nvSpPr>
        <p:spPr>
          <a:xfrm>
            <a:off x="405087" y="2825800"/>
            <a:ext cx="121800" cy="1167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61"/>
          <p:cNvSpPr txBox="1"/>
          <p:nvPr/>
        </p:nvSpPr>
        <p:spPr>
          <a:xfrm>
            <a:off x="746887" y="2335616"/>
            <a:ext cx="3381768" cy="778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00" rIns="0" bIns="0" anchor="t" anchorCtr="0">
            <a:spAutoFit/>
          </a:bodyPr>
          <a:lstStyle/>
          <a:p>
            <a:pPr marL="12700" marR="50800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 smtClean="0"/>
              <a:t>Золото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900" b="1" dirty="0" smtClean="0"/>
              <a:t>Железо</a:t>
            </a:r>
          </a:p>
          <a:p>
            <a:pPr marL="12700" marR="0" lvl="0" indent="0" algn="l" rtl="0"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900" b="1" dirty="0" smtClean="0"/>
              <a:t>Цинк, свинец, мышьяк</a:t>
            </a:r>
            <a:endParaRPr sz="9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61"/>
          <p:cNvSpPr txBox="1"/>
          <p:nvPr/>
        </p:nvSpPr>
        <p:spPr>
          <a:xfrm>
            <a:off x="377476" y="1314475"/>
            <a:ext cx="4963500" cy="30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dk1"/>
                </a:solidFill>
              </a:rPr>
              <a:t>Наиболее крупные месторождения: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61"/>
          <p:cNvSpPr txBox="1"/>
          <p:nvPr/>
        </p:nvSpPr>
        <p:spPr>
          <a:xfrm>
            <a:off x="339436" y="4169252"/>
            <a:ext cx="8146473" cy="5994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" sz="1700" b="1" dirty="0" smtClean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Объём </a:t>
            </a:r>
            <a:r>
              <a:rPr lang="ru" sz="17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добычи </a:t>
            </a:r>
            <a:r>
              <a:rPr lang="ru" sz="17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угля за 10 месяцев 537,460 тыс. тонн</a:t>
            </a:r>
            <a:endParaRPr sz="17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6195" y="792535"/>
            <a:ext cx="4181475" cy="373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Google Shape;516;p61"/>
          <p:cNvSpPr/>
          <p:nvPr/>
        </p:nvSpPr>
        <p:spPr>
          <a:xfrm>
            <a:off x="6556119" y="1720058"/>
            <a:ext cx="121801" cy="96554"/>
          </a:xfrm>
          <a:custGeom>
            <a:avLst/>
            <a:gdLst/>
            <a:ahLst/>
            <a:cxnLst/>
            <a:rect l="l" t="t" r="r" b="b"/>
            <a:pathLst>
              <a:path w="142875" h="118109" extrusionOk="0">
                <a:moveTo>
                  <a:pt x="71335" y="0"/>
                </a:moveTo>
                <a:lnTo>
                  <a:pt x="0" y="117487"/>
                </a:lnTo>
                <a:lnTo>
                  <a:pt x="142684" y="117487"/>
                </a:lnTo>
                <a:lnTo>
                  <a:pt x="71335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516;p61"/>
          <p:cNvSpPr/>
          <p:nvPr/>
        </p:nvSpPr>
        <p:spPr>
          <a:xfrm>
            <a:off x="7266334" y="2776501"/>
            <a:ext cx="121801" cy="96554"/>
          </a:xfrm>
          <a:custGeom>
            <a:avLst/>
            <a:gdLst/>
            <a:ahLst/>
            <a:cxnLst/>
            <a:rect l="l" t="t" r="r" b="b"/>
            <a:pathLst>
              <a:path w="142875" h="118109" extrusionOk="0">
                <a:moveTo>
                  <a:pt x="71335" y="0"/>
                </a:moveTo>
                <a:lnTo>
                  <a:pt x="0" y="117487"/>
                </a:lnTo>
                <a:lnTo>
                  <a:pt x="142684" y="117487"/>
                </a:lnTo>
                <a:lnTo>
                  <a:pt x="71335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516;p61"/>
          <p:cNvSpPr/>
          <p:nvPr/>
        </p:nvSpPr>
        <p:spPr>
          <a:xfrm>
            <a:off x="7843382" y="2865277"/>
            <a:ext cx="121801" cy="96554"/>
          </a:xfrm>
          <a:custGeom>
            <a:avLst/>
            <a:gdLst/>
            <a:ahLst/>
            <a:cxnLst/>
            <a:rect l="l" t="t" r="r" b="b"/>
            <a:pathLst>
              <a:path w="142875" h="118109" extrusionOk="0">
                <a:moveTo>
                  <a:pt x="71335" y="0"/>
                </a:moveTo>
                <a:lnTo>
                  <a:pt x="0" y="117487"/>
                </a:lnTo>
                <a:lnTo>
                  <a:pt x="142684" y="117487"/>
                </a:lnTo>
                <a:lnTo>
                  <a:pt x="71335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516;p61"/>
          <p:cNvSpPr/>
          <p:nvPr/>
        </p:nvSpPr>
        <p:spPr>
          <a:xfrm>
            <a:off x="5819273" y="2421395"/>
            <a:ext cx="121801" cy="96554"/>
          </a:xfrm>
          <a:custGeom>
            <a:avLst/>
            <a:gdLst/>
            <a:ahLst/>
            <a:cxnLst/>
            <a:rect l="l" t="t" r="r" b="b"/>
            <a:pathLst>
              <a:path w="142875" h="118109" extrusionOk="0">
                <a:moveTo>
                  <a:pt x="71335" y="0"/>
                </a:moveTo>
                <a:lnTo>
                  <a:pt x="0" y="117487"/>
                </a:lnTo>
                <a:lnTo>
                  <a:pt x="142684" y="117487"/>
                </a:lnTo>
                <a:lnTo>
                  <a:pt x="71335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520;p61"/>
          <p:cNvSpPr/>
          <p:nvPr/>
        </p:nvSpPr>
        <p:spPr>
          <a:xfrm>
            <a:off x="6620936" y="1859613"/>
            <a:ext cx="121800" cy="1167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518;p61"/>
          <p:cNvSpPr/>
          <p:nvPr/>
        </p:nvSpPr>
        <p:spPr>
          <a:xfrm>
            <a:off x="7706314" y="2849493"/>
            <a:ext cx="121800" cy="116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518;p61"/>
          <p:cNvSpPr/>
          <p:nvPr/>
        </p:nvSpPr>
        <p:spPr>
          <a:xfrm>
            <a:off x="7546516" y="3488685"/>
            <a:ext cx="121800" cy="116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741887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000000"/>
      </a:accent2>
      <a:accent3>
        <a:srgbClr val="7F7F7F"/>
      </a:accent3>
      <a:accent4>
        <a:srgbClr val="808DA9"/>
      </a:accent4>
      <a:accent5>
        <a:srgbClr val="AC956E"/>
      </a:accent5>
      <a:accent6>
        <a:srgbClr val="DEDEE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16405</TotalTime>
  <Words>908</Words>
  <Application>Microsoft Office PowerPoint</Application>
  <PresentationFormat>Экран (16:9)</PresentationFormat>
  <Paragraphs>250</Paragraphs>
  <Slides>11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Times New Roman</vt:lpstr>
      <vt:lpstr>Calibri</vt:lpstr>
      <vt:lpstr>Helvetica Neue</vt:lpstr>
      <vt:lpstr>Simple Light</vt:lpstr>
      <vt:lpstr>2_Office Theme</vt:lpstr>
      <vt:lpstr>1_Office Theme</vt:lpstr>
      <vt:lpstr>Слайд 1</vt:lpstr>
      <vt:lpstr>Потребность района в видах экономической деятельности, которые необходимо развивать на территории района </vt:lpstr>
      <vt:lpstr>Строительство здания для размещения дискаунтера. (поиск инвестора)</vt:lpstr>
      <vt:lpstr>Информацию о свободных земельных участках, строениях, промышленных площадках. </vt:lpstr>
      <vt:lpstr>Калганский муниципальный округ Забайкальского края</vt:lpstr>
      <vt:lpstr>Калганский муниципальный округ Забайкальского края Системообразующие предприятия</vt:lpstr>
      <vt:lpstr>Калганский муниципальный округ Забайкальского края </vt:lpstr>
      <vt:lpstr>Слайд 8</vt:lpstr>
      <vt:lpstr>Калганский муниципальный округ Забайкальского края Полезные ископаемые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Сергей</cp:lastModifiedBy>
  <cp:revision>1393</cp:revision>
  <dcterms:modified xsi:type="dcterms:W3CDTF">2023-12-01T06:46:00Z</dcterms:modified>
</cp:coreProperties>
</file>