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7D913-2234-4654-8F74-9D6DC3A35BA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E8323-A789-4C27-B926-B51121A43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569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C6193-8F21-47BD-871C-6FE4E759DFB7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999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C6193-8F21-47BD-871C-6FE4E759DFB7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999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C6193-8F21-47BD-871C-6FE4E759DFB7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999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udvsem.ru/information-pages/target-education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43" y="71855"/>
            <a:ext cx="896828" cy="883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057800"/>
            <a:ext cx="1876201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727288" y="205943"/>
            <a:ext cx="8229600" cy="61555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7874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+mn-ea"/>
                <a:cs typeface="Arial" pitchFamily="34" charset="0"/>
              </a:rPr>
              <a:t>ЕСЛИ ВЫ ХОТИТЕ ПОЛУЧИТЬ КАЧЕСТВЕННЫЕ КАДРЫ В БУДУЩЕМ – ПОЗАБОТЬТЕСЬ ОБ ЭТОМ УЖЕ СЕГОДНЯ!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1733C13D-A13D-433D-90CA-7F35FF52AE09}"/>
              </a:ext>
            </a:extLst>
          </p:cNvPr>
          <p:cNvSpPr/>
          <p:nvPr/>
        </p:nvSpPr>
        <p:spPr>
          <a:xfrm>
            <a:off x="858086" y="2069518"/>
            <a:ext cx="7314252" cy="42337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1632" tIns="40816" rIns="81632" bIns="40816" rtlCol="0" anchor="ctr"/>
          <a:lstStyle/>
          <a:p>
            <a:endParaRPr lang="ru-RU" sz="1900" dirty="0">
              <a:solidFill>
                <a:srgbClr val="4F81BD">
                  <a:lumMod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72200" y="1239677"/>
            <a:ext cx="1091472" cy="466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рганизация </a:t>
            </a: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обучения</a:t>
            </a:r>
          </a:p>
        </p:txBody>
      </p:sp>
      <p:pic>
        <p:nvPicPr>
          <p:cNvPr id="1026" name="Picture 2" descr="C:\Users\Nikiforova\Downloads\2024-05-29_12-57-4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11" y="2067688"/>
            <a:ext cx="5626944" cy="171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7975" y="4248296"/>
            <a:ext cx="1880592" cy="859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работодатель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(заказчик)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565865" y="4114051"/>
            <a:ext cx="2232249" cy="11326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гражданин и </a:t>
            </a:r>
          </a:p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бразовательная организация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439701" y="5418112"/>
            <a:ext cx="106405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036267" y="6165304"/>
            <a:ext cx="4632170" cy="3889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Заключение договора о целевом обучении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071" y="4168552"/>
            <a:ext cx="1259993" cy="1132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5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7" descr="Picture backgrou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6153534" y="1422018"/>
            <a:ext cx="218666" cy="98843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7463672" y="1422018"/>
            <a:ext cx="185430" cy="98843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668345" y="1236369"/>
            <a:ext cx="1387726" cy="469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арантированное трудоустройство</a:t>
            </a:r>
            <a:endParaRPr lang="ru-RU" sz="11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084146"/>
            <a:ext cx="2475564" cy="1747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2064048" y="1244653"/>
            <a:ext cx="1145266" cy="4717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аботодатель</a:t>
            </a: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люс 17"/>
          <p:cNvSpPr/>
          <p:nvPr/>
        </p:nvSpPr>
        <p:spPr>
          <a:xfrm>
            <a:off x="3209314" y="1374613"/>
            <a:ext cx="260654" cy="243310"/>
          </a:xfrm>
          <a:prstGeom prst="mathPl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442702" y="1239676"/>
            <a:ext cx="1471309" cy="4767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образовательные </a:t>
            </a: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организации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1153271"/>
            <a:ext cx="1517635" cy="6625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ешение -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целевое обучение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148064" y="1244653"/>
            <a:ext cx="982960" cy="4717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абитуриент </a:t>
            </a: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студент</a:t>
            </a:r>
          </a:p>
        </p:txBody>
      </p:sp>
      <p:sp>
        <p:nvSpPr>
          <p:cNvPr id="32" name="Плюс 31"/>
          <p:cNvSpPr/>
          <p:nvPr/>
        </p:nvSpPr>
        <p:spPr>
          <a:xfrm>
            <a:off x="4901148" y="1362363"/>
            <a:ext cx="246916" cy="244345"/>
          </a:xfrm>
          <a:prstGeom prst="mathPl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 18"/>
          <p:cNvSpPr/>
          <p:nvPr/>
        </p:nvSpPr>
        <p:spPr>
          <a:xfrm>
            <a:off x="1769155" y="1422018"/>
            <a:ext cx="294893" cy="197685"/>
          </a:xfrm>
          <a:prstGeom prst="mathEqua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Стрелка вправо 32"/>
          <p:cNvSpPr/>
          <p:nvPr/>
        </p:nvSpPr>
        <p:spPr>
          <a:xfrm flipV="1">
            <a:off x="2324702" y="4677996"/>
            <a:ext cx="1145266" cy="1137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 rot="10800000">
            <a:off x="5392343" y="4625878"/>
            <a:ext cx="1009176" cy="1090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7" y="5329268"/>
            <a:ext cx="1749118" cy="148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805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303" y="2336539"/>
            <a:ext cx="639363" cy="562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95903" y="52426"/>
            <a:ext cx="8229600" cy="7386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7874"/>
            <a:r>
              <a:rPr lang="ru-RU" sz="235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+mn-ea"/>
                <a:cs typeface="Arial" pitchFamily="34" charset="0"/>
              </a:rPr>
              <a:t>Последовательность действий работодателя по заполнению договора о целевом обучении</a:t>
            </a:r>
            <a:endParaRPr lang="ru-RU" sz="235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2BF1F20D-5B80-454B-A2EB-4936EEAEF8FA}"/>
              </a:ext>
            </a:extLst>
          </p:cNvPr>
          <p:cNvSpPr/>
          <p:nvPr/>
        </p:nvSpPr>
        <p:spPr>
          <a:xfrm>
            <a:off x="1248147" y="1633506"/>
            <a:ext cx="7756953" cy="38921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1632" tIns="40816" rIns="81632" bIns="40816" rtlCol="0" anchor="ctr"/>
          <a:lstStyle/>
          <a:p>
            <a:endParaRPr lang="ru-RU" dirty="0" smtClean="0">
              <a:solidFill>
                <a:srgbClr val="1F497D"/>
              </a:solidFill>
              <a:cs typeface="Arial" pitchFamily="34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1733C13D-A13D-433D-90CA-7F35FF52AE09}"/>
              </a:ext>
            </a:extLst>
          </p:cNvPr>
          <p:cNvSpPr/>
          <p:nvPr/>
        </p:nvSpPr>
        <p:spPr>
          <a:xfrm>
            <a:off x="795714" y="2069518"/>
            <a:ext cx="7314252" cy="42337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1632" tIns="40816" rIns="81632" bIns="40816" rtlCol="0" anchor="ctr"/>
          <a:lstStyle/>
          <a:p>
            <a:endParaRPr lang="ru-RU" sz="1900" dirty="0">
              <a:solidFill>
                <a:srgbClr val="4F81BD">
                  <a:lumMod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63688" y="903537"/>
            <a:ext cx="5472608" cy="5418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 найти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кандидатов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целевое обучение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последующего трудоустройства</a:t>
            </a:r>
            <a:endParaRPr lang="ru-RU" sz="1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822" y="1576475"/>
            <a:ext cx="8626641" cy="6808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Работодатель (заказчик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проходит </a:t>
            </a: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авторизацию на ЕЦП «Работа в России»</a:t>
            </a:r>
          </a:p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048152" y="2598197"/>
            <a:ext cx="355496" cy="36004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822" y="3081712"/>
            <a:ext cx="1920123" cy="8600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Знакомится </a:t>
            </a: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 сведениями о квотах и условиях приёма (варианты конкурсных групп)</a:t>
            </a:r>
          </a:p>
        </p:txBody>
      </p:sp>
      <p:sp>
        <p:nvSpPr>
          <p:cNvPr id="6" name="Стрелка вправо 5"/>
          <p:cNvSpPr/>
          <p:nvPr/>
        </p:nvSpPr>
        <p:spPr>
          <a:xfrm flipV="1">
            <a:off x="2121042" y="3411069"/>
            <a:ext cx="417958" cy="1621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224300" y="2609600"/>
            <a:ext cx="394168" cy="36004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608048" y="3070814"/>
            <a:ext cx="1626671" cy="9939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Заполняет </a:t>
            </a: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 предложения о заключении договора на целевое 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обучение</a:t>
            </a: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327503" y="3421083"/>
            <a:ext cx="486848" cy="152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237785" y="2635272"/>
            <a:ext cx="394168" cy="36004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865473" y="3081712"/>
            <a:ext cx="1368600" cy="9830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Ожидает  </a:t>
            </a: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окончания </a:t>
            </a:r>
            <a:r>
              <a:rPr lang="ru-RU" sz="1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модерации</a:t>
            </a: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предложения в течении 3-х дней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6342162" y="3433929"/>
            <a:ext cx="534094" cy="1392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844561" y="2598197"/>
            <a:ext cx="394168" cy="36897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966183" y="3081712"/>
            <a:ext cx="1782281" cy="9011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Ожидает отклик в 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личном кабинете от граждан и образовательных организаций</a:t>
            </a: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5400000" flipV="1">
            <a:off x="934045" y="5439883"/>
            <a:ext cx="537495" cy="241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1027771" y="4064718"/>
            <a:ext cx="394168" cy="36004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904037" y="4542939"/>
            <a:ext cx="1872208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Ожидает </a:t>
            </a: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подтверждения зачисления кандидатов</a:t>
            </a:r>
          </a:p>
        </p:txBody>
      </p:sp>
      <p:sp>
        <p:nvSpPr>
          <p:cNvPr id="31" name="Овал 30"/>
          <p:cNvSpPr/>
          <p:nvPr/>
        </p:nvSpPr>
        <p:spPr>
          <a:xfrm>
            <a:off x="4373843" y="4041655"/>
            <a:ext cx="394168" cy="36004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421384" y="4542939"/>
            <a:ext cx="2397679" cy="7277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Заключает </a:t>
            </a: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договор о целевом обучении с образовательными организациями и гражданами</a:t>
            </a:r>
          </a:p>
        </p:txBody>
      </p:sp>
      <p:sp>
        <p:nvSpPr>
          <p:cNvPr id="19" name="Стрелка вправо 18"/>
          <p:cNvSpPr/>
          <p:nvPr/>
        </p:nvSpPr>
        <p:spPr>
          <a:xfrm rot="10800000">
            <a:off x="5964736" y="4725144"/>
            <a:ext cx="754851" cy="1906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7606434" y="4077174"/>
            <a:ext cx="394168" cy="36004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51520" y="4542939"/>
            <a:ext cx="2053216" cy="6733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Ожидает </a:t>
            </a: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завершения обучения гражданина, 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организовывает  </a:t>
            </a: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стажировку (при необходимости)</a:t>
            </a:r>
          </a:p>
        </p:txBody>
      </p:sp>
      <p:sp>
        <p:nvSpPr>
          <p:cNvPr id="37" name="Овал 36"/>
          <p:cNvSpPr/>
          <p:nvPr/>
        </p:nvSpPr>
        <p:spPr>
          <a:xfrm>
            <a:off x="3702460" y="5420823"/>
            <a:ext cx="394168" cy="36004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8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795713" y="5901120"/>
            <a:ext cx="5813495" cy="694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Трудоустраивает </a:t>
            </a:r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гражданина по завершению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обучения на постоянное рабочее место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трелка вправо 35"/>
          <p:cNvSpPr/>
          <p:nvPr/>
        </p:nvSpPr>
        <p:spPr>
          <a:xfrm rot="16200000" flipH="1" flipV="1">
            <a:off x="214843" y="2525603"/>
            <a:ext cx="650402" cy="289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 rot="10800000">
            <a:off x="2458219" y="4725144"/>
            <a:ext cx="817636" cy="17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263" y="44624"/>
            <a:ext cx="949286" cy="949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0171">
            <a:off x="896779" y="786395"/>
            <a:ext cx="702735" cy="683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652" y="5472880"/>
            <a:ext cx="1325611" cy="1289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900" y="838715"/>
            <a:ext cx="604769" cy="60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928" y="1623085"/>
            <a:ext cx="595328" cy="581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трелка вправо 2"/>
          <p:cNvSpPr/>
          <p:nvPr/>
        </p:nvSpPr>
        <p:spPr>
          <a:xfrm rot="5400000">
            <a:off x="8107850" y="4172535"/>
            <a:ext cx="428155" cy="1663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1609948"/>
            <a:ext cx="1936393" cy="6138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 10 июня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Picture 1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30" y="1628800"/>
            <a:ext cx="544193" cy="553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Прямоугольник 44"/>
          <p:cNvSpPr/>
          <p:nvPr/>
        </p:nvSpPr>
        <p:spPr>
          <a:xfrm>
            <a:off x="6270492" y="2899221"/>
            <a:ext cx="695691" cy="4791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осле 10 июня</a:t>
            </a:r>
            <a:endParaRPr lang="ru-RU" sz="11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15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50565" y="107340"/>
            <a:ext cx="8307709" cy="7386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7874"/>
            <a:r>
              <a:rPr lang="ru-RU" sz="235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+mn-ea"/>
                <a:cs typeface="Arial" pitchFamily="34" charset="0"/>
              </a:rPr>
              <a:t> Действия работодателя по заполнению заявки на целевое обучение на портале</a:t>
            </a:r>
            <a:endParaRPr lang="ru-RU" sz="235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008" y="5679197"/>
            <a:ext cx="950357" cy="95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79712" y="1190010"/>
            <a:ext cx="504056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УСПЕЙТЕ ДО 10 ИЮНЯ !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88640"/>
            <a:ext cx="606731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Рисунок 17"/>
          <p:cNvPicPr/>
          <p:nvPr/>
        </p:nvPicPr>
        <p:blipFill rotWithShape="1">
          <a:blip r:embed="rId5"/>
          <a:srcRect l="22393" t="24184" r="21895" b="13082"/>
          <a:stretch/>
        </p:blipFill>
        <p:spPr bwMode="auto">
          <a:xfrm>
            <a:off x="4283967" y="2204864"/>
            <a:ext cx="4610397" cy="3024336"/>
          </a:xfrm>
          <a:prstGeom prst="rect">
            <a:avLst/>
          </a:prstGeom>
          <a:ln w="28575">
            <a:solidFill>
              <a:srgbClr val="C0000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4499992" y="5599986"/>
            <a:ext cx="3298626" cy="10295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Подробная информация: </a:t>
            </a:r>
            <a:r>
              <a:rPr lang="en-US" sz="1400" dirty="0">
                <a:latin typeface="Arial" pitchFamily="34" charset="0"/>
                <a:cs typeface="Arial" pitchFamily="34" charset="0"/>
                <a:hlinkClick r:id="rId6"/>
              </a:rPr>
              <a:t>https://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6"/>
              </a:rPr>
              <a:t>trudvsem.ru/information-pages/target-education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2132856"/>
            <a:ext cx="3888432" cy="2880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Обязательны для заполнения </a:t>
            </a:r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2636912"/>
            <a:ext cx="3888432" cy="259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arenR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ведения о требованиях к лицам, осуществляющим трудовую деятельность;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сведения о мерах поддержки, предоставляемых гражданину в период обучения;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Сведения об ответственности за неисполнение обязательств по договору о целевом обучении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11760" y="6248976"/>
            <a:ext cx="1224136" cy="5325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елефоны отделов центра занятости</a:t>
            </a:r>
            <a:endParaRPr lang="ru-RU" sz="1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082" y="5522943"/>
            <a:ext cx="701492" cy="70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 descr="Picture background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026" y="5661248"/>
            <a:ext cx="634319" cy="46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323528" y="6309320"/>
            <a:ext cx="1935625" cy="3324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8 (3022) 35-09-51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16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233</Words>
  <Application>Microsoft Office PowerPoint</Application>
  <PresentationFormat>Экран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ЕСЛИ ВЫ ХОТИТЕ ПОЛУЧИТЬ КАЧЕСТВЕННЫЕ КАДРЫ В БУДУЩЕМ – ПОЗАБОТЬТЕСЬ ОБ ЭТОМ УЖЕ СЕГОДНЯ!</vt:lpstr>
      <vt:lpstr>Последовательность действий работодателя по заполнению договора о целевом обучении</vt:lpstr>
      <vt:lpstr> Действия работодателя по заполнению заявки на целевое обучение на портале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СОДЕЙСТВИЕ ЗАНЯТОСТИ НАСЕЛЕНИЯ</dc:title>
  <dc:creator>Doronina_KA</dc:creator>
  <cp:lastModifiedBy>Admin</cp:lastModifiedBy>
  <cp:revision>47</cp:revision>
  <cp:lastPrinted>2024-05-30T02:40:38Z</cp:lastPrinted>
  <dcterms:created xsi:type="dcterms:W3CDTF">2024-01-19T00:02:37Z</dcterms:created>
  <dcterms:modified xsi:type="dcterms:W3CDTF">2024-05-30T05:24:04Z</dcterms:modified>
</cp:coreProperties>
</file>