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6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4" r:id="rId15"/>
    <p:sldId id="275" r:id="rId16"/>
    <p:sldId id="276" r:id="rId17"/>
    <p:sldId id="278" r:id="rId18"/>
    <p:sldId id="291" r:id="rId19"/>
    <p:sldId id="280" r:id="rId20"/>
    <p:sldId id="297" r:id="rId21"/>
    <p:sldId id="298" r:id="rId22"/>
    <p:sldId id="286" r:id="rId23"/>
    <p:sldId id="266" r:id="rId24"/>
    <p:sldId id="283" r:id="rId25"/>
    <p:sldId id="267" r:id="rId26"/>
    <p:sldId id="285" r:id="rId27"/>
    <p:sldId id="268" r:id="rId28"/>
    <p:sldId id="269" r:id="rId29"/>
    <p:sldId id="296" r:id="rId30"/>
    <p:sldId id="293" r:id="rId31"/>
    <p:sldId id="288" r:id="rId32"/>
    <p:sldId id="294" r:id="rId33"/>
    <p:sldId id="295" r:id="rId34"/>
    <p:sldId id="289" r:id="rId35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4695" autoAdjust="0"/>
  </p:normalViewPr>
  <p:slideViewPr>
    <p:cSldViewPr>
      <p:cViewPr varScale="1">
        <p:scale>
          <a:sx n="98" d="100"/>
          <a:sy n="98" d="100"/>
        </p:scale>
        <p:origin x="-2106" y="-96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Рождаемость в 2024 г. 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10495759210654185"/>
          <c:y val="2.96695886716116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008140656755178E-2"/>
          <c:y val="0.35039486888144389"/>
          <c:w val="0.35210237079078166"/>
          <c:h val="0.2775952129382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explosion val="28"/>
          </c:dPt>
          <c:dLbls>
            <c:dLbl>
              <c:idx val="0"/>
              <c:layout>
                <c:manualLayout>
                  <c:x val="-5.7420695101245894E-2"/>
                  <c:y val="-4.6488019071790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 ч.</a:t>
                    </a:r>
                    <a:endParaRPr lang="ru-RU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29488675026779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ч.</a:t>
                    </a:r>
                    <a:endParaRPr lang="ru-RU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7.7649426619430334E-2"/>
          <c:y val="0.16679703304113291"/>
          <c:w val="0.32234446388646276"/>
          <c:h val="7.5916980370711082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sz="1600" dirty="0" smtClean="0">
                <a:latin typeface="+mj-lt"/>
              </a:rPr>
              <a:t>Половозрастная</a:t>
            </a:r>
            <a:r>
              <a:rPr lang="ru-RU" sz="1400" dirty="0" smtClean="0">
                <a:latin typeface="+mj-lt"/>
              </a:rPr>
              <a:t> структура округа</a:t>
            </a:r>
            <a:endParaRPr lang="ru-RU" sz="1400" dirty="0">
              <a:latin typeface="+mj-lt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2701</c:v>
                </c:pt>
                <c:pt idx="1">
                  <c:v>2650</c:v>
                </c:pt>
              </c:numCache>
            </c:numRef>
          </c:val>
        </c:ser>
        <c:dLbls/>
        <c:shape val="box"/>
        <c:axId val="82558336"/>
        <c:axId val="82560128"/>
        <c:axId val="0"/>
      </c:bar3DChart>
      <c:catAx>
        <c:axId val="82558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2560128"/>
        <c:crosses val="autoZero"/>
        <c:auto val="1"/>
        <c:lblAlgn val="ctr"/>
        <c:lblOffset val="100"/>
      </c:catAx>
      <c:valAx>
        <c:axId val="82560128"/>
        <c:scaling>
          <c:orientation val="minMax"/>
        </c:scaling>
        <c:axPos val="l"/>
        <c:majorGridlines/>
        <c:numFmt formatCode="General" sourceLinked="1"/>
        <c:tickLblPos val="nextTo"/>
        <c:crossAx val="82558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0.34688</cdr:x>
      <cdr:y>0.61364</cdr:y>
    </cdr:from>
    <cdr:to>
      <cdr:x>0.57436</cdr:x>
      <cdr:y>0.72728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944216"/>
          <a:ext cx="944442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2701</a:t>
          </a:r>
          <a:r>
            <a:rPr lang="ru-RU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0.65907</cdr:x>
      <cdr:y>0.68182</cdr:y>
    </cdr:from>
    <cdr:to>
      <cdr:x>0.83251</cdr:x>
      <cdr:y>0.77273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2160240"/>
          <a:ext cx="720086" cy="28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2650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90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7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68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48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60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75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87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22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27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2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1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33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297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57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3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57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47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06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80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85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1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1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2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5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243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algaraiadm@mai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5" y="188640"/>
            <a:ext cx="8305800" cy="1728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ИНВЕСТИЦИОННЫЙ ПАСПОРТ КАЛГАНСКОГО МУНИЦИПАЛЬНОГО ОКРУГА ЗАБАЙКАЛЬСКОГО КРАЯ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4089" y="2273809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628961" y="6581775"/>
            <a:ext cx="4071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Образование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199" y="637710"/>
            <a:ext cx="8406465" cy="5904656"/>
          </a:xfrm>
        </p:spPr>
        <p:txBody>
          <a:bodyPr/>
          <a:lstStyle/>
          <a:p>
            <a:pPr marL="0" indent="0" algn="ctr"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592" y="2578752"/>
            <a:ext cx="2530235" cy="1737180"/>
          </a:xfrm>
          <a:prstGeom prst="rect">
            <a:avLst/>
          </a:prstGeom>
        </p:spPr>
      </p:pic>
      <p:pic>
        <p:nvPicPr>
          <p:cNvPr id="6146" name="Picture 2" descr="https://sun9-25.userapi.com/impg/FhNjrzBZm6dsUzLlDhd2IuOl7SXVzeRTkIGzug/QwOc6l0GGE8.jpg?size=1200x900&amp;quality=95&amp;sign=826d002d57a3252084966cbf163fbb60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162" y="4651814"/>
            <a:ext cx="2796717" cy="17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0.userapi.com/impg/Xnogs1OMwRMvzPZ8ULJrtc9LEkP1nPWQ01XENQ/do-KArmFEik.jpg?size=1040x780&amp;quality=95&amp;sign=4915f42020d5a550a84e85a9987d3d47&amp;type=albu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694" y="4638773"/>
            <a:ext cx="25306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46" y="4651976"/>
            <a:ext cx="2796715" cy="172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665" y="4695116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latin typeface="+mn-lt"/>
              </a:rPr>
              <a:t>Завершен капитальный </a:t>
            </a:r>
            <a:r>
              <a:rPr lang="ru-RU" sz="1400" dirty="0" smtClean="0">
                <a:latin typeface="+mn-lt"/>
              </a:rPr>
              <a:t>ремонт, </a:t>
            </a:r>
            <a:r>
              <a:rPr lang="ru-RU" sz="1400" dirty="0">
                <a:latin typeface="+mn-lt"/>
              </a:rPr>
              <a:t>закуплено новое </a:t>
            </a:r>
            <a:r>
              <a:rPr lang="ru-RU" sz="1400" dirty="0" smtClean="0">
                <a:latin typeface="+mn-lt"/>
              </a:rPr>
              <a:t>оборудование в МОУ СОШ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с. Калга</a:t>
            </a:r>
            <a:endParaRPr lang="ru-RU" sz="1400" dirty="0">
              <a:latin typeface="+mn-lt"/>
            </a:endParaRPr>
          </a:p>
        </p:txBody>
      </p:sp>
      <p:sp>
        <p:nvSpPr>
          <p:cNvPr id="7" name="AutoShape 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203848" y="3861048"/>
            <a:ext cx="2664295" cy="1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625539" y="6045848"/>
            <a:ext cx="2654697" cy="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Здание начальной школы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10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542951" y="6084387"/>
            <a:ext cx="2637904" cy="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Здание средней школы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1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765174" y="465137"/>
            <a:ext cx="2726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6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3842" y="705233"/>
            <a:ext cx="8008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На территории округа находится </a:t>
            </a:r>
            <a:r>
              <a:rPr lang="ru-RU" sz="1600" dirty="0" smtClean="0">
                <a:latin typeface="+mn-lt"/>
              </a:rPr>
              <a:t>6 </a:t>
            </a:r>
            <a:r>
              <a:rPr lang="ru-RU" sz="1600" dirty="0">
                <a:latin typeface="+mn-lt"/>
              </a:rPr>
              <a:t>дошкольных образовательных </a:t>
            </a:r>
            <a:r>
              <a:rPr lang="ru-RU" sz="1600" dirty="0" smtClean="0">
                <a:latin typeface="+mn-lt"/>
              </a:rPr>
              <a:t>учреждения </a:t>
            </a:r>
            <a:r>
              <a:rPr lang="ru-RU" sz="1600" dirty="0">
                <a:latin typeface="+mn-lt"/>
              </a:rPr>
              <a:t>и 2 дошкольных групп в </a:t>
            </a:r>
            <a:r>
              <a:rPr lang="ru-RU" sz="1600" dirty="0" smtClean="0">
                <a:latin typeface="+mn-lt"/>
              </a:rPr>
              <a:t>школах, </a:t>
            </a:r>
            <a:r>
              <a:rPr lang="ru-RU" sz="1600" dirty="0">
                <a:latin typeface="+mn-lt"/>
              </a:rPr>
              <a:t>9 общеобразовательных организаций, 2 </a:t>
            </a:r>
            <a:r>
              <a:rPr lang="ru-RU" sz="1600" dirty="0" smtClean="0">
                <a:latin typeface="+mn-lt"/>
              </a:rPr>
              <a:t>филиала.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Численность </a:t>
            </a:r>
            <a:r>
              <a:rPr lang="ru-RU" sz="1600" dirty="0">
                <a:latin typeface="+mn-lt"/>
                <a:cs typeface="Times New Roman" pitchFamily="18" charset="0"/>
              </a:rPr>
              <a:t>детей, посещающих дошкольные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учреждения составляет 274 человека.</a:t>
            </a:r>
            <a:r>
              <a:rPr lang="ru-RU" sz="1600" dirty="0">
                <a:latin typeface="+mn-lt"/>
                <a:cs typeface="Times New Roman" pitchFamily="18" charset="0"/>
              </a:rPr>
              <a:t> Число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учащихся в </a:t>
            </a:r>
            <a:r>
              <a:rPr lang="ru-RU" sz="1600" dirty="0">
                <a:latin typeface="+mn-lt"/>
                <a:cs typeface="Times New Roman" pitchFamily="18" charset="0"/>
              </a:rPr>
              <a:t>общеобразовательных школах составляет 607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Times New Roman" pitchFamily="18" charset="0"/>
              </a:rPr>
              <a:t> </a:t>
            </a:r>
            <a:r>
              <a:rPr lang="ru-RU" sz="1600" dirty="0">
                <a:latin typeface="+mn-lt"/>
              </a:rPr>
              <a:t>В отрасли </a:t>
            </a:r>
            <a:r>
              <a:rPr lang="ru-RU" sz="1600" dirty="0" smtClean="0">
                <a:latin typeface="+mn-lt"/>
              </a:rPr>
              <a:t>18 </a:t>
            </a:r>
            <a:r>
              <a:rPr lang="ru-RU" sz="1600" dirty="0">
                <a:latin typeface="+mn-lt"/>
              </a:rPr>
              <a:t>человек </a:t>
            </a:r>
            <a:r>
              <a:rPr lang="ru-RU" sz="1600" dirty="0" smtClean="0">
                <a:latin typeface="+mn-lt"/>
              </a:rPr>
              <a:t>воспитателей и  </a:t>
            </a:r>
            <a:r>
              <a:rPr lang="ru-RU" sz="1600" dirty="0">
                <a:latin typeface="+mn-lt"/>
              </a:rPr>
              <a:t>101 </a:t>
            </a:r>
            <a:r>
              <a:rPr lang="ru-RU" sz="1600" dirty="0" smtClean="0">
                <a:latin typeface="+mn-lt"/>
              </a:rPr>
              <a:t>учитель. 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70162" y="2578751"/>
            <a:ext cx="2796717" cy="17930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1146" y="2569101"/>
            <a:ext cx="2819709" cy="180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87996" y="777306"/>
            <a:ext cx="34038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</a:rPr>
              <a:t>Здравоохранение округа представлено: в виде 9 ФАП, ГУЗ Калганская районная больница, рассчитанной </a:t>
            </a:r>
            <a:r>
              <a:rPr lang="ru-RU" sz="1400" dirty="0">
                <a:latin typeface="+mn-lt"/>
              </a:rPr>
              <a:t>на 300 посещений в </a:t>
            </a:r>
            <a:r>
              <a:rPr lang="ru-RU" sz="1400" dirty="0" smtClean="0">
                <a:latin typeface="+mn-lt"/>
              </a:rPr>
              <a:t>смену</a:t>
            </a:r>
          </a:p>
        </p:txBody>
      </p:sp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345777" y="5084192"/>
            <a:ext cx="5572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+mn-lt"/>
              </a:rPr>
              <a:t>Терапевтическое отделение рассчитано на  </a:t>
            </a:r>
            <a:r>
              <a:rPr lang="ru-RU" sz="1400" dirty="0" smtClean="0">
                <a:latin typeface="+mn-lt"/>
              </a:rPr>
              <a:t>15 коек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стационара</a:t>
            </a:r>
            <a:r>
              <a:rPr lang="ru-RU" sz="1400" dirty="0">
                <a:latin typeface="+mn-lt"/>
              </a:rPr>
              <a:t> . Хирургическое отделение рассчитано на </a:t>
            </a:r>
            <a:r>
              <a:rPr lang="ru-RU" sz="1400" dirty="0" smtClean="0">
                <a:latin typeface="+mn-lt"/>
              </a:rPr>
              <a:t>6 </a:t>
            </a:r>
            <a:r>
              <a:rPr lang="ru-RU" sz="1400" dirty="0">
                <a:latin typeface="+mn-lt"/>
              </a:rPr>
              <a:t>коек, </a:t>
            </a:r>
            <a:r>
              <a:rPr lang="ru-RU" sz="1400" dirty="0" smtClean="0">
                <a:latin typeface="+mn-lt"/>
              </a:rPr>
              <a:t>2 </a:t>
            </a:r>
            <a:r>
              <a:rPr lang="ru-RU" sz="1400" dirty="0">
                <a:latin typeface="+mn-lt"/>
              </a:rPr>
              <a:t>гинекологических </a:t>
            </a:r>
          </a:p>
          <a:p>
            <a:r>
              <a:rPr lang="ru-RU" sz="1400" dirty="0">
                <a:latin typeface="+mn-lt"/>
              </a:rPr>
              <a:t>Детское отделение рассчитано на 10 коек </a:t>
            </a:r>
          </a:p>
          <a:p>
            <a:r>
              <a:rPr lang="ru-RU" sz="1400" dirty="0" smtClean="0">
                <a:latin typeface="+mn-lt"/>
              </a:rPr>
              <a:t>Инфекционное </a:t>
            </a:r>
            <a:r>
              <a:rPr lang="ru-RU" sz="1400" dirty="0">
                <a:latin typeface="+mn-lt"/>
              </a:rPr>
              <a:t>отделение </a:t>
            </a:r>
            <a:r>
              <a:rPr lang="ru-RU" sz="1400" dirty="0" smtClean="0">
                <a:latin typeface="+mn-lt"/>
              </a:rPr>
              <a:t>5 </a:t>
            </a:r>
            <a:r>
              <a:rPr lang="ru-RU" sz="1400" dirty="0">
                <a:latin typeface="+mn-lt"/>
              </a:rPr>
              <a:t>коек </a:t>
            </a:r>
          </a:p>
          <a:p>
            <a:r>
              <a:rPr lang="ru-RU" sz="1400" dirty="0">
                <a:latin typeface="+mn-lt"/>
              </a:rPr>
              <a:t>Приемное </a:t>
            </a:r>
            <a:r>
              <a:rPr lang="ru-RU" sz="1400" dirty="0" smtClean="0">
                <a:latin typeface="+mn-lt"/>
              </a:rPr>
              <a:t>отделение, поликлиника.</a:t>
            </a:r>
            <a:endParaRPr lang="ru-RU" sz="1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777306"/>
            <a:ext cx="3018894" cy="181168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56175" y="2717617"/>
            <a:ext cx="2808313" cy="16337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+mn-lt"/>
                <a:cs typeface="Times New Roman" pitchFamily="18" charset="0"/>
              </a:rPr>
              <a:t>В рамках программы «Модернизация первичного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звена здравоохранения </a:t>
            </a:r>
            <a:r>
              <a:rPr lang="ru-RU" sz="2200" dirty="0">
                <a:latin typeface="+mn-lt"/>
                <a:cs typeface="Times New Roman" pitchFamily="18" charset="0"/>
              </a:rPr>
              <a:t>в Забайкальском крае» произведен монтаж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модульных </a:t>
            </a:r>
            <a:r>
              <a:rPr lang="ru-RU" sz="2200" dirty="0">
                <a:latin typeface="+mn-lt"/>
                <a:cs typeface="Times New Roman" pitchFamily="18" charset="0"/>
              </a:rPr>
              <a:t>конструкции ФАП в </a:t>
            </a:r>
            <a:r>
              <a:rPr lang="ru-RU" sz="2200" dirty="0" smtClean="0">
                <a:latin typeface="+mn-lt"/>
                <a:cs typeface="Times New Roman" pitchFamily="18" charset="0"/>
              </a:rPr>
              <a:t>селах Доно, Бура, Верхний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Калгукан</a:t>
            </a:r>
            <a:r>
              <a:rPr lang="ru-RU" sz="2200" dirty="0"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662724" y="777306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ГУЗ Калганская ЦРБ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818" y="777306"/>
            <a:ext cx="2656084" cy="1811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07532"/>
            <a:ext cx="2952328" cy="1873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74" y="2267417"/>
            <a:ext cx="1610364" cy="2312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917" y="2758499"/>
            <a:ext cx="1787131" cy="2272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961" y="2758499"/>
            <a:ext cx="1745940" cy="227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2" y="286002"/>
            <a:ext cx="8488461" cy="684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Культура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2493416"/>
            <a:ext cx="2592148" cy="1802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5175" y="2500983"/>
            <a:ext cx="2150641" cy="19993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285" y="1095978"/>
            <a:ext cx="8258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>
                <a:latin typeface="+mn-lt"/>
                <a:ea typeface="Times New Roman" panose="02020603050405020304" pitchFamily="18" charset="0"/>
              </a:rPr>
              <a:t>На территории Калганского муниципального округа находятся 23 учреждения культуры -10 сельских домов культуры, 12 библиотек и 1 детская музыкальная школа.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В округе имеется 1 кинотеатр (киноустановка), число мест 180. </a:t>
            </a:r>
            <a:r>
              <a:rPr lang="ru-RU" sz="1600" dirty="0" smtClean="0">
                <a:latin typeface="+mn-lt"/>
              </a:rPr>
              <a:t>Библиотечный фонд составляет 100450 тыс. экз. </a:t>
            </a:r>
            <a:r>
              <a:rPr lang="ru-RU" sz="1600" dirty="0">
                <a:latin typeface="+mn-lt"/>
              </a:rPr>
              <a:t>Число пользователей общедоступных </a:t>
            </a:r>
            <a:r>
              <a:rPr lang="ru-RU" sz="1600" dirty="0" smtClean="0">
                <a:latin typeface="+mn-lt"/>
              </a:rPr>
              <a:t>библиотек 4476 человек.</a:t>
            </a:r>
            <a:endParaRPr lang="ru-RU" sz="16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97706" y="2481943"/>
            <a:ext cx="1999335" cy="2019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581128"/>
            <a:ext cx="2613541" cy="1966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7415" y="4581128"/>
            <a:ext cx="2634180" cy="1977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97208" y="4581128"/>
            <a:ext cx="2619845" cy="197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99396" cy="8880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3468974"/>
              </p:ext>
            </p:extLst>
          </p:nvPr>
        </p:nvGraphicFramePr>
        <p:xfrm>
          <a:off x="484710" y="1412777"/>
          <a:ext cx="811973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2849029"/>
              </p:ext>
            </p:extLst>
          </p:nvPr>
        </p:nvGraphicFramePr>
        <p:xfrm>
          <a:off x="4427984" y="1412776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4528" y="404664"/>
            <a:ext cx="7055380" cy="720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214250"/>
              </p:ext>
            </p:extLst>
          </p:nvPr>
        </p:nvGraphicFramePr>
        <p:xfrm>
          <a:off x="466345" y="1268760"/>
          <a:ext cx="8229600" cy="332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6155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2022 г.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2023 г.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2024 г.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2025 г. (прогноз)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3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4648,0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3624,4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5313,6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5962,5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6298,0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8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1108,9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906,1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983,1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914,3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940,0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8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8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89889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83970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113356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116348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345" y="4725144"/>
            <a:ext cx="8191746" cy="1872207"/>
          </a:xfrm>
          <a:prstGeom prst="rect">
            <a:avLst/>
          </a:prstGeom>
          <a:noFill/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77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055391"/>
            <a:ext cx="2520280" cy="55664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+mn-lt"/>
              </a:rPr>
              <a:t>Производством пищевых продуктов занимаются СХК «Рассвет», ООО ПКФ «Атлант», </a:t>
            </a:r>
            <a:r>
              <a:rPr lang="ru-RU" sz="1500" dirty="0" smtClean="0">
                <a:latin typeface="+mn-lt"/>
              </a:rPr>
              <a:t>ИП </a:t>
            </a:r>
            <a:r>
              <a:rPr lang="ru-RU" sz="1500" dirty="0">
                <a:latin typeface="+mn-lt"/>
              </a:rPr>
              <a:t>Бурханов, ИП Асланян, ИП Козлова О.Н., ИП Кабанов Ф.У. Основная номенклатура выпускаемой продукции: хлеб и хлебобулочные изделия, мука, мясные полуфабрикаты. </a:t>
            </a:r>
            <a:r>
              <a:rPr lang="ru-RU" sz="1500" dirty="0" smtClean="0">
                <a:latin typeface="+mn-lt"/>
                <a:ea typeface="Times New Roman" panose="02020603050405020304" pitchFamily="18" charset="0"/>
              </a:rPr>
              <a:t>За 2024 год </a:t>
            </a:r>
            <a:r>
              <a:rPr lang="ru-RU" sz="1500" dirty="0">
                <a:latin typeface="+mn-lt"/>
                <a:ea typeface="Times New Roman" panose="02020603050405020304" pitchFamily="18" charset="0"/>
              </a:rPr>
              <a:t>было </a:t>
            </a:r>
            <a:r>
              <a:rPr lang="ru-RU" sz="1500" dirty="0" smtClean="0">
                <a:latin typeface="+mn-lt"/>
                <a:ea typeface="Times New Roman" panose="02020603050405020304" pitchFamily="18" charset="0"/>
              </a:rPr>
              <a:t>произведено </a:t>
            </a:r>
            <a:r>
              <a:rPr lang="ru-RU" sz="1500" dirty="0">
                <a:ea typeface="Times New Roman" panose="02020603050405020304" pitchFamily="18" charset="0"/>
              </a:rPr>
              <a:t>32,4 т. муки высшего и первого сорта</a:t>
            </a:r>
            <a:r>
              <a:rPr lang="ru-RU" sz="1500" dirty="0" smtClean="0">
                <a:latin typeface="+mn-lt"/>
                <a:ea typeface="Times New Roman" panose="02020603050405020304" pitchFamily="18" charset="0"/>
              </a:rPr>
              <a:t>, 225 </a:t>
            </a:r>
            <a:r>
              <a:rPr lang="ru-RU" sz="1500" dirty="0">
                <a:latin typeface="+mn-lt"/>
                <a:ea typeface="Times New Roman" panose="02020603050405020304" pitchFamily="18" charset="0"/>
              </a:rPr>
              <a:t>т. хлеба, 30 т. хлебобулочных изделий, 970 кг. мясных полуфабрикатов. </a:t>
            </a:r>
            <a:r>
              <a:rPr lang="ru-RU" sz="15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endParaRPr lang="ru-RU" sz="1500" dirty="0">
              <a:latin typeface="+mn-lt"/>
              <a:ea typeface="Times New Roman" panose="02020603050405020304" pitchFamily="18" charset="0"/>
            </a:endParaRPr>
          </a:p>
          <a:p>
            <a:pPr algn="ctr"/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0659" y="3269452"/>
            <a:ext cx="2679717" cy="1440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1412777"/>
            <a:ext cx="2679717" cy="1551488"/>
          </a:xfrm>
          <a:prstGeom prst="rect">
            <a:avLst/>
          </a:prstGeom>
        </p:spPr>
      </p:pic>
      <p:sp>
        <p:nvSpPr>
          <p:cNvPr id="11" name="AutoShape 2" descr="https://avatars.mds.yandex.net/i?id=f81932ab787726f4c1f9c0be6dd36959e4a1156c-587906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876" y="3269452"/>
            <a:ext cx="2615802" cy="1440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876" y="1506836"/>
            <a:ext cx="2597693" cy="1454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3811" y="5017813"/>
            <a:ext cx="2630221" cy="152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6345" y="5017813"/>
            <a:ext cx="2649511" cy="15200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17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1232338"/>
              </p:ext>
            </p:extLst>
          </p:nvPr>
        </p:nvGraphicFramePr>
        <p:xfrm>
          <a:off x="432188" y="2103527"/>
          <a:ext cx="5842992" cy="2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628"/>
                <a:gridCol w="720080"/>
                <a:gridCol w="720080"/>
                <a:gridCol w="720080"/>
                <a:gridCol w="720080"/>
                <a:gridCol w="7630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Производство продукции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2022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2023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2024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Зерно (после доработки), т.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5200,9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2608,2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5988,9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Масличные</a:t>
                      </a:r>
                      <a:r>
                        <a:rPr lang="ru-RU" sz="1200" baseline="0" dirty="0" smtClean="0"/>
                        <a:t> культуры</a:t>
                      </a:r>
                      <a:r>
                        <a:rPr lang="ru-RU" sz="1200" dirty="0" smtClean="0"/>
                        <a:t> (после доработки), 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2129,2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1933,8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Скот и птица на убой (в живом весе),т.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2787,8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2503,2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2612,2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2005,2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Молоко, 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7008,7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7012,4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7014,0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5903,3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Яйца, тыс. шт.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2297,2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2087,2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1633,1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323528" y="764147"/>
            <a:ext cx="5072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ea typeface="Times New Roman" panose="02020603050405020304" pitchFamily="18" charset="0"/>
              </a:rPr>
              <a:t>Сельское хозяйство Калганского округа представлено 3 коллективными предприятиями. Также работают 4 крестьянско-фермерских хозяйства», 1 инвестор ООО «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Терос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 ЗК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».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4" descr="0125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7014" y="3539721"/>
            <a:ext cx="2022630" cy="15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27014" y="5130459"/>
            <a:ext cx="2021159" cy="15121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32240" y="1987084"/>
            <a:ext cx="2022630" cy="15179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6056" y="764147"/>
            <a:ext cx="2546158" cy="118820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1616558"/>
              </p:ext>
            </p:extLst>
          </p:nvPr>
        </p:nvGraphicFramePr>
        <p:xfrm>
          <a:off x="452284" y="4514107"/>
          <a:ext cx="5847908" cy="212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27"/>
                <a:gridCol w="222498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Показатель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 01.01.2025г.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Поголовье крупного рогатого скота,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6356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Свиней,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Овец и коз,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Лошадей,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647" y="185159"/>
            <a:ext cx="8229600" cy="9691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9811" y="1300030"/>
            <a:ext cx="8229600" cy="555797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dirty="0" smtClean="0"/>
              <a:t>Количество организаций потребительского рынка на 01.01.2025 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20" y="1679188"/>
            <a:ext cx="1728268" cy="1317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u="sng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u="sng" dirty="0" smtClean="0">
                <a:solidFill>
                  <a:schemeClr val="tx1"/>
                </a:solidFill>
              </a:rPr>
              <a:t>Обеспеченность </a:t>
            </a:r>
            <a:r>
              <a:rPr lang="ru-RU" sz="1200" u="sng" dirty="0">
                <a:solidFill>
                  <a:schemeClr val="tx1"/>
                </a:solidFill>
              </a:rPr>
              <a:t>населения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200" dirty="0" smtClean="0">
                <a:solidFill>
                  <a:schemeClr val="tx1"/>
                </a:solidFill>
              </a:rPr>
              <a:t>332,27 </a:t>
            </a:r>
            <a:r>
              <a:rPr lang="ru-RU" sz="1200" dirty="0">
                <a:solidFill>
                  <a:schemeClr val="tx1"/>
                </a:solidFill>
              </a:rPr>
              <a:t>кв. </a:t>
            </a:r>
            <a:r>
              <a:rPr lang="ru-RU" sz="1200" dirty="0" smtClean="0">
                <a:solidFill>
                  <a:schemeClr val="tx1"/>
                </a:solidFill>
              </a:rPr>
              <a:t>м.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55030" y="3117178"/>
            <a:ext cx="1728268" cy="1114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Малый бизнес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138402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Производство хлеба и хлебобулочных изделий, переработка и консервирование мяса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162440"/>
            <a:ext cx="2880320" cy="698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Торговля розничная автомобильными деталями, </a:t>
            </a:r>
            <a:r>
              <a:rPr lang="ru-RU" sz="1200" dirty="0" smtClean="0"/>
              <a:t>ремонт автотранспортных средств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08" y="4208550"/>
            <a:ext cx="2808312" cy="66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Перевозка грузов </a:t>
            </a:r>
            <a:r>
              <a:rPr lang="ru-RU" sz="1200" dirty="0" smtClean="0"/>
              <a:t>специализированными и неспециализированными </a:t>
            </a:r>
            <a:r>
              <a:rPr lang="ru-RU" sz="1200" dirty="0"/>
              <a:t>автотранспортными средствами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2335" y="5145875"/>
            <a:ext cx="2808311" cy="62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/>
              <a:t>Производство электромонтажных работ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0346" y="4362914"/>
            <a:ext cx="2029767" cy="2140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/>
              <a:t>Организации розничной торговли – </a:t>
            </a:r>
            <a:r>
              <a:rPr lang="ru-RU" sz="1200" u="sng" dirty="0" smtClean="0"/>
              <a:t>61 ед</a:t>
            </a:r>
            <a:r>
              <a:rPr lang="ru-RU" sz="1200" u="sng" dirty="0"/>
              <a:t>.</a:t>
            </a:r>
          </a:p>
          <a:p>
            <a:pPr algn="ctr"/>
            <a:r>
              <a:rPr lang="ru-RU" sz="1200" dirty="0"/>
              <a:t>непродовольственные магазины – </a:t>
            </a:r>
            <a:r>
              <a:rPr lang="ru-RU" sz="1200" dirty="0" smtClean="0"/>
              <a:t>4 ед</a:t>
            </a:r>
            <a:r>
              <a:rPr lang="ru-RU" sz="1200" dirty="0"/>
              <a:t>.;</a:t>
            </a:r>
          </a:p>
          <a:p>
            <a:pPr algn="ctr"/>
            <a:r>
              <a:rPr lang="ru-RU" sz="1200" dirty="0"/>
              <a:t>продовольственные магазины – </a:t>
            </a:r>
            <a:r>
              <a:rPr lang="ru-RU" sz="1200" dirty="0" smtClean="0"/>
              <a:t>2 ед.; супермаркет- 1ед.; </a:t>
            </a:r>
            <a:r>
              <a:rPr lang="ru-RU" sz="1200" dirty="0" err="1" smtClean="0"/>
              <a:t>минимаркет</a:t>
            </a:r>
            <a:r>
              <a:rPr lang="ru-RU" sz="1200" dirty="0" smtClean="0"/>
              <a:t> – 1ед.;</a:t>
            </a:r>
            <a:endParaRPr lang="ru-RU" sz="1200" dirty="0"/>
          </a:p>
          <a:p>
            <a:pPr algn="ctr"/>
            <a:r>
              <a:rPr lang="ru-RU" sz="1200" dirty="0"/>
              <a:t>универсальные магазины – </a:t>
            </a:r>
            <a:r>
              <a:rPr lang="ru-RU" sz="1200" dirty="0" smtClean="0"/>
              <a:t>53 ед.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9659" y="2138402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Розничная торговля 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690" y="3201740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Лесозаготовки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460" y="4185727"/>
            <a:ext cx="2895851" cy="7315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0738" y="5158726"/>
            <a:ext cx="2895851" cy="7315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3568" y="422835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Деятельность гостиниц и прочих мест для временного проживания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15872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Предоставление услуг в области животноводства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2336" y="1412776"/>
            <a:ext cx="8229600" cy="4464496"/>
          </a:xfrm>
        </p:spPr>
        <p:txBody>
          <a:bodyPr>
            <a:normAutofit/>
          </a:bodyPr>
          <a:lstStyle/>
          <a:p>
            <a:r>
              <a:rPr lang="ru-RU" sz="17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17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17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1700" dirty="0" smtClean="0"/>
              <a:t>Формирование механизма ресурсного обеспечения субъектов малого предпринимательства ( земельного, имущественного);</a:t>
            </a:r>
          </a:p>
          <a:p>
            <a:r>
              <a:rPr lang="ru-RU" sz="1700" dirty="0" smtClean="0"/>
              <a:t>Организация работы Совета предпринимателей округа;</a:t>
            </a:r>
          </a:p>
          <a:p>
            <a:r>
              <a:rPr lang="ru-RU" sz="17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86734"/>
            <a:ext cx="7055380" cy="14005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772816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Калганского муниципального округа Забайкальского края постановлением администрации Калганского муниципального округа  «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назначении инвестиционного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Калганском муниципальном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округе» от 18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2024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406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 инвестиционный уполномоченный: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Антипенко Сергей Михайлович заместитель главы Калганского муниципального округа по экономическому и территориальному развитию</a:t>
            </a:r>
          </a:p>
          <a:p>
            <a:pPr algn="ctr"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телефон: 8 (30 249) 4-12-47, </a:t>
            </a:r>
          </a:p>
          <a:p>
            <a:pPr algn="ctr">
              <a:buNone/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e.mail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sergej.antipenko.2013@mail.ru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86231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Уважаемые  дамы и господа!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Приветствую Вас от имени администрации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Калганского муниципального округа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представляю Вашему вниманию инвестиционный паспорт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 расположен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юго-восточной части Забайкальского края и занимает территорию 3,2 тыс. кв.км. экономика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представлена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приглашаем Вас к сотрудничеству в развитии экономической и социальной сфер нашего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гарантируем защиту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инвестиций.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заинтересованы в развитии взаимовыгодных партнерских отношений.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Глава Калганского муниципального округа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Егоров Сергей Анатольевич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 должности с января 2024 года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Глава Калганского муниципального округ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84743" y="1916832"/>
            <a:ext cx="252276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02" y="260648"/>
            <a:ext cx="7055380" cy="96005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Помощь участникам СВО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их семьям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9"/>
            <a:ext cx="7920880" cy="4907638"/>
          </a:xfrm>
        </p:spPr>
        <p:txBody>
          <a:bodyPr>
            <a:noAutofit/>
          </a:bodyPr>
          <a:lstStyle/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В Калганском округе 66 мобилизованных, заключили контракт 67 человек. На все семьи граждан ушедших на СВО от Забайкальского края составлены социальные паспорта.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На сегодняшний день оказана следующая помощь: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углем обеспечено 16 нуждающихся семей (100% от нуждающихся) в общей сложности вывезено 70 тонн угля;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участники спецоперации и члены их семьи получили единовременную выплату на оплату твердого топлива в размере 20 тысяч рублей; 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- 14 детей участников СВО посещают детские сады бесплатно;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- 16 учащихся образовательных организаций получают бесплатное питание в образовательных организациях.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201 ребенок участника СВО были приглашены на новогоднюю «Елку главы» все получили новогодние праздничные подарки. 6 детей участников СВО приняли участие в Губернаторской Елке.</a:t>
            </a:r>
          </a:p>
          <a:p>
            <a:pPr marL="0" indent="452438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в ноябре 2024 году в округе приступил к работе координатор фонда Защитников Отечества, который работает с участниками СВО и их семьями, за период ее работы ноябрь – декабрь на прием обратилось 20 человек.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3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509120"/>
            <a:ext cx="656849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5795688"/>
          </a:xfrm>
        </p:spPr>
        <p:txBody>
          <a:bodyPr>
            <a:normAutofit/>
          </a:bodyPr>
          <a:lstStyle/>
          <a:p>
            <a:pPr marL="0" indent="452438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Продолжает работу Волонтерское движение «Мы знаем сила в Правде» за 2024 год собрано более 1 000 000 мл рублей, на собранные средства приобретались для нужд участников СВО, </a:t>
            </a:r>
            <a:r>
              <a:rPr lang="ru-RU" sz="1500" dirty="0" err="1">
                <a:latin typeface="+mn-lt"/>
              </a:rPr>
              <a:t>антидроновые</a:t>
            </a:r>
            <a:r>
              <a:rPr lang="ru-RU" sz="1500" dirty="0">
                <a:latin typeface="+mn-lt"/>
              </a:rPr>
              <a:t> ружья, </a:t>
            </a:r>
            <a:r>
              <a:rPr lang="ru-RU" sz="1500" dirty="0" err="1">
                <a:latin typeface="+mn-lt"/>
              </a:rPr>
              <a:t>квадрокоптеры</a:t>
            </a:r>
            <a:r>
              <a:rPr lang="ru-RU" sz="1500" dirty="0">
                <a:latin typeface="+mn-lt"/>
              </a:rPr>
              <a:t>, бензопилы, дизельные электростанции, рации, медицинские препараты и оборудование для госпиталя, и многое другое. Направлено в зону СВО более 480 посылок с лекарствами, выпечкой, теплыми вещами, сладостями, домашними заготовками и многим другим.</a:t>
            </a:r>
          </a:p>
          <a:p>
            <a:pPr marL="0" indent="452438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Сплетено более 100 маскировочных сетей, более 500 нашлемников.</a:t>
            </a:r>
          </a:p>
          <a:p>
            <a:pPr marL="0" indent="452438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Проведены Акции «Сало бойцам» собрано и направлено участникам СВО более 300 кг. «Новогодний Подарок», «Давай закурим товарищ по одной», «Письмо солдату».</a:t>
            </a:r>
          </a:p>
          <a:p>
            <a:pPr marL="0" indent="452438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Для сбора денежных средств на нужды участников СВО проводились благотворительные концерты, ярмарки распродажи.</a:t>
            </a:r>
          </a:p>
          <a:p>
            <a:pPr marL="0" indent="452438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19" y="3524423"/>
            <a:ext cx="3264363" cy="249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3524423"/>
            <a:ext cx="3394656" cy="2500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01157" y="3524423"/>
            <a:ext cx="1941686" cy="26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230515"/>
              </p:ext>
            </p:extLst>
          </p:nvPr>
        </p:nvGraphicFramePr>
        <p:xfrm>
          <a:off x="457200" y="928688"/>
          <a:ext cx="82296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040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Показатели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01.01.2025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г.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Численность зарегистрированных безработных,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252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Общая численность граждан обратившихся в Центр занятости,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284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Уровень регистрируемой безработицы, %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3,5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Коэффициент напряженности на рынке труда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91880" y="3754682"/>
            <a:ext cx="1884249" cy="229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749722"/>
            <a:ext cx="2818656" cy="230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6777" y="3754682"/>
            <a:ext cx="3058295" cy="229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Калганского муниципального округа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1022169"/>
              </p:ext>
            </p:extLst>
          </p:nvPr>
        </p:nvGraphicFramePr>
        <p:xfrm>
          <a:off x="251520" y="764703"/>
          <a:ext cx="8496943" cy="577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880320"/>
                <a:gridCol w="1368152"/>
                <a:gridCol w="792088"/>
                <a:gridCol w="720080"/>
                <a:gridCol w="720080"/>
                <a:gridCol w="720080"/>
                <a:gridCol w="792087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Единица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измерения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2023 год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0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670,6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1247,0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1289,0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2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6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173,3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228,4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245,9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655298"/>
              </p:ext>
            </p:extLst>
          </p:nvPr>
        </p:nvGraphicFramePr>
        <p:xfrm>
          <a:off x="214313" y="332657"/>
          <a:ext cx="8462143" cy="618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63"/>
                <a:gridCol w="2801212"/>
                <a:gridCol w="1080120"/>
                <a:gridCol w="864096"/>
                <a:gridCol w="792088"/>
                <a:gridCol w="792088"/>
                <a:gridCol w="792088"/>
                <a:gridCol w="792088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Численность занятых в экономике (в среднем за год)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Тыс. человек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7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03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35206,0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37003,0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51546,0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59229,0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92102,0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15785,0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17286,2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18150,0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21780,0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Оборот розничной торговли на душу населения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рублей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48500,1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рублей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7547,3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инфраструктура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3925" y="1556792"/>
            <a:ext cx="3960440" cy="4301557"/>
          </a:xfrm>
        </p:spPr>
      </p:pic>
      <p:sp>
        <p:nvSpPr>
          <p:cNvPr id="3" name="Прямоугольник 2"/>
          <p:cNvSpPr/>
          <p:nvPr/>
        </p:nvSpPr>
        <p:spPr>
          <a:xfrm>
            <a:off x="4355976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sz="1400" dirty="0">
                <a:latin typeface="+mn-lt"/>
              </a:rPr>
              <a:t>Общая протяженность автомобильных дорог местного значения Калганского муниципального округа Забайкальского края 146 км</a:t>
            </a:r>
            <a:r>
              <a:rPr lang="ru-RU" sz="1400" dirty="0" smtClean="0">
                <a:latin typeface="+mn-lt"/>
              </a:rPr>
              <a:t>.</a:t>
            </a:r>
          </a:p>
          <a:p>
            <a:pPr indent="452438" algn="just"/>
            <a:r>
              <a:rPr lang="ru-RU" sz="1400" dirty="0" smtClean="0">
                <a:latin typeface="+mn-lt"/>
              </a:rPr>
              <a:t>В 2024 году за </a:t>
            </a:r>
            <a:r>
              <a:rPr lang="ru-RU" sz="1400" dirty="0">
                <a:latin typeface="+mn-lt"/>
              </a:rPr>
              <a:t>счет средств бюджета Забайкальского края был выполнен ремонт автодорог местного значения с. Доно, с. Бура, с. </a:t>
            </a:r>
            <a:r>
              <a:rPr lang="ru-RU" sz="1400" dirty="0" err="1">
                <a:latin typeface="+mn-lt"/>
              </a:rPr>
              <a:t>Чингильтуй</a:t>
            </a:r>
            <a:r>
              <a:rPr lang="ru-RU" sz="1400" dirty="0">
                <a:latin typeface="+mn-lt"/>
              </a:rPr>
              <a:t> на сумму 7 674 040,11 рублей.</a:t>
            </a:r>
          </a:p>
          <a:p>
            <a:pPr indent="452438" algn="just"/>
            <a:r>
              <a:rPr lang="ru-RU" sz="1400" dirty="0">
                <a:latin typeface="+mn-lt"/>
              </a:rPr>
              <a:t>За счет средств дорожного фонда Калганского муниципального округа Забайкальского края выполнены работы по содержанию и ремонту автомобильных дорог общего пользования местного значения (</a:t>
            </a:r>
            <a:r>
              <a:rPr lang="ru-RU" sz="1400" dirty="0" err="1">
                <a:latin typeface="+mn-lt"/>
              </a:rPr>
              <a:t>грейдеровка</a:t>
            </a:r>
            <a:r>
              <a:rPr lang="ru-RU" sz="1400" dirty="0">
                <a:latin typeface="+mn-lt"/>
              </a:rPr>
              <a:t>, ямочный ремонт, водоотведение, установка дорожных знаков, оплата освещения) на общую сумму 3 196 525,15 рублей. </a:t>
            </a:r>
          </a:p>
          <a:p>
            <a:pPr indent="452438" algn="just"/>
            <a:r>
              <a:rPr lang="ru-RU" sz="1400" dirty="0">
                <a:latin typeface="+mn-lt"/>
              </a:rPr>
              <a:t>За счет средств дорожного фонда Калганского муниципального округа Забайкальского края были выполнены работы по установке, ремонту и содержанию </a:t>
            </a:r>
            <a:r>
              <a:rPr lang="ru-RU" sz="1400" dirty="0" err="1">
                <a:latin typeface="+mn-lt"/>
              </a:rPr>
              <a:t>улично</a:t>
            </a:r>
            <a:r>
              <a:rPr lang="ru-RU" sz="1400" dirty="0">
                <a:latin typeface="+mn-lt"/>
              </a:rPr>
              <a:t> – дорожного освещения автомобильных дорог общего пользования местного значения на общую сумму 5 009 417,18 </a:t>
            </a:r>
            <a:r>
              <a:rPr lang="ru-RU" sz="1400" dirty="0" smtClean="0">
                <a:latin typeface="+mn-lt"/>
              </a:rPr>
              <a:t>рублей.</a:t>
            </a:r>
            <a:endParaRPr lang="ru-RU" sz="1400" dirty="0">
              <a:latin typeface="+mn-lt"/>
            </a:endParaRPr>
          </a:p>
          <a:p>
            <a:pPr indent="452438" algn="just"/>
            <a:endParaRPr lang="ru-RU" sz="14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58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Телекоммуникации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 2" pitchFamily="18" charset="2"/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Услуги электросвязи на территории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оказывает Забайкальский филиал 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ОАО «Ростелеком». Во всех селах 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установлены универсальные таксофоны.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Обеспеченность квартирными телефонными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аппаратами сети общего пользования 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1000 человек: сельского – 100 шт.</a:t>
            </a:r>
          </a:p>
          <a:p>
            <a:pPr marL="0" indent="0" algn="r">
              <a:buNone/>
            </a:pPr>
            <a:endParaRPr lang="ru-RU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r">
              <a:buNone/>
            </a:pP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Сотовая связь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в 9 населенных пунктах, </a:t>
            </a: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включая окружной центр.</a:t>
            </a:r>
          </a:p>
          <a:p>
            <a:pPr marL="0" indent="0" algn="r">
              <a:buNone/>
            </a:pP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Услуги почтовой связи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филиала ФГУП «Почта России».</a:t>
            </a:r>
          </a:p>
          <a:p>
            <a:pPr algn="r"/>
            <a:endParaRPr lang="ru-RU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149328"/>
            <a:ext cx="3930435" cy="2592288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" y="3831989"/>
            <a:ext cx="4001615" cy="25436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656" y="620688"/>
            <a:ext cx="1224136" cy="864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2000" y="5445225"/>
            <a:ext cx="946951" cy="720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72000" y="4134447"/>
            <a:ext cx="946951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72000" y="4762389"/>
            <a:ext cx="946951" cy="6828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округа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4837533"/>
              </p:ext>
            </p:extLst>
          </p:nvPr>
        </p:nvGraphicFramePr>
        <p:xfrm>
          <a:off x="467544" y="1196752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91"/>
                <a:gridCol w="2664296"/>
                <a:gridCol w="3172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Наименование продукции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Вид выпускаемой продукции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Контакты предприятия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ООО</a:t>
                      </a:r>
                      <a:r>
                        <a:rPr lang="ru-RU" sz="1400" baseline="0" dirty="0" smtClean="0">
                          <a:latin typeface="+mn-lt"/>
                        </a:rPr>
                        <a:t> «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Терос</a:t>
                      </a:r>
                      <a:r>
                        <a:rPr lang="ru-RU" sz="1400" baseline="0" dirty="0" smtClean="0">
                          <a:latin typeface="+mn-lt"/>
                        </a:rPr>
                        <a:t> ЗК»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Сельскохозяйственная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672000, Забайкальский край, </a:t>
                      </a:r>
                      <a:r>
                        <a:rPr lang="ru-RU" sz="1400" dirty="0" err="1" smtClean="0">
                          <a:latin typeface="+mn-lt"/>
                        </a:rPr>
                        <a:t>г.Чита</a:t>
                      </a:r>
                      <a:r>
                        <a:rPr lang="ru-RU" sz="1400" baseline="0" dirty="0" smtClean="0">
                          <a:latin typeface="+mn-lt"/>
                        </a:rPr>
                        <a:t> ул.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Бутина</a:t>
                      </a:r>
                      <a:r>
                        <a:rPr lang="ru-RU" sz="1400" baseline="0" dirty="0" smtClean="0">
                          <a:latin typeface="+mn-lt"/>
                        </a:rPr>
                        <a:t>, д.28, пом.№40, </a:t>
                      </a:r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 </a:t>
                      </a:r>
                      <a:r>
                        <a:rPr lang="en-US" sz="1400" baseline="0" dirty="0" smtClean="0">
                          <a:latin typeface="+mn-lt"/>
                        </a:rPr>
                        <a:t>a.shchirtsova@theros.ag</a:t>
                      </a:r>
                      <a:endParaRPr lang="ru-RU" sz="1400" baseline="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Колхоз «</a:t>
                      </a:r>
                      <a:r>
                        <a:rPr lang="ru-RU" sz="1400" dirty="0" err="1" smtClean="0">
                          <a:latin typeface="+mn-lt"/>
                        </a:rPr>
                        <a:t>Доновский</a:t>
                      </a:r>
                      <a:r>
                        <a:rPr lang="ru-RU" sz="1400" dirty="0" smtClean="0">
                          <a:latin typeface="+mn-lt"/>
                        </a:rPr>
                        <a:t>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dirty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674355, Забайкальский край, Калганский район,</a:t>
                      </a:r>
                      <a:r>
                        <a:rPr lang="ru-RU" sz="1400" baseline="0" dirty="0" smtClean="0">
                          <a:latin typeface="+mn-lt"/>
                        </a:rPr>
                        <a:t> с. Доно </a:t>
                      </a:r>
                    </a:p>
                    <a:p>
                      <a:r>
                        <a:rPr lang="ru-RU" sz="1400" baseline="0" dirty="0" smtClean="0">
                          <a:latin typeface="+mn-lt"/>
                        </a:rPr>
                        <a:t>8(30249) 4-33-16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endParaRPr lang="ru-RU" sz="1400" baseline="0" dirty="0" smtClean="0">
                        <a:latin typeface="+mn-lt"/>
                      </a:endParaRPr>
                    </a:p>
                    <a:p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 </a:t>
                      </a:r>
                      <a:r>
                        <a:rPr lang="en-US" sz="1400" baseline="0" dirty="0" smtClean="0">
                          <a:latin typeface="+mn-lt"/>
                        </a:rPr>
                        <a:t>kolhoz.donovskiy@yandex.ru</a:t>
                      </a:r>
                      <a:endParaRPr lang="ru-RU" sz="14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А</a:t>
                      </a:r>
                      <a:r>
                        <a:rPr lang="en-US" sz="1400" smtClean="0">
                          <a:latin typeface="+mn-lt"/>
                        </a:rPr>
                        <a:t>O</a:t>
                      </a:r>
                      <a:r>
                        <a:rPr lang="ru-RU" sz="1400" baseline="0" smtClean="0">
                          <a:latin typeface="+mn-lt"/>
                        </a:rPr>
                        <a:t> «Висмут»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Железная руда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672042, Забайкальский край, </a:t>
                      </a:r>
                      <a:r>
                        <a:rPr lang="ru-RU" sz="1400" dirty="0" err="1" smtClean="0">
                          <a:latin typeface="+mn-lt"/>
                        </a:rPr>
                        <a:t>г.Чита</a:t>
                      </a:r>
                      <a:r>
                        <a:rPr lang="ru-RU" sz="1400" dirty="0" smtClean="0">
                          <a:latin typeface="+mn-lt"/>
                        </a:rPr>
                        <a:t>, ул.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Анохина, д.91, корп.1, кв.310; тел.8(3022)35-56-30; </a:t>
                      </a:r>
                      <a:r>
                        <a:rPr lang="en-US" sz="1400" dirty="0" smtClean="0">
                          <a:latin typeface="+mn-lt"/>
                        </a:rPr>
                        <a:t>email</a:t>
                      </a:r>
                      <a:r>
                        <a:rPr lang="ru-RU" sz="1400" dirty="0" smtClean="0">
                          <a:latin typeface="+mn-lt"/>
                        </a:rPr>
                        <a:t>: </a:t>
                      </a:r>
                      <a:r>
                        <a:rPr lang="en-US" sz="1400" dirty="0" smtClean="0">
                          <a:latin typeface="+mn-lt"/>
                        </a:rPr>
                        <a:t>info@vismut_qeo.ru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Сельхозкооператив</a:t>
                      </a:r>
                      <a:r>
                        <a:rPr lang="ru-RU" sz="1400" baseline="0" dirty="0" smtClean="0">
                          <a:latin typeface="+mn-lt"/>
                        </a:rPr>
                        <a:t> «Рассвет»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8(30249)4-12-14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</a:t>
                      </a:r>
                      <a:r>
                        <a:rPr lang="en-US" sz="1400" baseline="0" dirty="0" smtClean="0">
                          <a:latin typeface="+mn-lt"/>
                        </a:rPr>
                        <a:t>Rassvet345@mail</a:t>
                      </a:r>
                      <a:r>
                        <a:rPr lang="ru-RU" sz="1400" baseline="0" dirty="0" smtClean="0">
                          <a:latin typeface="+mn-lt"/>
                        </a:rPr>
                        <a:t>.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ru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Коопхоз «Запокровский»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674359, Забайкальский край, Калганский край, с. </a:t>
                      </a:r>
                      <a:r>
                        <a:rPr lang="ru-RU" sz="1400" dirty="0" err="1" smtClean="0">
                          <a:latin typeface="+mn-lt"/>
                        </a:rPr>
                        <a:t>Шивия</a:t>
                      </a:r>
                      <a:r>
                        <a:rPr lang="ru-RU" sz="1400" dirty="0" smtClean="0">
                          <a:latin typeface="+mn-lt"/>
                        </a:rPr>
                        <a:t>,</a:t>
                      </a:r>
                      <a:r>
                        <a:rPr lang="ru-RU" sz="1400" baseline="0" dirty="0" smtClean="0">
                          <a:latin typeface="+mn-lt"/>
                        </a:rPr>
                        <a:t> ул. Садовая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628800"/>
            <a:ext cx="3966839" cy="4608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На территории </a:t>
            </a:r>
            <a:r>
              <a:rPr lang="ru-RU" dirty="0" smtClean="0">
                <a:solidFill>
                  <a:schemeClr val="bg1"/>
                </a:solidFill>
              </a:rPr>
              <a:t>Калганского муниципального округа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осуществляет свою деятельность филиал ПАО </a:t>
            </a:r>
            <a:r>
              <a:rPr lang="ru-RU" dirty="0">
                <a:solidFill>
                  <a:schemeClr val="bg1"/>
                </a:solidFill>
              </a:rPr>
              <a:t>«Сберегательный банк</a:t>
            </a:r>
            <a:r>
              <a:rPr lang="ru-RU" dirty="0" smtClean="0">
                <a:solidFill>
                  <a:schemeClr val="bg1"/>
                </a:solidFill>
              </a:rPr>
              <a:t>»,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а также </a:t>
            </a:r>
            <a:r>
              <a:rPr lang="ru-RU" dirty="0">
                <a:solidFill>
                  <a:schemeClr val="bg1"/>
                </a:solidFill>
              </a:rPr>
              <a:t>Сельскохозяйственный потребительский кредитный сберегательный кооператив «Аграрник»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vatars.mds.yandex.net/i?id=0a22be5bf5440edc77d6cc37d223dd7434bdacb1-12422034-images-thumbs&amp;n=13"/>
          <p:cNvSpPr>
            <a:spLocks noChangeAspect="1" noChangeArrowheads="1"/>
          </p:cNvSpPr>
          <p:nvPr/>
        </p:nvSpPr>
        <p:spPr bwMode="auto">
          <a:xfrm>
            <a:off x="-864067" y="7937"/>
            <a:ext cx="1476842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2775" y="2409056"/>
            <a:ext cx="3781425" cy="3048000"/>
          </a:xfrm>
          <a:prstGeom prst="rect">
            <a:avLst/>
          </a:prstGeom>
        </p:spPr>
      </p:pic>
      <p:sp>
        <p:nvSpPr>
          <p:cNvPr id="10" name="AutoShape 6" descr="https://avatars.mds.yandex.net/i?id=217692964db670cd6220def5cbe800d9d0efa1020c1c174a-12932351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442" y="404664"/>
            <a:ext cx="6620968" cy="115212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На территории </a:t>
            </a:r>
            <a:r>
              <a:rPr lang="ru-RU" sz="1800" dirty="0" smtClean="0">
                <a:solidFill>
                  <a:schemeClr val="bg1"/>
                </a:solidFill>
              </a:rPr>
              <a:t>округа в районе села </a:t>
            </a:r>
            <a:r>
              <a:rPr lang="ru-RU" sz="1800" dirty="0" err="1" smtClean="0">
                <a:solidFill>
                  <a:schemeClr val="bg1"/>
                </a:solidFill>
              </a:rPr>
              <a:t>Кадая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имеются месторождения полезных ископаемых - свинцово-цинковые руды, в составе которых редкие и драгоценные металлы, железо, медь и другие: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1560" y="1772816"/>
            <a:ext cx="79928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Ируновское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месторождение находится в 10 км 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 Содержание серебра до 300 г/т., содержание свинца в текущих запасах категории С1-5,8 %, категории С2-6,5 %,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забалансовых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4,1 %. Общие запасы свинцовых руд всех категорий 522 тыс. тонн;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- Покровское месторождение находится в 11 км к юго-западу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с запасом руд разных категорий около 789 тыс. тонн, кроме этого в рудах содержатся попутные компоненты;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- 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Кадаинское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месторождение находится в 0,5 км к югу 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 Состоит из трех участков: Центрального, Южного и Северного, первый из них уже отработан. Запасы руд разных категорий 855 тыс. тонн, в них свинца - 46 тыс. тонн, цинка - 105,2 тыс. тонн, серебра - 87,5 тыс. тонн. Все перечисленные месторождения могут составить сырьевую базу для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горнометаллургических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заводов.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10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95" y="212081"/>
            <a:ext cx="8572560" cy="604867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лесистых гор передо мною,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Окутанное дымкой голубой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Раскинулось село мое родное,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Когда-то нареченное Калгой.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Савин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Калганский район был образован в 1942 году (Указ Президиума Верховного Совета РСФСР от 8 .12.1942 года </a:t>
            </a:r>
            <a:b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№ 616/234 и №617/121) за счет выделения территории </a:t>
            </a:r>
            <a:r>
              <a:rPr lang="ru-RU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Быркинского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(ныне Приаргунского) и </a:t>
            </a:r>
            <a:r>
              <a:rPr lang="ru-RU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Нерчинско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-Заводского районов.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2022 году Калганскому району исполнилось 80 лет. В 2023 году Калганский район был преобразован в Калганский округ.</a:t>
            </a: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8053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7" y="689926"/>
            <a:ext cx="2246058" cy="16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4482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7" y="2564904"/>
            <a:ext cx="2246058" cy="13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175364"/>
            <a:ext cx="8229600" cy="140305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«Переработка хвост хранилища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568952" cy="3977434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66867" y="1776341"/>
            <a:ext cx="3193644" cy="2183707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66868" y="4077072"/>
            <a:ext cx="3193643" cy="2214336"/>
          </a:xfrm>
          <a:prstGeom prst="rect">
            <a:avLst/>
          </a:prstGeom>
          <a:noFill/>
        </p:spPr>
      </p:pic>
      <p:sp>
        <p:nvSpPr>
          <p:cNvPr id="4" name="AutoShape 2" descr="https://avatars.mds.yandex.net/i?id=0eef29b755fa49134bb8a823e5a5cec0add069a9-523200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031820"/>
              </p:ext>
            </p:extLst>
          </p:nvPr>
        </p:nvGraphicFramePr>
        <p:xfrm>
          <a:off x="179512" y="404664"/>
          <a:ext cx="8786874" cy="6215268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860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Переработка хвост хранилища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Кадая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Калганского муниципального округа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1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Инвестиционный проект «Железный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кряж»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2616347"/>
              </p:ext>
            </p:extLst>
          </p:nvPr>
        </p:nvGraphicFramePr>
        <p:xfrm>
          <a:off x="457200" y="836712"/>
          <a:ext cx="8208912" cy="428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179"/>
                <a:gridCol w="4292733"/>
              </a:tblGrid>
              <a:tr h="1196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Освоение месторождения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«Железный кряж»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Отрасль, вид экономической</a:t>
                      </a:r>
                      <a:r>
                        <a:rPr lang="ru-RU" sz="1200" baseline="0" dirty="0" smtClean="0"/>
                        <a:t> деятельности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07.29 Добыча руд прочих цветных металлов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0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реализации проекта/адрес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Забайкальский край Калганский муниципальный  округ месторождение «Железный кряж»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88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Организатор проекта/инициатор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 «Висмут»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39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Почтовый</a:t>
                      </a:r>
                      <a:r>
                        <a:rPr lang="ru-RU" sz="1200" baseline="0" dirty="0" smtClean="0"/>
                        <a:t> адрес, телефон, факс, </a:t>
                      </a:r>
                      <a:r>
                        <a:rPr lang="en-US" sz="1200" baseline="0" dirty="0" smtClean="0"/>
                        <a:t>e-mail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Забайкальский край, г.Чита, ул.Анохина, д.91, корпус1, офис 310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39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Цель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73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готовности проектной документации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разработке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экспертизы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Получено положительное заключение </a:t>
                      </a:r>
                      <a:r>
                        <a:rPr lang="ru-RU" sz="1200" dirty="0" err="1" smtClean="0"/>
                        <a:t>Главгосэкспертизы</a:t>
                      </a:r>
                      <a:r>
                        <a:rPr lang="ru-RU" sz="1200" dirty="0" smtClean="0"/>
                        <a:t> на проектную документацию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9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бизнес-плана или ТЭО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Технический проект составлен и утвержден в ЦКР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3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88 млн.долларов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20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привлечения</a:t>
                      </a:r>
                      <a:r>
                        <a:rPr lang="ru-RU" sz="1200" baseline="0" dirty="0" smtClean="0"/>
                        <a:t> инвестиций (источники инвестиций)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Банковское финансирование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6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окупаемости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2,8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1851264"/>
              </p:ext>
            </p:extLst>
          </p:nvPr>
        </p:nvGraphicFramePr>
        <p:xfrm>
          <a:off x="457200" y="5085184"/>
          <a:ext cx="8208912" cy="14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1013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Число создаваемых рабочих мест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Выход на проектную мощность – май 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smtClean="0"/>
                        <a:t>Наличие инженерной инфраструктуры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Инвестиционный проект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Зоргольский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рудник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711140"/>
              </p:ext>
            </p:extLst>
          </p:nvPr>
        </p:nvGraphicFramePr>
        <p:xfrm>
          <a:off x="323528" y="836712"/>
          <a:ext cx="8568952" cy="566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824536"/>
              </a:tblGrid>
              <a:tr h="260906">
                <a:tc gridSpan="2"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Освоение месторождения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«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</a:rPr>
                        <a:t>Зоргольский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рудник»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5665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Отрасль, вид экономической</a:t>
                      </a:r>
                      <a:r>
                        <a:rPr lang="ru-RU" sz="1200" baseline="0" dirty="0" smtClean="0"/>
                        <a:t> деятельности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64.99.3 -Капиталовложения в уставные капиталы, венчурное инвестирование, в том числе посредством инвестиционных компаний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07.10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обогащение железных руд 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07.29 - Добыча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 прочих цветных металлов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00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Место реализации проекта/адрес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Освоение Покровской площади в Забайкальскому крае</a:t>
                      </a:r>
                      <a:endParaRPr lang="ru-RU" sz="1200" dirty="0"/>
                    </a:p>
                  </a:txBody>
                  <a:tcPr marB="72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Организатор проекта/инициатор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 «</a:t>
                      </a:r>
                      <a:r>
                        <a:rPr lang="ru-RU" sz="1200" dirty="0" err="1" smtClean="0"/>
                        <a:t>Зоргольский</a:t>
                      </a:r>
                      <a:r>
                        <a:rPr lang="ru-RU" sz="1200" baseline="0" dirty="0" smtClean="0"/>
                        <a:t> рудник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48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Почтовый</a:t>
                      </a:r>
                      <a:r>
                        <a:rPr lang="ru-RU" sz="1200" baseline="0" dirty="0" smtClean="0"/>
                        <a:t> адрес, телефон, факс, </a:t>
                      </a:r>
                      <a:r>
                        <a:rPr lang="en-US" sz="1200" baseline="0" dirty="0" smtClean="0"/>
                        <a:t>e-mail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674340, Забайкальский край, Калганский район, с. Калга,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ул. Энергетиков зд.1</a:t>
                      </a:r>
                      <a:endParaRPr lang="ru-RU" sz="1200" dirty="0">
                        <a:effectLst/>
                      </a:endParaRPr>
                    </a:p>
                  </a:txBody>
                  <a:tcPr marT="72000" marB="72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Цель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готовности проектной документации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разработке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экспертизы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Получено положительное заключение </a:t>
                      </a:r>
                      <a:r>
                        <a:rPr lang="ru-RU" sz="1200" dirty="0" err="1" smtClean="0"/>
                        <a:t>Главгосэкспертизы</a:t>
                      </a:r>
                      <a:r>
                        <a:rPr lang="ru-RU" sz="1200" dirty="0" smtClean="0"/>
                        <a:t> на проектную документацию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бизнес-плана или ТЭО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Технический проект составлен и утвержден в ЦКР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млрд. 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привлечения</a:t>
                      </a:r>
                      <a:r>
                        <a:rPr lang="ru-RU" sz="1200" baseline="0" dirty="0" smtClean="0"/>
                        <a:t> инвестиций (источники инвестиций)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Банковское финансирование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312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Срок окупаемости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 года</a:t>
                      </a:r>
                      <a:endParaRPr lang="ru-RU" sz="800" dirty="0"/>
                    </a:p>
                  </a:txBody>
                  <a:tcPr marT="36000" marB="36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884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Число создаваемых рабочих мест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Выход на проектную мощность –  2027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Наличие инженерной инфраструктуры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681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Arial" charset="0"/>
              </a:rPr>
              <a:t>Администрация </a:t>
            </a:r>
            <a:r>
              <a:rPr lang="ru-RU" sz="1700" b="1" dirty="0" smtClean="0">
                <a:solidFill>
                  <a:schemeClr val="bg1"/>
                </a:solidFill>
                <a:latin typeface="Arial" charset="0"/>
              </a:rPr>
              <a:t>Калганского муниципального округа Забайкальского </a:t>
            </a:r>
            <a:r>
              <a:rPr lang="ru-RU" sz="1700" b="1" dirty="0">
                <a:solidFill>
                  <a:schemeClr val="bg1"/>
                </a:solidFill>
                <a:latin typeface="Arial" charset="0"/>
              </a:rPr>
              <a:t>края</a:t>
            </a:r>
            <a:r>
              <a:rPr lang="ru-RU" sz="17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700" dirty="0">
                <a:solidFill>
                  <a:schemeClr val="bg1"/>
                </a:solidFill>
                <a:latin typeface="Arial" charset="0"/>
              </a:rPr>
            </a:br>
            <a:r>
              <a:rPr lang="ru-RU" sz="1700" b="1" dirty="0">
                <a:latin typeface="Arial" charset="0"/>
              </a:rPr>
              <a:t>Адрес</a:t>
            </a:r>
            <a:r>
              <a:rPr lang="ru-RU" sz="1700" dirty="0">
                <a:latin typeface="Arial" charset="0"/>
              </a:rPr>
              <a:t>: 674340, Забайкальский край,</a:t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Калганский район, с. Калга, ул. 60 лет Октября 3, </a:t>
            </a:r>
            <a:r>
              <a:rPr lang="ru-RU" sz="1700" dirty="0" err="1">
                <a:latin typeface="Arial" charset="0"/>
              </a:rPr>
              <a:t>e-mail</a:t>
            </a:r>
            <a:r>
              <a:rPr lang="ru-RU" sz="1700" dirty="0">
                <a:latin typeface="Arial" charset="0"/>
              </a:rPr>
              <a:t>: </a:t>
            </a:r>
            <a:r>
              <a:rPr lang="en-US" sz="1700" dirty="0" smtClean="0">
                <a:latin typeface="Arial" charset="0"/>
                <a:hlinkClick r:id="rId3"/>
              </a:rPr>
              <a:t>kalgaraiadm@mail.ru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 </a:t>
            </a:r>
            <a:r>
              <a:rPr lang="ru-RU" sz="1700" dirty="0">
                <a:latin typeface="Arial" charset="0"/>
              </a:rPr>
              <a:t> — Глава </a:t>
            </a:r>
            <a:r>
              <a:rPr lang="ru-RU" sz="1700" dirty="0" smtClean="0">
                <a:latin typeface="Arial" charset="0"/>
              </a:rPr>
              <a:t>Калганского муниципального округа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телефон: </a:t>
            </a:r>
            <a:r>
              <a:rPr lang="ru-RU" sz="1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)-4-13-85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sz="1700" dirty="0">
                <a:latin typeface="Arial" charset="0"/>
              </a:rPr>
              <a:t> — </a:t>
            </a:r>
            <a:r>
              <a:rPr lang="ru-RU" sz="1700" dirty="0" smtClean="0">
                <a:latin typeface="Arial" charset="0"/>
              </a:rPr>
              <a:t>Заместитель </a:t>
            </a:r>
            <a:r>
              <a:rPr lang="ru-RU" sz="1700" dirty="0">
                <a:latin typeface="Arial" charset="0"/>
              </a:rPr>
              <a:t>главы администрации </a:t>
            </a:r>
            <a:r>
              <a:rPr lang="ru-RU" sz="1700" dirty="0" smtClean="0">
                <a:latin typeface="Arial" charset="0"/>
              </a:rPr>
              <a:t>Калганского  муниципального округа по экономическому и территориальному развитию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телефон: </a:t>
            </a:r>
            <a:r>
              <a:rPr lang="ru-RU" sz="1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)-4-12-47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sz="1700" dirty="0">
                <a:latin typeface="Arial" charset="0"/>
              </a:rPr>
              <a:t> — Заместитель главы администрации </a:t>
            </a:r>
            <a:r>
              <a:rPr lang="ru-RU" sz="1700" dirty="0" smtClean="0">
                <a:latin typeface="Arial" charset="0"/>
              </a:rPr>
              <a:t>Калганского муниципального округа по </a:t>
            </a:r>
            <a:r>
              <a:rPr lang="ru-RU" sz="1700" dirty="0">
                <a:latin typeface="Arial" charset="0"/>
              </a:rPr>
              <a:t>социальным вопросам</a:t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телефон: 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sz="1700" dirty="0">
                <a:latin typeface="Arial" charset="0"/>
              </a:rPr>
              <a:t/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sz="1700" dirty="0">
                <a:latin typeface="Arial" charset="0"/>
              </a:rPr>
              <a:t> — Управляющая Делами</a:t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телефон/факс: 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</a:t>
            </a:r>
            <a:r>
              <a:rPr lang="ru-RU" sz="1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Нина Ивановна – </a:t>
            </a:r>
            <a:r>
              <a:rPr lang="ru-RU" sz="1700" dirty="0">
                <a:latin typeface="Arial" charset="0"/>
              </a:rPr>
              <a:t>начальник отдела </a:t>
            </a:r>
            <a:r>
              <a:rPr lang="ru-RU" sz="1700" dirty="0" smtClean="0">
                <a:latin typeface="Arial" charset="0"/>
              </a:rPr>
              <a:t>организационной, правовой и кадровой работы, телефон</a:t>
            </a:r>
            <a:r>
              <a:rPr lang="ru-RU" sz="1700" dirty="0">
                <a:latin typeface="Arial" charset="0"/>
              </a:rPr>
              <a:t>: </a:t>
            </a:r>
            <a:r>
              <a:rPr lang="ru-RU" sz="1700" dirty="0">
                <a:solidFill>
                  <a:schemeClr val="bg1"/>
                </a:solidFill>
                <a:latin typeface="Arial" charset="0"/>
              </a:rPr>
              <a:t>8-30(249)-4-11-45 </a:t>
            </a:r>
            <a:endParaRPr lang="ru-RU" sz="1700" dirty="0" smtClean="0">
              <a:solidFill>
                <a:schemeClr val="bg1"/>
              </a:solidFill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Сетчикова Ольга Анатольевна</a:t>
            </a:r>
            <a:r>
              <a:rPr lang="ru-RU" sz="1700" dirty="0">
                <a:latin typeface="Arial" charset="0"/>
              </a:rPr>
              <a:t> — начальник отдела экономического развития</a:t>
            </a:r>
            <a:br>
              <a:rPr lang="ru-RU" sz="1700" dirty="0">
                <a:latin typeface="Arial" charset="0"/>
              </a:rPr>
            </a:br>
            <a:r>
              <a:rPr lang="ru-RU" sz="1700" dirty="0">
                <a:latin typeface="Arial" charset="0"/>
              </a:rPr>
              <a:t>телефон </a:t>
            </a:r>
            <a:r>
              <a:rPr lang="ru-RU" sz="1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</a:t>
            </a:r>
            <a:r>
              <a:rPr lang="ru-RU" sz="1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sz="1700" b="1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sz="1700" dirty="0">
                <a:latin typeface="Arial" charset="0"/>
              </a:rPr>
              <a:t>начальник отдела ГО и ЧС и мобилизационной </a:t>
            </a:r>
            <a:r>
              <a:rPr lang="ru-RU" sz="1700" dirty="0" smtClean="0">
                <a:latin typeface="Arial" charset="0"/>
              </a:rPr>
              <a:t>работы, телефон</a:t>
            </a:r>
            <a:r>
              <a:rPr lang="ru-RU" sz="1700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sz="1700" dirty="0" smtClean="0">
                <a:solidFill>
                  <a:schemeClr val="bg1"/>
                </a:solidFill>
                <a:latin typeface="Arial" charset="0"/>
              </a:rPr>
              <a:t>8-30(249)-4-12-32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err="1" smtClean="0">
                <a:solidFill>
                  <a:schemeClr val="bg1"/>
                </a:solidFill>
                <a:latin typeface="Arial" charset="0"/>
              </a:rPr>
              <a:t>Юкечева</a:t>
            </a:r>
            <a:r>
              <a:rPr lang="ru-RU" sz="1700" dirty="0" smtClean="0">
                <a:solidFill>
                  <a:schemeClr val="bg1"/>
                </a:solidFill>
                <a:latin typeface="Arial" charset="0"/>
              </a:rPr>
              <a:t> Елена Анатольевна – </a:t>
            </a:r>
            <a:r>
              <a:rPr lang="ru-RU" sz="1700" dirty="0" smtClean="0">
                <a:latin typeface="Arial" charset="0"/>
              </a:rPr>
              <a:t>начальник отдела сельского хозяйства,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Arial" charset="0"/>
              </a:rPr>
              <a:t>телефон</a:t>
            </a:r>
            <a:r>
              <a:rPr lang="ru-RU" sz="1700" dirty="0" smtClean="0">
                <a:solidFill>
                  <a:schemeClr val="bg1"/>
                </a:solidFill>
                <a:latin typeface="Arial" charset="0"/>
              </a:rPr>
              <a:t>:8-30(249</a:t>
            </a:r>
            <a:r>
              <a:rPr lang="ru-RU" sz="1700" dirty="0">
                <a:solidFill>
                  <a:schemeClr val="bg1"/>
                </a:solidFill>
                <a:latin typeface="Arial" charset="0"/>
              </a:rPr>
              <a:t>)-4-12-32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bg1"/>
                </a:solidFill>
                <a:latin typeface="Arial" charset="0"/>
              </a:rPr>
              <a:t>_____________________– </a:t>
            </a:r>
            <a:r>
              <a:rPr lang="ru-RU" sz="1700" dirty="0">
                <a:latin typeface="Arial" charset="0"/>
              </a:rPr>
              <a:t>начальник отдела </a:t>
            </a:r>
            <a:r>
              <a:rPr lang="ru-RU" sz="1700" dirty="0" smtClean="0">
                <a:latin typeface="Arial" charset="0"/>
              </a:rPr>
              <a:t>архитектуры, градостроительства </a:t>
            </a:r>
            <a:r>
              <a:rPr lang="ru-RU" sz="1700" dirty="0">
                <a:latin typeface="Arial" charset="0"/>
              </a:rPr>
              <a:t>и земельных </a:t>
            </a:r>
            <a:r>
              <a:rPr lang="ru-RU" sz="1700" dirty="0" smtClean="0">
                <a:latin typeface="Arial" charset="0"/>
              </a:rPr>
              <a:t>отношений, телефон</a:t>
            </a:r>
            <a:r>
              <a:rPr lang="ru-RU" sz="1700" dirty="0">
                <a:latin typeface="Arial" charset="0"/>
              </a:rPr>
              <a:t>: </a:t>
            </a:r>
            <a:r>
              <a:rPr lang="ru-RU" sz="1700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sz="1700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6491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Административно – территориальное деление</a:t>
            </a:r>
            <a:b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 Калганского муниципального округа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909778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Калганский муниципальный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округ  состоит из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16 населенных пунктов:</a:t>
            </a:r>
          </a:p>
          <a:p>
            <a:pPr algn="ctr"/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Бура 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Бура 1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Верхний –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Доно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Доно 1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Запокровский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Кадая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Кадая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Калга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Козлово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Нижний –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+mn-lt"/>
                <a:cs typeface="Times New Roman" panose="02020603050405020304" pitchFamily="18" charset="0"/>
              </a:rPr>
              <a:t>село Нижний –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Средняя Борзя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Чингильтуй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Чупрово</a:t>
            </a: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Шивия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8417" y="1412776"/>
            <a:ext cx="435460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516" y="548680"/>
            <a:ext cx="43924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Калганский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 расположен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юго-восточной части Забайкальского края, занимает территорию в 3,233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тыс.кв.км.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Граничит на севере и северо-востоке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Нерчинско - Заводским 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севере –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Газимуро - Заводским 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северо-западе 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западе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Александрово -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Заводским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юге  - с Приаргунским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05366" y="404802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5000013"/>
            <a:ext cx="5607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Климат: резко континентальный.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Безморозный период: 110 – 120 дней.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Средняя температура июля в полдень: +18 - +20 градусов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 Абсолютный максимум температур: +40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из абсолютных годовых минимумов: -26 - -28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Абсолютный минимум: -53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26" y="183994"/>
            <a:ext cx="442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4943" y="451694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Климатические условия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267" y="3546334"/>
            <a:ext cx="2269418" cy="1596047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03" y="5166473"/>
            <a:ext cx="2376264" cy="1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Полезные ископаемые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5349291"/>
              </p:ext>
            </p:extLst>
          </p:nvPr>
        </p:nvGraphicFramePr>
        <p:xfrm>
          <a:off x="2483768" y="764704"/>
          <a:ext cx="6389273" cy="576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59"/>
                <a:gridCol w="2106857"/>
                <a:gridCol w="2106857"/>
              </a:tblGrid>
              <a:tr h="5314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Наименование месторождения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Тип полезного ископаемого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Запасы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191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9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8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59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64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15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105026"/>
            <a:ext cx="2088232" cy="1512168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617194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5129362"/>
            <a:ext cx="2088232" cy="1428750"/>
          </a:xfrm>
          <a:prstGeom prst="rect">
            <a:avLst/>
          </a:prstGeom>
          <a:noFill/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088232" cy="13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Земельные ресурсы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3719868"/>
              </p:ext>
            </p:extLst>
          </p:nvPr>
        </p:nvGraphicFramePr>
        <p:xfrm>
          <a:off x="428624" y="1052736"/>
          <a:ext cx="5223496" cy="5074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7152"/>
                <a:gridCol w="1512168"/>
                <a:gridCol w="1584176"/>
              </a:tblGrid>
              <a:tr h="71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Категория земли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Площадь (кв. км)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(%)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1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Всего земель,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3232,00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сельскохозяйственного назначения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1 815,54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56,17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лесного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1125,20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34,81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поселений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11,90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0,37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04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30,84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0,95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запаса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235,97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7,30</a:t>
                      </a:r>
                      <a:endParaRPr lang="ru-RU" sz="16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1966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238"/>
            <a:ext cx="3196665" cy="24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Лесные ресурсы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50685" y="930936"/>
            <a:ext cx="3286125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Лесной фонд занимает площадь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112,52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 га, что составляет 34,81% территории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территории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произрастают 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лиственница, береза, сосна, осина, ольха.</a:t>
            </a: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моховка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т.д. </a:t>
            </a:r>
          </a:p>
          <a:p>
            <a:endParaRPr lang="ru-RU" sz="17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59176" y="4581128"/>
            <a:ext cx="2467816" cy="1722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47894" y="2637726"/>
            <a:ext cx="2479098" cy="1943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39368" y="844393"/>
            <a:ext cx="2496149" cy="179333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3474314" y="865394"/>
            <a:ext cx="3002086" cy="2707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74314" y="3627012"/>
            <a:ext cx="3002086" cy="26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78849" y="764704"/>
            <a:ext cx="8526218" cy="5669934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78849" y="844658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воды округа представлены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поверхностными, так и подземными водами. Гидрографическая сеть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округе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целом развита, и вся она относится к бассейну р.Аргунь.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самая крупная река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которому принадлежит ее 40-километровый участок. Левыми притоками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территории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являются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р. Средняя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Борзя (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р. Верхняя Борзя тоже является левым притоком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но на территории Калганского округа протекают лишь два ее левых притока – р.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Донинская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Калгукан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Озер на территории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немного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 они не велики как по площади, так и по глубине. Большая часть приурочена к пойме р.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 по происхождению они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старичные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02453"/>
              </p:ext>
            </p:extLst>
          </p:nvPr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</a:rPr>
                        <a:t> округа»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ОКРУГЕ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8863</TotalTime>
  <Words>3153</Words>
  <Application>Microsoft Office PowerPoint</Application>
  <PresentationFormat>Экран (4:3)</PresentationFormat>
  <Paragraphs>648</Paragraphs>
  <Slides>34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Ион</vt:lpstr>
      <vt:lpstr>ИНВЕСТИЦИОННЫЙ ПАСПОРТ КАЛГАНСКОГО МУНИЦИПАЛЬНОГО ОКРУГА ЗАБАЙКАЛЬСКОГО КРАЯ</vt:lpstr>
      <vt:lpstr>Слайд 2</vt:lpstr>
      <vt:lpstr>                                                                                                                                                                                     Среди лесистых гор передо мною,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     Калганский район был образован в 1942 году (Указ Президиума Верховного Совета РСФСР от 8 .12.1942 года  № 616/234 и №617/121) за счет выделения территории Быркинского (ныне Приаргунского) и Нерчинско-Заводского районов. В 2022 году Калганскому району исполнилось 80 лет. В 2023 году Калганский район был преобразован в Калганский округ.</vt:lpstr>
      <vt:lpstr>Административно – территориальное деление  Калганского муниципального округа</vt:lpstr>
      <vt:lpstr>Слайд 5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</vt:lpstr>
      <vt:lpstr>Демографические показатели</vt:lpstr>
      <vt:lpstr>Добыча полезных ископаемых</vt:lpstr>
      <vt:lpstr>Обрабатывающие производства</vt:lpstr>
      <vt:lpstr>Сельское хозяйство</vt:lpstr>
      <vt:lpstr>Развитие торговли  и потребительского рынка</vt:lpstr>
      <vt:lpstr>Поддержка малого предпринимательства</vt:lpstr>
      <vt:lpstr>«Муниципальная поддержка инвестиционной деятельности»</vt:lpstr>
      <vt:lpstr>Помощь участникам СВО  и их семьям </vt:lpstr>
      <vt:lpstr>Слайд 21</vt:lpstr>
      <vt:lpstr>Рынок труда</vt:lpstr>
      <vt:lpstr>Перечень  основных показателей социально- экономического развития Калганского муниципального округа</vt:lpstr>
      <vt:lpstr>Слайд 24</vt:lpstr>
      <vt:lpstr>Транспортная инфраструктура</vt:lpstr>
      <vt:lpstr>Телекоммуникации</vt:lpstr>
      <vt:lpstr>Системообразующие предприятия округа</vt:lpstr>
      <vt:lpstr>Финансово-кредитные учреждения и налоговый потенциал </vt:lpstr>
      <vt:lpstr>На территории округа в районе села Кадая имеются месторождения полезных ископаемых - свинцово-цинковые руды, в составе которых редкие и драгоценные металлы, железо, медь и другие: </vt:lpstr>
      <vt:lpstr>Инвестиционный проект «Переработка хвост хранилища Кадаинской обогатительной фабрики»</vt:lpstr>
      <vt:lpstr>Слайд 31</vt:lpstr>
      <vt:lpstr>Инвестиционный проект «Железный кряж»</vt:lpstr>
      <vt:lpstr>Инвестиционный проект «Зоргольский рудник»</vt:lpstr>
      <vt:lpstr>Слайд 34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МР Калганский район</cp:lastModifiedBy>
  <cp:revision>808</cp:revision>
  <cp:lastPrinted>2024-07-19T01:09:11Z</cp:lastPrinted>
  <dcterms:created xsi:type="dcterms:W3CDTF">2012-08-15T08:38:20Z</dcterms:created>
  <dcterms:modified xsi:type="dcterms:W3CDTF">2025-03-31T06:47:42Z</dcterms:modified>
</cp:coreProperties>
</file>