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Shape 1059"/>
          <p:cNvSpPr>
            <a:spLocks noGrp="1" noChangeArrowheads="1"/>
          </p:cNvSpPr>
          <p:nvPr userDrawn="1"/>
        </p:nvSpPr>
        <p:spPr bwMode="auto">
          <a:xfrm>
            <a:off x="2396066" y="2291401"/>
            <a:ext cx="5452533" cy="4165115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112" y="3116"/>
                </a:moveTo>
                <a:lnTo>
                  <a:pt x="22112" y="3116"/>
                </a:lnTo>
                <a:cubicBezTo>
                  <a:pt x="22112" y="3116"/>
                  <a:pt x="27356" y="0"/>
                  <a:pt x="30300" y="4263"/>
                </a:cubicBezTo>
                <a:lnTo>
                  <a:pt x="30300" y="4263"/>
                </a:lnTo>
                <a:cubicBezTo>
                  <a:pt x="33277" y="8577"/>
                  <a:pt x="36666" y="13779"/>
                  <a:pt x="39369" y="17410"/>
                </a:cubicBezTo>
                <a:lnTo>
                  <a:pt x="39369" y="17410"/>
                </a:lnTo>
                <a:cubicBezTo>
                  <a:pt x="41761" y="20624"/>
                  <a:pt x="43200" y="22708"/>
                  <a:pt x="40979" y="26940"/>
                </a:cubicBezTo>
                <a:lnTo>
                  <a:pt x="40979" y="26940"/>
                </a:lnTo>
                <a:cubicBezTo>
                  <a:pt x="39655" y="29461"/>
                  <a:pt x="35076" y="35072"/>
                  <a:pt x="32639" y="38623"/>
                </a:cubicBezTo>
                <a:lnTo>
                  <a:pt x="32639" y="38623"/>
                </a:lnTo>
                <a:cubicBezTo>
                  <a:pt x="30200" y="42175"/>
                  <a:pt x="26202" y="43200"/>
                  <a:pt x="23268" y="42185"/>
                </a:cubicBezTo>
                <a:lnTo>
                  <a:pt x="23268" y="42185"/>
                </a:lnTo>
                <a:cubicBezTo>
                  <a:pt x="20331" y="41168"/>
                  <a:pt x="11584" y="38623"/>
                  <a:pt x="6213" y="36974"/>
                </a:cubicBezTo>
                <a:lnTo>
                  <a:pt x="6213" y="36974"/>
                </a:lnTo>
                <a:cubicBezTo>
                  <a:pt x="1431" y="35502"/>
                  <a:pt x="0" y="32900"/>
                  <a:pt x="214" y="31157"/>
                </a:cubicBezTo>
                <a:lnTo>
                  <a:pt x="214" y="31157"/>
                </a:lnTo>
                <a:cubicBezTo>
                  <a:pt x="760" y="26703"/>
                  <a:pt x="1113" y="19920"/>
                  <a:pt x="1214" y="16042"/>
                </a:cubicBezTo>
                <a:lnTo>
                  <a:pt x="1214" y="16042"/>
                </a:lnTo>
                <a:cubicBezTo>
                  <a:pt x="1303" y="12626"/>
                  <a:pt x="4203" y="11313"/>
                  <a:pt x="6907" y="9989"/>
                </a:cubicBezTo>
                <a:lnTo>
                  <a:pt x="6907" y="9989"/>
                </a:lnTo>
                <a:cubicBezTo>
                  <a:pt x="9245" y="8843"/>
                  <a:pt x="19774" y="4261"/>
                  <a:pt x="22112" y="311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060"/>
          <p:cNvSpPr>
            <a:spLocks noGrp="1" noChangeArrowheads="1"/>
          </p:cNvSpPr>
          <p:nvPr userDrawn="1"/>
        </p:nvSpPr>
        <p:spPr bwMode="auto">
          <a:xfrm>
            <a:off x="1309514" y="1839834"/>
            <a:ext cx="4011787" cy="1314324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0162" y="13104"/>
                </a:moveTo>
                <a:lnTo>
                  <a:pt x="40162" y="13104"/>
                </a:lnTo>
                <a:cubicBezTo>
                  <a:pt x="36799" y="16736"/>
                  <a:pt x="26204" y="28154"/>
                  <a:pt x="22676" y="31251"/>
                </a:cubicBezTo>
                <a:lnTo>
                  <a:pt x="22676" y="31251"/>
                </a:lnTo>
                <a:cubicBezTo>
                  <a:pt x="18513" y="34899"/>
                  <a:pt x="15093" y="37527"/>
                  <a:pt x="13136" y="38511"/>
                </a:cubicBezTo>
                <a:lnTo>
                  <a:pt x="13136" y="38511"/>
                </a:lnTo>
                <a:cubicBezTo>
                  <a:pt x="10861" y="39650"/>
                  <a:pt x="0" y="43200"/>
                  <a:pt x="422" y="38511"/>
                </a:cubicBezTo>
                <a:lnTo>
                  <a:pt x="422" y="38511"/>
                </a:lnTo>
                <a:cubicBezTo>
                  <a:pt x="750" y="34836"/>
                  <a:pt x="12785" y="17028"/>
                  <a:pt x="15584" y="14358"/>
                </a:cubicBezTo>
                <a:lnTo>
                  <a:pt x="15584" y="14358"/>
                </a:lnTo>
                <a:cubicBezTo>
                  <a:pt x="18382" y="11693"/>
                  <a:pt x="34508" y="0"/>
                  <a:pt x="36286" y="2133"/>
                </a:cubicBezTo>
                <a:lnTo>
                  <a:pt x="36286" y="2133"/>
                </a:lnTo>
                <a:cubicBezTo>
                  <a:pt x="38064" y="4272"/>
                  <a:pt x="43200" y="9825"/>
                  <a:pt x="40162" y="1310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061"/>
          <p:cNvSpPr>
            <a:spLocks noGrp="1" noChangeArrowheads="1"/>
          </p:cNvSpPr>
          <p:nvPr userDrawn="1"/>
        </p:nvSpPr>
        <p:spPr bwMode="auto">
          <a:xfrm>
            <a:off x="6567030" y="4629133"/>
            <a:ext cx="5395523" cy="2231707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43200"/>
                </a:moveTo>
                <a:lnTo>
                  <a:pt x="43200" y="43200"/>
                </a:lnTo>
                <a:cubicBezTo>
                  <a:pt x="42680" y="32337"/>
                  <a:pt x="42264" y="24810"/>
                  <a:pt x="41982" y="22533"/>
                </a:cubicBezTo>
                <a:lnTo>
                  <a:pt x="41982" y="22533"/>
                </a:lnTo>
                <a:cubicBezTo>
                  <a:pt x="41353" y="17445"/>
                  <a:pt x="31020" y="10782"/>
                  <a:pt x="25434" y="7567"/>
                </a:cubicBezTo>
                <a:lnTo>
                  <a:pt x="25434" y="7567"/>
                </a:lnTo>
                <a:cubicBezTo>
                  <a:pt x="20461" y="4707"/>
                  <a:pt x="15752" y="0"/>
                  <a:pt x="10688" y="12771"/>
                </a:cubicBezTo>
                <a:lnTo>
                  <a:pt x="10688" y="12771"/>
                </a:lnTo>
                <a:cubicBezTo>
                  <a:pt x="5409" y="26085"/>
                  <a:pt x="2329" y="33891"/>
                  <a:pt x="451" y="39632"/>
                </a:cubicBezTo>
                <a:lnTo>
                  <a:pt x="451" y="39632"/>
                </a:lnTo>
                <a:cubicBezTo>
                  <a:pt x="180" y="40459"/>
                  <a:pt x="44" y="41820"/>
                  <a:pt x="0" y="43200"/>
                </a:cubicBezTo>
                <a:lnTo>
                  <a:pt x="4320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062"/>
          <p:cNvSpPr>
            <a:spLocks noGrp="1" noChangeArrowheads="1"/>
          </p:cNvSpPr>
          <p:nvPr userDrawn="1"/>
        </p:nvSpPr>
        <p:spPr bwMode="auto">
          <a:xfrm>
            <a:off x="389187" y="6100774"/>
            <a:ext cx="4968521" cy="759999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43200"/>
                </a:moveTo>
                <a:lnTo>
                  <a:pt x="43200" y="43200"/>
                </a:lnTo>
                <a:cubicBezTo>
                  <a:pt x="37750" y="34083"/>
                  <a:pt x="28707" y="20178"/>
                  <a:pt x="28707" y="20178"/>
                </a:cubicBezTo>
                <a:lnTo>
                  <a:pt x="28707" y="20178"/>
                </a:lnTo>
                <a:cubicBezTo>
                  <a:pt x="23196" y="11772"/>
                  <a:pt x="17935" y="0"/>
                  <a:pt x="14588" y="1341"/>
                </a:cubicBezTo>
                <a:lnTo>
                  <a:pt x="14588" y="1341"/>
                </a:lnTo>
                <a:cubicBezTo>
                  <a:pt x="11240" y="2673"/>
                  <a:pt x="6350" y="22671"/>
                  <a:pt x="1602" y="37718"/>
                </a:cubicBezTo>
                <a:lnTo>
                  <a:pt x="1602" y="37718"/>
                </a:lnTo>
                <a:cubicBezTo>
                  <a:pt x="1072" y="39393"/>
                  <a:pt x="536" y="41175"/>
                  <a:pt x="0" y="43200"/>
                </a:cubicBezTo>
                <a:lnTo>
                  <a:pt x="4320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063"/>
          <p:cNvSpPr>
            <a:spLocks noGrp="1" noChangeArrowheads="1"/>
          </p:cNvSpPr>
          <p:nvPr userDrawn="1"/>
        </p:nvSpPr>
        <p:spPr bwMode="auto">
          <a:xfrm>
            <a:off x="0" y="3254701"/>
            <a:ext cx="2099733" cy="3343682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0" y="43200"/>
                </a:moveTo>
                <a:lnTo>
                  <a:pt x="0" y="43200"/>
                </a:lnTo>
                <a:cubicBezTo>
                  <a:pt x="10450" y="39319"/>
                  <a:pt x="26476" y="34991"/>
                  <a:pt x="31760" y="32779"/>
                </a:cubicBezTo>
                <a:lnTo>
                  <a:pt x="31760" y="32779"/>
                </a:lnTo>
                <a:cubicBezTo>
                  <a:pt x="38554" y="29929"/>
                  <a:pt x="35982" y="23868"/>
                  <a:pt x="39587" y="11934"/>
                </a:cubicBezTo>
                <a:lnTo>
                  <a:pt x="39587" y="11934"/>
                </a:lnTo>
                <a:cubicBezTo>
                  <a:pt x="43199" y="0"/>
                  <a:pt x="33409" y="2565"/>
                  <a:pt x="25082" y="2041"/>
                </a:cubicBezTo>
                <a:lnTo>
                  <a:pt x="25082" y="2041"/>
                </a:lnTo>
                <a:cubicBezTo>
                  <a:pt x="14497" y="1374"/>
                  <a:pt x="7053" y="4621"/>
                  <a:pt x="0" y="7243"/>
                </a:cubicBezTo>
                <a:lnTo>
                  <a:pt x="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4655839" y="2708919"/>
            <a:ext cx="6720745" cy="72007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30.04.2025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>‹#›</a:t>
            </a:fld>
            <a:endParaRPr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 bwMode="auto">
          <a:xfrm>
            <a:off x="4595833" y="1808820"/>
            <a:ext cx="6720745" cy="720079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30.04.2025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9" y="274639"/>
            <a:ext cx="2743200" cy="5851525"/>
          </a:xfrm>
        </p:spPr>
        <p:txBody>
          <a:bodyPr vert="eaVert"/>
          <a:lstStyle>
            <a:lvl1pPr algn="ctr">
              <a:defRPr/>
            </a:lvl1pPr>
          </a:lstStyle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274639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30.04.2025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30.04.2025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3" y="4406901"/>
            <a:ext cx="10363199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3" y="2906713"/>
            <a:ext cx="10363199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30.04.2025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609599" y="1600201"/>
            <a:ext cx="53847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97599" y="1600201"/>
            <a:ext cx="53847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30.04.2025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599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09599" y="2174874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70" y="2174874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30.04.2025</a:t>
            </a:fld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30.04.2025</a:t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30.04.2025</a:t>
            </a:fld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3" y="273049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766732" y="273051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03" y="1435102"/>
            <a:ext cx="4011084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30.04.2025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2389717" y="612774"/>
            <a:ext cx="7315200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>30.04.2025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059"/>
          <p:cNvSpPr>
            <a:spLocks noGrp="1" noChangeArrowheads="1"/>
          </p:cNvSpPr>
          <p:nvPr userDrawn="1"/>
        </p:nvSpPr>
        <p:spPr bwMode="auto">
          <a:xfrm>
            <a:off x="4976706" y="2"/>
            <a:ext cx="3058159" cy="89379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0" y="0"/>
                </a:moveTo>
                <a:lnTo>
                  <a:pt x="0" y="0"/>
                </a:lnTo>
                <a:cubicBezTo>
                  <a:pt x="1690" y="6213"/>
                  <a:pt x="3698" y="13338"/>
                  <a:pt x="6091" y="21902"/>
                </a:cubicBezTo>
                <a:lnTo>
                  <a:pt x="6091" y="21902"/>
                </a:lnTo>
                <a:cubicBezTo>
                  <a:pt x="12043" y="43199"/>
                  <a:pt x="17573" y="35347"/>
                  <a:pt x="23417" y="30579"/>
                </a:cubicBezTo>
                <a:lnTo>
                  <a:pt x="23417" y="30579"/>
                </a:lnTo>
                <a:cubicBezTo>
                  <a:pt x="29984" y="25223"/>
                  <a:pt x="42123" y="14119"/>
                  <a:pt x="42860" y="5640"/>
                </a:cubicBezTo>
                <a:lnTo>
                  <a:pt x="42860" y="5640"/>
                </a:lnTo>
                <a:cubicBezTo>
                  <a:pt x="42960" y="4507"/>
                  <a:pt x="43072" y="2479"/>
                  <a:pt x="4320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060"/>
          <p:cNvSpPr>
            <a:spLocks noGrp="1" noChangeArrowheads="1"/>
          </p:cNvSpPr>
          <p:nvPr userDrawn="1"/>
        </p:nvSpPr>
        <p:spPr bwMode="auto">
          <a:xfrm>
            <a:off x="-24679" y="1"/>
            <a:ext cx="1399539" cy="179755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31743" y="2484"/>
                </a:moveTo>
                <a:lnTo>
                  <a:pt x="31743" y="2484"/>
                </a:lnTo>
                <a:cubicBezTo>
                  <a:pt x="30428" y="1799"/>
                  <a:pt x="28450" y="1080"/>
                  <a:pt x="26054" y="0"/>
                </a:cubicBezTo>
                <a:lnTo>
                  <a:pt x="0" y="0"/>
                </a:lnTo>
                <a:lnTo>
                  <a:pt x="0" y="34200"/>
                </a:lnTo>
                <a:lnTo>
                  <a:pt x="0" y="34200"/>
                </a:lnTo>
                <a:cubicBezTo>
                  <a:pt x="7029" y="37461"/>
                  <a:pt x="14504" y="41491"/>
                  <a:pt x="25070" y="40664"/>
                </a:cubicBezTo>
                <a:lnTo>
                  <a:pt x="25070" y="40664"/>
                </a:lnTo>
                <a:cubicBezTo>
                  <a:pt x="33399" y="40015"/>
                  <a:pt x="43200" y="43200"/>
                  <a:pt x="39593" y="28375"/>
                </a:cubicBezTo>
                <a:lnTo>
                  <a:pt x="39593" y="28375"/>
                </a:lnTo>
                <a:cubicBezTo>
                  <a:pt x="35986" y="13550"/>
                  <a:pt x="38530" y="6023"/>
                  <a:pt x="31743" y="248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Shape 1061"/>
          <p:cNvSpPr>
            <a:spLocks noGrp="1" noChangeArrowheads="1"/>
          </p:cNvSpPr>
          <p:nvPr userDrawn="1"/>
        </p:nvSpPr>
        <p:spPr bwMode="auto">
          <a:xfrm>
            <a:off x="1637456" y="1"/>
            <a:ext cx="3839633" cy="260965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32864" y="0"/>
                </a:moveTo>
                <a:lnTo>
                  <a:pt x="10583" y="0"/>
                </a:lnTo>
                <a:lnTo>
                  <a:pt x="10583" y="0"/>
                </a:lnTo>
                <a:cubicBezTo>
                  <a:pt x="9017" y="532"/>
                  <a:pt x="7515" y="1058"/>
                  <a:pt x="6214" y="1509"/>
                </a:cubicBezTo>
                <a:lnTo>
                  <a:pt x="6214" y="1509"/>
                </a:lnTo>
                <a:cubicBezTo>
                  <a:pt x="1428" y="3166"/>
                  <a:pt x="0" y="6109"/>
                  <a:pt x="212" y="8072"/>
                </a:cubicBezTo>
                <a:lnTo>
                  <a:pt x="212" y="8072"/>
                </a:lnTo>
                <a:cubicBezTo>
                  <a:pt x="758" y="13092"/>
                  <a:pt x="1111" y="20742"/>
                  <a:pt x="1212" y="25114"/>
                </a:cubicBezTo>
                <a:lnTo>
                  <a:pt x="1212" y="25114"/>
                </a:lnTo>
                <a:cubicBezTo>
                  <a:pt x="1301" y="28962"/>
                  <a:pt x="4204" y="30446"/>
                  <a:pt x="6906" y="31937"/>
                </a:cubicBezTo>
                <a:lnTo>
                  <a:pt x="6906" y="31937"/>
                </a:lnTo>
                <a:cubicBezTo>
                  <a:pt x="9246" y="33229"/>
                  <a:pt x="19775" y="38395"/>
                  <a:pt x="22112" y="39685"/>
                </a:cubicBezTo>
                <a:lnTo>
                  <a:pt x="22112" y="39685"/>
                </a:lnTo>
                <a:cubicBezTo>
                  <a:pt x="22112" y="39685"/>
                  <a:pt x="27355" y="43200"/>
                  <a:pt x="30298" y="38395"/>
                </a:cubicBezTo>
                <a:lnTo>
                  <a:pt x="30298" y="38395"/>
                </a:lnTo>
                <a:cubicBezTo>
                  <a:pt x="33277" y="33533"/>
                  <a:pt x="36665" y="27667"/>
                  <a:pt x="39367" y="23576"/>
                </a:cubicBezTo>
                <a:lnTo>
                  <a:pt x="39367" y="23576"/>
                </a:lnTo>
                <a:cubicBezTo>
                  <a:pt x="41761" y="19953"/>
                  <a:pt x="43200" y="17587"/>
                  <a:pt x="40977" y="12816"/>
                </a:cubicBezTo>
                <a:lnTo>
                  <a:pt x="40977" y="12816"/>
                </a:lnTo>
                <a:cubicBezTo>
                  <a:pt x="39697" y="10062"/>
                  <a:pt x="35347" y="3936"/>
                  <a:pt x="3286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599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599" y="1600201"/>
            <a:ext cx="109728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t>Образец текста</a:t>
            </a:r>
          </a:p>
          <a:p>
            <a:pPr lvl="1">
              <a:defRPr/>
            </a:pPr>
            <a:r>
              <a:t>Второй уровень</a:t>
            </a:r>
          </a:p>
          <a:p>
            <a:pPr lvl="2">
              <a:defRPr/>
            </a:pPr>
            <a:r>
              <a:t>Третий уровень</a:t>
            </a:r>
          </a:p>
          <a:p>
            <a:pPr lvl="3">
              <a:defRPr/>
            </a:pPr>
            <a:r>
              <a:t>Четвертый уровень</a:t>
            </a:r>
          </a:p>
          <a:p>
            <a:pPr lvl="4">
              <a:defRPr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609599" y="6356351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9D51E0-3758-456B-809F-07B187805C7D}" type="datetimeFigureOut">
              <a:rPr lang="ru-RU"/>
              <a:t>30.04.2025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599" y="6356351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737599" y="6356351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3B38E7-149F-4D77-9EEF-9309C2CB69A9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>
        <a:spcBef>
          <a:spcPts val="0"/>
        </a:spcBef>
        <a:buNone/>
        <a:defRPr sz="44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036674" y="329207"/>
            <a:ext cx="10865897" cy="720079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>
              <a:defRPr/>
            </a:pPr>
            <a:r>
              <a:rPr lang="ru-RU" sz="4000" b="1" i="0" u="none" strike="noStrike" cap="none" spc="0">
                <a:solidFill>
                  <a:srgbClr val="C00000"/>
                </a:solidFill>
                <a:latin typeface="Arial"/>
                <a:ea typeface="Arial"/>
                <a:cs typeface="Arial"/>
              </a:rPr>
              <a:t>Молодежь против нелегальной занятости</a:t>
            </a:r>
            <a:r>
              <a:rPr lang="ru-RU" sz="4000" b="0" i="0" u="none" strike="noStrike" cap="none" spc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</a:rPr>
              <a:t> 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697528" y="1049285"/>
            <a:ext cx="7065146" cy="545607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25000" lnSpcReduction="15000"/>
          </a:bodyPr>
          <a:lstStyle/>
          <a:p>
            <a:pPr>
              <a:defRPr/>
            </a:pPr>
            <a:r>
              <a:rPr lang="ru-RU" sz="9600" b="1" i="0" u="none" strike="noStrike" cap="none" spc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</a:rPr>
              <a:t>Вместе к прозрачному будущему! </a:t>
            </a:r>
            <a:endParaRPr sz="9600" b="1" i="0" u="none" strike="noStrike" cap="none" spc="0">
              <a:solidFill>
                <a:schemeClr val="tx1">
                  <a:lumMod val="65000"/>
                  <a:lumOff val="35000"/>
                </a:schemeClr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/>
          </a:p>
          <a:p>
            <a:pPr>
              <a:defRPr/>
            </a:pPr>
            <a:endParaRPr lang="ru-RU" sz="3200" b="0" i="0" u="none" strike="noStrike" cap="none" spc="0">
              <a:solidFill>
                <a:schemeClr val="tx1">
                  <a:lumMod val="65000"/>
                  <a:lumOff val="35000"/>
                </a:schemeClr>
              </a:solidFill>
              <a:latin typeface="Times New Roman"/>
              <a:cs typeface="Times New Roman"/>
            </a:endParaRPr>
          </a:p>
        </p:txBody>
      </p:sp>
      <p:pic>
        <p:nvPicPr>
          <p:cNvPr id="1766873994" name="Picture 6" descr="Picture background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55575" y="116631"/>
            <a:ext cx="1032048" cy="690183"/>
          </a:xfrm>
          <a:prstGeom prst="rect">
            <a:avLst/>
          </a:prstGeom>
          <a:noFill/>
        </p:spPr>
      </p:pic>
      <p:pic>
        <p:nvPicPr>
          <p:cNvPr id="967364773" name="Рисунок 96736477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187622" y="1659801"/>
            <a:ext cx="9780944" cy="502619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:w="http://schemas.openxmlformats.org/wordprocessingml/2006/main" xmlns:m="http://schemas.openxmlformats.org/officeDocument/2006/math" xmlns="">
      <p:transition spd="slow" advClick="1">
        <p:wipe dir="r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144934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 sz="4300" b="1" i="0" u="none" strike="noStrike" cap="none" spc="0">
                <a:solidFill>
                  <a:srgbClr val="C00000"/>
                </a:solidFill>
                <a:latin typeface="Arial"/>
                <a:ea typeface="Arial"/>
                <a:cs typeface="Arial"/>
              </a:rPr>
              <a:t>Что такое нелегальная занятость?</a:t>
            </a:r>
            <a:endParaRPr/>
          </a:p>
        </p:txBody>
      </p:sp>
      <p:sp>
        <p:nvSpPr>
          <p:cNvPr id="881400624" name="Объект 2"/>
          <p:cNvSpPr>
            <a:spLocks noGrp="1"/>
          </p:cNvSpPr>
          <p:nvPr>
            <p:ph idx="1"/>
          </p:nvPr>
        </p:nvSpPr>
        <p:spPr bwMode="auto">
          <a:xfrm>
            <a:off x="259878" y="1322401"/>
            <a:ext cx="5530048" cy="491046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5000" lnSpcReduction="1000"/>
          </a:bodyPr>
          <a:lstStyle/>
          <a:p>
            <a:pPr marL="0" indent="0" algn="just">
              <a:buFont typeface="Arial"/>
              <a:buNone/>
              <a:defRPr/>
            </a:pPr>
            <a:r>
              <a:rPr lang="ru-RU" sz="3200" b="1" i="0" u="none" strike="noStrike" cap="none" spc="0">
                <a:solidFill>
                  <a:srgbClr val="FF0000"/>
                </a:solidFill>
                <a:latin typeface="Arial"/>
                <a:ea typeface="Arial"/>
                <a:cs typeface="Arial"/>
              </a:rPr>
              <a:t>Нелегальная занятость: </a:t>
            </a:r>
            <a:endParaRPr sz="3200" b="1" i="0" u="none" strike="noStrike" cap="none" spc="0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0" indent="0" algn="just">
              <a:buFont typeface="Arial"/>
              <a:buNone/>
              <a:defRPr/>
            </a:pPr>
            <a:endParaRPr lang="ru-RU" sz="3200" b="0" i="0" u="none" strike="noStrike" cap="none" spc="0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0" indent="0" algn="just">
              <a:buFont typeface="Arial"/>
              <a:buNone/>
              <a:defRPr/>
            </a:pPr>
            <a:r>
              <a:rPr lang="ru-RU" sz="3200" b="0" i="0" u="none" strike="noStrike" cap="none" spc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— </a:t>
            </a:r>
            <a:r>
              <a:rPr lang="ru-RU" sz="3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это работа без оформления трудовых отношений,без заключения трудового договора</a:t>
            </a:r>
            <a:r>
              <a:rPr sz="3200">
                <a:solidFill>
                  <a:schemeClr val="tx1"/>
                </a:solidFill>
                <a:latin typeface="Arial"/>
                <a:cs typeface="Arial"/>
              </a:rPr>
              <a:t>;</a:t>
            </a:r>
            <a:endParaRPr lang="ru-RU" sz="32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 algn="just">
              <a:buFont typeface="Arial"/>
              <a:buNone/>
              <a:defRPr/>
            </a:pPr>
            <a:endParaRPr lang="ru-RU" sz="32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 algn="just">
              <a:buFont typeface="Arial"/>
              <a:buNone/>
              <a:defRPr/>
            </a:pPr>
            <a:r>
              <a:rPr lang="ru-RU" sz="3200" b="0" i="0" u="none" strike="noStrike" cap="none" spc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—</a:t>
            </a:r>
            <a:r>
              <a:rPr lang="ru-RU" sz="32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без уплаты налогов и страховых взносов. </a:t>
            </a:r>
          </a:p>
          <a:p>
            <a:pPr marL="0" indent="0" algn="just">
              <a:buFont typeface="Arial"/>
              <a:buNone/>
              <a:defRPr/>
            </a:pPr>
            <a:endParaRPr lang="ru-RU" sz="32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66881071" name="Picture 6" descr="Picture background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55575" y="116631"/>
            <a:ext cx="1032048" cy="690183"/>
          </a:xfrm>
          <a:prstGeom prst="rect">
            <a:avLst/>
          </a:prstGeom>
          <a:noFill/>
        </p:spPr>
      </p:pic>
      <p:pic>
        <p:nvPicPr>
          <p:cNvPr id="741288718" name="Picture 4" descr="Picture background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6095998" y="1417637"/>
            <a:ext cx="5279461" cy="451930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:w="http://schemas.openxmlformats.org/wordprocessingml/2006/main" xmlns:m="http://schemas.openxmlformats.org/officeDocument/2006/math" xmlns="">
      <p:transition spd="slow" advClick="1">
        <p:wipe dir="r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7930328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000" b="1" i="0" u="none" strike="noStrike" cap="none" spc="0">
                <a:solidFill>
                  <a:srgbClr val="C00000"/>
                </a:solidFill>
                <a:latin typeface="Arial"/>
                <a:ea typeface="Arial"/>
                <a:cs typeface="Arial"/>
              </a:rPr>
              <a:t>   </a:t>
            </a:r>
            <a:r>
              <a:rPr lang="ru-RU" sz="2800" b="1" i="0" u="none" strike="noStrike" cap="none" spc="0">
                <a:solidFill>
                  <a:srgbClr val="C00000"/>
                </a:solidFill>
                <a:latin typeface="Arial"/>
                <a:ea typeface="Arial"/>
                <a:cs typeface="Arial"/>
              </a:rPr>
              <a:t> Когда Вы сможете попасться на крючок работодателя</a:t>
            </a:r>
            <a:endParaRPr sz="3000" b="1" i="0" u="none" strike="noStrike" cap="none" spc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857152615" name="Объект 2"/>
          <p:cNvSpPr>
            <a:spLocks noGrp="1"/>
          </p:cNvSpPr>
          <p:nvPr>
            <p:ph idx="1"/>
          </p:nvPr>
        </p:nvSpPr>
        <p:spPr bwMode="auto">
          <a:xfrm>
            <a:off x="380097" y="1417637"/>
            <a:ext cx="8193349" cy="2253648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70000" lnSpcReduction="6000"/>
          </a:bodyPr>
          <a:lstStyle/>
          <a:p>
            <a:pPr>
              <a:defRPr/>
            </a:pPr>
            <a:r>
              <a:rPr sz="3000"/>
              <a:t>После окончания учебного заведения или во время учебы </a:t>
            </a:r>
            <a:r>
              <a:rPr sz="3000" i="1"/>
              <a:t>(это может быть как временная подработка, так и постоянная)</a:t>
            </a:r>
            <a:endParaRPr sz="2400" i="1"/>
          </a:p>
          <a:p>
            <a:pPr>
              <a:defRPr/>
            </a:pPr>
            <a:endParaRPr sz="2400" i="1"/>
          </a:p>
          <a:p>
            <a:pPr>
              <a:defRPr/>
            </a:pPr>
            <a:r>
              <a:rPr lang="ru-RU" sz="30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При отсутствие опыта</a:t>
            </a:r>
            <a:endParaRPr sz="3000">
              <a:solidFill>
                <a:schemeClr val="tx1"/>
              </a:solidFill>
            </a:endParaRPr>
          </a:p>
          <a:p>
            <a:pPr>
              <a:defRPr/>
            </a:pPr>
            <a:endParaRPr sz="3000">
              <a:solidFill>
                <a:schemeClr val="tx1"/>
              </a:solidFill>
            </a:endParaRPr>
          </a:p>
          <a:p>
            <a:pPr>
              <a:defRPr/>
            </a:pPr>
            <a:r>
              <a:rPr sz="3000">
                <a:solidFill>
                  <a:schemeClr val="tx1"/>
                </a:solidFill>
              </a:rPr>
              <a:t>Предложение удобного, гибкого графика работы </a:t>
            </a:r>
          </a:p>
        </p:txBody>
      </p:sp>
      <p:sp>
        <p:nvSpPr>
          <p:cNvPr id="1328467869" name="Объект 2"/>
          <p:cNvSpPr>
            <a:spLocks noGrp="1"/>
          </p:cNvSpPr>
          <p:nvPr/>
        </p:nvSpPr>
        <p:spPr bwMode="auto">
          <a:xfrm>
            <a:off x="3697" y="3805565"/>
            <a:ext cx="9300326" cy="596282"/>
          </a:xfr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98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  <a:defRPr/>
            </a:pPr>
            <a:r>
              <a:rPr sz="2800" b="1">
                <a:solidFill>
                  <a:srgbClr val="C00000"/>
                </a:solidFill>
              </a:rPr>
              <a:t>Работодатель Вам может предложить</a:t>
            </a:r>
          </a:p>
        </p:txBody>
      </p:sp>
      <p:sp>
        <p:nvSpPr>
          <p:cNvPr id="161314331" name="Объект 2"/>
          <p:cNvSpPr>
            <a:spLocks noGrp="1"/>
          </p:cNvSpPr>
          <p:nvPr/>
        </p:nvSpPr>
        <p:spPr bwMode="auto">
          <a:xfrm>
            <a:off x="3135873" y="4401848"/>
            <a:ext cx="8598925" cy="1340894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98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sz="2300"/>
              <a:t>Испытательный срок, стажировку </a:t>
            </a:r>
            <a:r>
              <a:rPr sz="2300" i="1"/>
              <a:t>(без заключения трудового договора)</a:t>
            </a:r>
          </a:p>
          <a:p>
            <a:pPr>
              <a:defRPr/>
            </a:pPr>
            <a:r>
              <a:rPr sz="2300"/>
              <a:t>Выполнение услуг </a:t>
            </a:r>
            <a:r>
              <a:rPr sz="2300" i="1"/>
              <a:t>(без заключения договора ГПХ)</a:t>
            </a:r>
          </a:p>
        </p:txBody>
      </p:sp>
      <p:pic>
        <p:nvPicPr>
          <p:cNvPr id="424742835" name="Picture 6" descr="Picture background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93574" y="116631"/>
            <a:ext cx="1032048" cy="690183"/>
          </a:xfrm>
          <a:prstGeom prst="rect">
            <a:avLst/>
          </a:prstGeom>
          <a:noFill/>
        </p:spPr>
      </p:pic>
      <p:pic>
        <p:nvPicPr>
          <p:cNvPr id="1813145292" name="Рисунок 181314529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767645" y="1109708"/>
            <a:ext cx="2912985" cy="2993998"/>
          </a:xfrm>
          <a:prstGeom prst="rect">
            <a:avLst/>
          </a:prstGeom>
        </p:spPr>
      </p:pic>
      <p:pic>
        <p:nvPicPr>
          <p:cNvPr id="433320701" name="Рисунок 433320700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278373" y="4235392"/>
            <a:ext cx="2514618" cy="2422860"/>
          </a:xfrm>
          <a:prstGeom prst="rect">
            <a:avLst/>
          </a:prstGeom>
        </p:spPr>
      </p:pic>
      <p:sp>
        <p:nvSpPr>
          <p:cNvPr id="1235229367" name="Объект 2"/>
          <p:cNvSpPr>
            <a:spLocks noGrp="1"/>
          </p:cNvSpPr>
          <p:nvPr/>
        </p:nvSpPr>
        <p:spPr bwMode="auto">
          <a:xfrm>
            <a:off x="2282072" y="5822503"/>
            <a:ext cx="9300325" cy="596281"/>
          </a:xfr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98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  <a:defRPr/>
            </a:pPr>
            <a:r>
              <a:rPr>
                <a:solidFill>
                  <a:srgbClr val="C00000"/>
                </a:solidFill>
              </a:rPr>
              <a:t>Остановитесь и задумайтесь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:w="http://schemas.openxmlformats.org/wordprocessingml/2006/main" xmlns:m="http://schemas.openxmlformats.org/officeDocument/2006/math" xmlns="">
      <p:transition spd="slow" advClick="1">
        <p:wipe dir="r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03377591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 lnSpcReduction="2000"/>
          </a:bodyPr>
          <a:lstStyle/>
          <a:p>
            <a:pPr marL="0" indent="0" algn="ctr">
              <a:lnSpc>
                <a:spcPts val="4699"/>
              </a:lnSpc>
              <a:buNone/>
              <a:defRPr/>
            </a:pPr>
            <a:br>
              <a:rPr lang="en-US" sz="4400" b="1" i="0" u="none" strike="noStrike" cap="none" spc="0">
                <a:solidFill>
                  <a:srgbClr val="403C4E"/>
                </a:solidFill>
                <a:latin typeface="Arial"/>
                <a:ea typeface="Arial"/>
                <a:cs typeface="Arial"/>
              </a:rPr>
            </a:br>
            <a:r>
              <a:rPr lang="en-US" sz="4400" b="1" i="0" u="none" strike="noStrike" cap="none" spc="0">
                <a:solidFill>
                  <a:srgbClr val="C00000"/>
                </a:solidFill>
                <a:latin typeface="Arial"/>
                <a:ea typeface="Arial"/>
                <a:cs typeface="Arial"/>
              </a:rPr>
              <a:t>Последствия нелегальной занятости</a:t>
            </a:r>
            <a:br>
              <a:rPr lang="en-US" sz="4400" b="1" i="0" u="none" strike="noStrike" cap="none" spc="0">
                <a:solidFill>
                  <a:srgbClr val="C00000"/>
                </a:solidFill>
                <a:latin typeface="Arial"/>
                <a:ea typeface="Arial"/>
                <a:cs typeface="Arial"/>
              </a:rPr>
            </a:br>
            <a:r>
              <a:rPr lang="en-US" sz="4400" b="1" i="0" u="none" strike="noStrike" cap="none" spc="0">
                <a:solidFill>
                  <a:srgbClr val="C00000"/>
                </a:solidFill>
                <a:latin typeface="Arial"/>
                <a:ea typeface="Arial"/>
                <a:cs typeface="Arial"/>
              </a:rPr>
              <a:t> для молодежи</a:t>
            </a:r>
            <a:endParaRPr sz="4400">
              <a:solidFill>
                <a:srgbClr val="C00000"/>
              </a:solidFill>
            </a:endParaRPr>
          </a:p>
          <a:p>
            <a:pPr>
              <a:defRPr/>
            </a:pPr>
            <a:endParaRPr/>
          </a:p>
        </p:txBody>
      </p:sp>
      <p:pic>
        <p:nvPicPr>
          <p:cNvPr id="1355104783" name="Picture 6" descr="Picture background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93575" y="116631"/>
            <a:ext cx="1032048" cy="690183"/>
          </a:xfrm>
          <a:prstGeom prst="rect">
            <a:avLst/>
          </a:prstGeom>
          <a:noFill/>
        </p:spPr>
      </p:pic>
      <p:pic>
        <p:nvPicPr>
          <p:cNvPr id="106478514" name="Рисунок 10647851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472942" y="5321721"/>
            <a:ext cx="887766" cy="1127323"/>
          </a:xfrm>
          <a:prstGeom prst="rect">
            <a:avLst/>
          </a:prstGeom>
        </p:spPr>
      </p:pic>
      <p:sp>
        <p:nvSpPr>
          <p:cNvPr id="1922144537" name="Заголовок 1"/>
          <p:cNvSpPr>
            <a:spLocks noGrp="1"/>
          </p:cNvSpPr>
          <p:nvPr/>
        </p:nvSpPr>
        <p:spPr bwMode="auto">
          <a:xfrm>
            <a:off x="5476455" y="5651421"/>
            <a:ext cx="5914377" cy="746684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25000" lnSpcReduction="15000"/>
          </a:bodyPr>
          <a:lstStyle>
            <a:lvl1pPr algn="r" defTabSz="914400">
              <a:spcBef>
                <a:spcPts val="0"/>
              </a:spcBef>
              <a:buNone/>
              <a:defRPr sz="44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lnSpc>
                <a:spcPct val="100000"/>
              </a:lnSpc>
              <a:buNone/>
              <a:defRPr/>
            </a:pPr>
            <a:r>
              <a:rPr lang="ru-RU" sz="8000" b="1" i="1" u="none" strike="noStrike" cap="none" spc="0">
                <a:solidFill>
                  <a:srgbClr val="403C4E"/>
                </a:solidFill>
                <a:latin typeface="Arial"/>
                <a:ea typeface="Arial"/>
                <a:cs typeface="Arial"/>
              </a:rPr>
              <a:t>  Отсутствие пенсионных накоплений</a:t>
            </a:r>
            <a:br>
              <a:rPr lang="en-US" sz="4400" b="1" i="0" u="none" strike="noStrike" cap="none" spc="0">
                <a:solidFill>
                  <a:srgbClr val="403C4E"/>
                </a:solidFill>
                <a:latin typeface="Arial"/>
                <a:ea typeface="Arial"/>
                <a:cs typeface="Arial"/>
              </a:rPr>
            </a:br>
            <a:endParaRPr lang="en-US" sz="4400" b="1" i="0" u="none" strike="noStrike" cap="none" spc="0">
              <a:solidFill>
                <a:srgbClr val="403C4E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/>
          </a:p>
        </p:txBody>
      </p:sp>
      <p:pic>
        <p:nvPicPr>
          <p:cNvPr id="1091486095" name="Рисунок 1091486094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4323926" y="1704666"/>
            <a:ext cx="1185797" cy="1010867"/>
          </a:xfrm>
          <a:prstGeom prst="rect">
            <a:avLst/>
          </a:prstGeom>
        </p:spPr>
      </p:pic>
      <p:sp>
        <p:nvSpPr>
          <p:cNvPr id="1201200651" name="Заголовок 1"/>
          <p:cNvSpPr>
            <a:spLocks noGrp="1"/>
          </p:cNvSpPr>
          <p:nvPr/>
        </p:nvSpPr>
        <p:spPr bwMode="auto">
          <a:xfrm>
            <a:off x="5603288" y="1836758"/>
            <a:ext cx="5914377" cy="746683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25000" lnSpcReduction="15000"/>
          </a:bodyPr>
          <a:lstStyle>
            <a:lvl1pPr algn="r" defTabSz="914400">
              <a:spcBef>
                <a:spcPts val="0"/>
              </a:spcBef>
              <a:buNone/>
              <a:defRPr sz="44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lnSpc>
                <a:spcPct val="100000"/>
              </a:lnSpc>
              <a:buNone/>
              <a:defRPr/>
            </a:pPr>
            <a:r>
              <a:rPr lang="ru-RU" sz="8000" b="1" i="1" u="none" strike="noStrike" cap="none" spc="0">
                <a:solidFill>
                  <a:srgbClr val="403C4E"/>
                </a:solidFill>
                <a:latin typeface="Arial"/>
                <a:ea typeface="Arial"/>
                <a:cs typeface="Arial"/>
              </a:rPr>
              <a:t>  Невозможность кредитования,  ипотеки</a:t>
            </a:r>
            <a:br>
              <a:rPr lang="en-US" sz="4400" b="1" i="0" u="none" strike="noStrike" cap="none" spc="0">
                <a:solidFill>
                  <a:srgbClr val="403C4E"/>
                </a:solidFill>
                <a:latin typeface="Arial"/>
                <a:ea typeface="Arial"/>
                <a:cs typeface="Arial"/>
              </a:rPr>
            </a:br>
            <a:endParaRPr lang="en-US" sz="4400" b="1" i="0" u="none" strike="noStrike" cap="none" spc="0">
              <a:solidFill>
                <a:srgbClr val="403C4E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/>
          </a:p>
        </p:txBody>
      </p:sp>
      <p:pic>
        <p:nvPicPr>
          <p:cNvPr id="1533484159" name="Рисунок 1533484158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4153106" y="3937408"/>
            <a:ext cx="1323349" cy="1264095"/>
          </a:xfrm>
          <a:prstGeom prst="rect">
            <a:avLst/>
          </a:prstGeom>
        </p:spPr>
      </p:pic>
      <p:sp>
        <p:nvSpPr>
          <p:cNvPr id="547148580" name="Заголовок 1"/>
          <p:cNvSpPr>
            <a:spLocks noGrp="1"/>
          </p:cNvSpPr>
          <p:nvPr/>
        </p:nvSpPr>
        <p:spPr bwMode="auto">
          <a:xfrm>
            <a:off x="5768284" y="2984565"/>
            <a:ext cx="5914377" cy="746683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25000" lnSpcReduction="15000"/>
          </a:bodyPr>
          <a:lstStyle>
            <a:lvl1pPr algn="r" defTabSz="914400">
              <a:spcBef>
                <a:spcPts val="0"/>
              </a:spcBef>
              <a:buNone/>
              <a:defRPr sz="44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lnSpc>
                <a:spcPct val="100000"/>
              </a:lnSpc>
              <a:buNone/>
              <a:defRPr/>
            </a:pPr>
            <a:r>
              <a:rPr lang="ru-RU" sz="8000" b="1" i="1" u="none" strike="noStrike" cap="none" spc="0">
                <a:solidFill>
                  <a:srgbClr val="403C4E"/>
                </a:solidFill>
                <a:latin typeface="Arial"/>
                <a:ea typeface="Arial"/>
                <a:cs typeface="Arial"/>
              </a:rPr>
              <a:t>  Низкая зарплата, отсутствие карьерного роста</a:t>
            </a:r>
            <a:endParaRPr lang="en-US" sz="4400" b="1" i="0" u="none" strike="noStrike" cap="none" spc="0">
              <a:solidFill>
                <a:srgbClr val="403C4E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/>
          </a:p>
        </p:txBody>
      </p:sp>
      <p:sp>
        <p:nvSpPr>
          <p:cNvPr id="2084375646" name="Заголовок 1"/>
          <p:cNvSpPr>
            <a:spLocks noGrp="1"/>
          </p:cNvSpPr>
          <p:nvPr/>
        </p:nvSpPr>
        <p:spPr bwMode="auto">
          <a:xfrm>
            <a:off x="5814522" y="4307519"/>
            <a:ext cx="5914377" cy="746683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25000" lnSpcReduction="15000"/>
          </a:bodyPr>
          <a:lstStyle>
            <a:lvl1pPr algn="r" defTabSz="914400">
              <a:spcBef>
                <a:spcPts val="0"/>
              </a:spcBef>
              <a:buNone/>
              <a:defRPr sz="44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lnSpc>
                <a:spcPct val="100000"/>
              </a:lnSpc>
              <a:buNone/>
              <a:defRPr/>
            </a:pPr>
            <a:r>
              <a:rPr lang="ru-RU" sz="8000" b="1" i="1" u="none" strike="noStrike" cap="none" spc="0">
                <a:solidFill>
                  <a:srgbClr val="403C4E"/>
                </a:solidFill>
                <a:latin typeface="Arial"/>
                <a:ea typeface="Arial"/>
                <a:cs typeface="Arial"/>
              </a:rPr>
              <a:t>  Отсутствие охраны труда </a:t>
            </a:r>
          </a:p>
          <a:p>
            <a:pPr marL="0" indent="0" algn="ctr">
              <a:lnSpc>
                <a:spcPct val="100000"/>
              </a:lnSpc>
              <a:buNone/>
              <a:defRPr/>
            </a:pPr>
            <a:r>
              <a:rPr lang="ru-RU" sz="8000" b="1" i="1" u="none" strike="noStrike" cap="none" spc="0">
                <a:solidFill>
                  <a:srgbClr val="403C4E"/>
                </a:solidFill>
                <a:latin typeface="Arial"/>
                <a:ea typeface="Arial"/>
                <a:cs typeface="Arial"/>
              </a:rPr>
              <a:t>(нет защиты от несчастных случаев)</a:t>
            </a:r>
            <a:endParaRPr lang="en-US" sz="4400" b="1" i="0" u="none" strike="noStrike" cap="none" spc="0">
              <a:solidFill>
                <a:srgbClr val="403C4E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/>
          </a:p>
        </p:txBody>
      </p:sp>
      <p:pic>
        <p:nvPicPr>
          <p:cNvPr id="2130598550" name="Рисунок 2130598549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4159367" y="2778406"/>
            <a:ext cx="1514915" cy="1159001"/>
          </a:xfrm>
          <a:prstGeom prst="rect">
            <a:avLst/>
          </a:prstGeom>
        </p:spPr>
      </p:pic>
      <p:pic>
        <p:nvPicPr>
          <p:cNvPr id="1487253660" name="Рисунок 1487253659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-119165" y="1459900"/>
            <a:ext cx="4392490" cy="493820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:w="http://schemas.openxmlformats.org/wordprocessingml/2006/main" xmlns:m="http://schemas.openxmlformats.org/officeDocument/2006/math" xmlns="">
      <p:transition spd="slow" advClick="1">
        <p:wipe dir="r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36443698" name="Заголовок 1"/>
          <p:cNvSpPr>
            <a:spLocks noGrp="1"/>
          </p:cNvSpPr>
          <p:nvPr>
            <p:ph type="title"/>
          </p:nvPr>
        </p:nvSpPr>
        <p:spPr bwMode="auto">
          <a:xfrm>
            <a:off x="609599" y="274638"/>
            <a:ext cx="10972800" cy="1001526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 lnSpcReduction="2000"/>
          </a:bodyPr>
          <a:lstStyle/>
          <a:p>
            <a:pPr marL="0" marR="0" indent="0" algn="ctr">
              <a:lnSpc>
                <a:spcPts val="4699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4000" b="1" i="0" u="none" strike="noStrike" cap="none" spc="0">
                <a:solidFill>
                  <a:srgbClr val="C00000"/>
                </a:solidFill>
                <a:latin typeface="Arial"/>
                <a:ea typeface="Arial"/>
                <a:cs typeface="Arial"/>
              </a:rPr>
              <a:t>Что делать, если вы столкнулись с </a:t>
            </a:r>
            <a:br>
              <a:rPr lang="ru-RU" sz="4000" b="1" i="0" u="none" strike="noStrike" cap="none" spc="0">
                <a:solidFill>
                  <a:srgbClr val="C00000"/>
                </a:solidFill>
                <a:latin typeface="Arial"/>
                <a:ea typeface="Arial"/>
                <a:cs typeface="Arial"/>
              </a:rPr>
            </a:br>
            <a:r>
              <a:rPr lang="ru-RU" sz="4000" b="1" i="0" u="none" strike="noStrike" cap="none" spc="0">
                <a:solidFill>
                  <a:srgbClr val="C00000"/>
                </a:solidFill>
                <a:latin typeface="Arial"/>
                <a:ea typeface="Arial"/>
                <a:cs typeface="Arial"/>
              </a:rPr>
              <a:t>нелегальной занятостью?</a:t>
            </a:r>
            <a:endParaRPr sz="4000" b="1" i="0" u="none" strike="noStrike" cap="none" spc="0">
              <a:solidFill>
                <a:srgbClr val="C00000"/>
              </a:solidFill>
              <a:latin typeface="Arial"/>
              <a:cs typeface="Arial"/>
            </a:endParaRPr>
          </a:p>
        </p:txBody>
      </p:sp>
      <p:pic>
        <p:nvPicPr>
          <p:cNvPr id="452566388" name="Picture 6" descr="Picture background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93575" y="116631"/>
            <a:ext cx="1032048" cy="690183"/>
          </a:xfrm>
          <a:prstGeom prst="rect">
            <a:avLst/>
          </a:prstGeom>
          <a:noFill/>
        </p:spPr>
      </p:pic>
      <p:sp>
        <p:nvSpPr>
          <p:cNvPr id="417564434" name="Заголовок 1"/>
          <p:cNvSpPr>
            <a:spLocks noGrp="1"/>
          </p:cNvSpPr>
          <p:nvPr/>
        </p:nvSpPr>
        <p:spPr bwMode="auto">
          <a:xfrm>
            <a:off x="2590266" y="1446509"/>
            <a:ext cx="8992129" cy="735382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25000" lnSpcReduction="15000"/>
          </a:bodyPr>
          <a:lstStyle>
            <a:lvl1pPr algn="r" defTabSz="914400">
              <a:spcBef>
                <a:spcPts val="0"/>
              </a:spcBef>
              <a:buNone/>
              <a:defRPr sz="44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endParaRPr sz="96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96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</a:t>
            </a:r>
            <a:endParaRPr sz="96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sz="10000" b="1">
                <a:solidFill>
                  <a:schemeClr val="tx1"/>
                </a:solidFill>
                <a:latin typeface="Arial"/>
                <a:cs typeface="Arial"/>
              </a:rPr>
              <a:t>Обратитесь в инспекцию труда</a:t>
            </a:r>
          </a:p>
          <a:p>
            <a:pPr>
              <a:defRPr/>
            </a:pPr>
            <a:endParaRPr/>
          </a:p>
        </p:txBody>
      </p:sp>
      <p:pic>
        <p:nvPicPr>
          <p:cNvPr id="614217143" name="Рисунок 61421714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018591" y="1527544"/>
            <a:ext cx="3957962" cy="4387763"/>
          </a:xfrm>
          <a:prstGeom prst="rect">
            <a:avLst/>
          </a:prstGeom>
        </p:spPr>
      </p:pic>
      <p:pic>
        <p:nvPicPr>
          <p:cNvPr id="947379486" name="Рисунок 947379485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346043" y="2893955"/>
            <a:ext cx="1633883" cy="1369175"/>
          </a:xfrm>
          <a:prstGeom prst="rect">
            <a:avLst/>
          </a:prstGeom>
        </p:spPr>
      </p:pic>
      <p:pic>
        <p:nvPicPr>
          <p:cNvPr id="2001090516" name="Рисунок 2001090515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346043" y="1331650"/>
            <a:ext cx="1680121" cy="1267863"/>
          </a:xfrm>
          <a:prstGeom prst="rect">
            <a:avLst/>
          </a:prstGeom>
        </p:spPr>
      </p:pic>
      <p:pic>
        <p:nvPicPr>
          <p:cNvPr id="783227641" name="Рисунок 783227640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346043" y="4587292"/>
            <a:ext cx="1633883" cy="1577878"/>
          </a:xfrm>
          <a:prstGeom prst="rect">
            <a:avLst/>
          </a:prstGeom>
        </p:spPr>
      </p:pic>
      <p:sp>
        <p:nvSpPr>
          <p:cNvPr id="257576107" name="Заголовок 1"/>
          <p:cNvSpPr>
            <a:spLocks noGrp="1"/>
          </p:cNvSpPr>
          <p:nvPr/>
        </p:nvSpPr>
        <p:spPr bwMode="auto">
          <a:xfrm>
            <a:off x="2590266" y="2986045"/>
            <a:ext cx="8992129" cy="735381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25000" lnSpcReduction="15000"/>
          </a:bodyPr>
          <a:lstStyle>
            <a:lvl1pPr algn="r" defTabSz="914400">
              <a:spcBef>
                <a:spcPts val="0"/>
              </a:spcBef>
              <a:buNone/>
              <a:defRPr sz="44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endParaRPr sz="96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96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</a:t>
            </a:r>
            <a:endParaRPr sz="96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sz="10000" b="1">
                <a:solidFill>
                  <a:schemeClr val="tx1"/>
                </a:solidFill>
                <a:latin typeface="Arial"/>
                <a:cs typeface="Arial"/>
              </a:rPr>
              <a:t>Обратитесь в прокуратуру</a:t>
            </a:r>
          </a:p>
          <a:p>
            <a:pPr>
              <a:defRPr/>
            </a:pPr>
            <a:endParaRPr/>
          </a:p>
        </p:txBody>
      </p:sp>
      <p:sp>
        <p:nvSpPr>
          <p:cNvPr id="481230572" name="Заголовок 1"/>
          <p:cNvSpPr>
            <a:spLocks noGrp="1"/>
          </p:cNvSpPr>
          <p:nvPr/>
        </p:nvSpPr>
        <p:spPr bwMode="auto">
          <a:xfrm>
            <a:off x="2590266" y="4886236"/>
            <a:ext cx="8992129" cy="735381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25000" lnSpcReduction="15000"/>
          </a:bodyPr>
          <a:lstStyle>
            <a:lvl1pPr algn="r" defTabSz="914400">
              <a:spcBef>
                <a:spcPts val="0"/>
              </a:spcBef>
              <a:buNone/>
              <a:defRPr sz="44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endParaRPr sz="96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96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</a:t>
            </a:r>
            <a:endParaRPr sz="96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sz="10000" b="1">
                <a:solidFill>
                  <a:schemeClr val="tx1"/>
                </a:solidFill>
                <a:latin typeface="Arial"/>
                <a:cs typeface="Arial"/>
              </a:rPr>
              <a:t>Обратитесь в суд</a:t>
            </a:r>
          </a:p>
          <a:p>
            <a:pPr>
              <a:defRPr/>
            </a:pPr>
            <a:endParaRPr/>
          </a:p>
        </p:txBody>
      </p:sp>
      <p:sp>
        <p:nvSpPr>
          <p:cNvPr id="2119449075" name="TextBox 2119449074"/>
          <p:cNvSpPr txBox="1"/>
          <p:nvPr/>
        </p:nvSpPr>
        <p:spPr bwMode="auto">
          <a:xfrm>
            <a:off x="777741" y="5929467"/>
            <a:ext cx="11072943" cy="64044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C00000"/>
                </a:solidFill>
                <a:latin typeface="Arial"/>
                <a:cs typeface="Arial"/>
              </a:rPr>
              <a:t>Нелегальная занятость — это нарушение ваших прав</a:t>
            </a:r>
            <a:r>
              <a:rPr sz="1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sz="1800" b="1">
              <a:solidFill>
                <a:srgbClr val="C00000"/>
              </a:solidFill>
              <a:latin typeface="Arial"/>
              <a:ea typeface="Arial"/>
              <a:cs typeface="Arial"/>
            </a:endParaRPr>
          </a:p>
          <a:p>
            <a:pPr algn="ctr">
              <a:defRPr/>
            </a:pPr>
            <a:r>
              <a:rPr sz="1800" b="1">
                <a:solidFill>
                  <a:srgbClr val="C00000"/>
                </a:solidFill>
                <a:latin typeface="Arial"/>
                <a:ea typeface="Arial"/>
                <a:cs typeface="Arial"/>
              </a:rPr>
              <a:t>Не бойтесь отстаивать свои права и добиваться справедливости</a:t>
            </a:r>
            <a:endParaRPr sz="1800" b="1">
              <a:solidFill>
                <a:srgbClr val="C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:w="http://schemas.openxmlformats.org/wordprocessingml/2006/main" xmlns:m="http://schemas.openxmlformats.org/officeDocument/2006/math" xmlns="">
      <p:transition spd="slow" advClick="1">
        <p:wipe dir="r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11929527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>
              <a:defRPr/>
            </a:pPr>
            <a:r>
              <a:t>Телефоны для связи </a:t>
            </a:r>
          </a:p>
        </p:txBody>
      </p:sp>
      <p:sp>
        <p:nvSpPr>
          <p:cNvPr id="1893376279" name="Объект 2"/>
          <p:cNvSpPr>
            <a:spLocks noGrp="1"/>
          </p:cNvSpPr>
          <p:nvPr/>
        </p:nvSpPr>
        <p:spPr bwMode="auto">
          <a:xfrm>
            <a:off x="250629" y="1692304"/>
            <a:ext cx="11744415" cy="5113908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75000" lnSpcReduction="5000"/>
          </a:bodyPr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  <a:defRPr/>
            </a:pPr>
            <a:endParaRPr sz="3200" b="1">
              <a:solidFill>
                <a:srgbClr val="C00000"/>
              </a:solidFill>
              <a:latin typeface="Arial"/>
              <a:ea typeface="Arial"/>
              <a:cs typeface="Arial"/>
            </a:endParaRPr>
          </a:p>
          <a:p>
            <a:pPr marL="342900" marR="0" indent="-3429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har char="•"/>
              <a:defRPr/>
            </a:pPr>
            <a:r>
              <a:rPr lang="ru-RU" sz="3200" b="1" i="0" u="none" strike="noStrike" cap="none" spc="0">
                <a:solidFill>
                  <a:srgbClr val="C00000"/>
                </a:solidFill>
                <a:latin typeface="Arial"/>
                <a:ea typeface="Arial"/>
                <a:cs typeface="Arial"/>
              </a:rPr>
              <a:t>Телефон горячей линии - 122</a:t>
            </a:r>
          </a:p>
          <a:p>
            <a:pPr marL="342900" marR="0" indent="-3429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har char="•"/>
              <a:defRPr/>
            </a:pPr>
            <a:endParaRPr lang="ru-RU" sz="3200" b="1">
              <a:solidFill>
                <a:srgbClr val="C00000"/>
              </a:solidFill>
              <a:latin typeface="Arial"/>
              <a:ea typeface="Arial"/>
              <a:cs typeface="Arial"/>
            </a:endParaRPr>
          </a:p>
          <a:p>
            <a:pPr marL="342900" marR="0" indent="-3429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har char="•"/>
              <a:defRPr/>
            </a:pPr>
            <a:r>
              <a:rPr lang="ru-RU" sz="3200" b="1" i="0" u="none" strike="noStrike" cap="none" spc="0">
                <a:solidFill>
                  <a:srgbClr val="C00000"/>
                </a:solidFill>
                <a:latin typeface="Arial"/>
                <a:ea typeface="Arial"/>
                <a:cs typeface="Arial"/>
              </a:rPr>
              <a:t>Управление Федеральной налоговой службы по Забайкальскому краю по Забайкальскому краю - 8(3022) 21-80-35 доб.19-01, 8-800-222-22-22</a:t>
            </a:r>
          </a:p>
          <a:p>
            <a:pPr marL="342900" marR="0" indent="-3429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har char="•"/>
              <a:defRPr/>
            </a:pPr>
            <a:endParaRPr sz="3200" b="1">
              <a:solidFill>
                <a:srgbClr val="C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ru-RU" sz="3200" b="1" i="0" u="none" strike="noStrike" cap="none" spc="0">
                <a:solidFill>
                  <a:srgbClr val="C00000"/>
                </a:solidFill>
                <a:latin typeface="Arial"/>
                <a:ea typeface="Arial"/>
                <a:cs typeface="Arial"/>
              </a:rPr>
              <a:t>Государственная инспекция труда в Забайкальском крае -                         8-924-470-19-18</a:t>
            </a:r>
            <a:endParaRPr sz="3200" b="1">
              <a:solidFill>
                <a:srgbClr val="C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3200" b="1">
              <a:solidFill>
                <a:srgbClr val="C00000"/>
              </a:solidFill>
              <a:latin typeface="Arial"/>
              <a:cs typeface="Arial"/>
            </a:endParaRPr>
          </a:p>
          <a:p>
            <a:pPr marL="342900" marR="0" indent="-342900" algn="l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sz="3200" b="1" i="0" u="none" strike="noStrike" cap="none" spc="0">
                <a:solidFill>
                  <a:srgbClr val="C00000"/>
                </a:solidFill>
                <a:latin typeface="Arial"/>
                <a:ea typeface="Arial"/>
                <a:cs typeface="Arial"/>
              </a:rPr>
              <a:t>Отделение Фонда пенсионного и социального страхования Российской Федерации по Забайкальскому краю - 8-800-100-00-01</a:t>
            </a:r>
          </a:p>
          <a:p>
            <a:pPr marL="0" marR="0" indent="0" algn="l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3200" b="1" i="0" u="none" strike="noStrike" cap="none" spc="0">
              <a:solidFill>
                <a:srgbClr val="C00000"/>
              </a:solidFill>
              <a:latin typeface="Arial"/>
              <a:ea typeface="Arial"/>
              <a:cs typeface="Arial"/>
            </a:endParaRPr>
          </a:p>
          <a:p>
            <a:pPr marL="342900" marR="0" indent="-342900" algn="l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sz="3200" b="1" i="0" u="none" strike="noStrike" cap="none" spc="0">
                <a:solidFill>
                  <a:srgbClr val="C00000"/>
                </a:solidFill>
                <a:latin typeface="Arial"/>
                <a:ea typeface="Arial"/>
                <a:cs typeface="Arial"/>
              </a:rPr>
              <a:t>Прокуратура Забайкальского края - 8 (3022)39-67-45, 8-914-472-48-94</a:t>
            </a:r>
          </a:p>
          <a:p>
            <a:pPr marL="0" marR="0" indent="0" algn="l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sz="3200" b="1" i="0" u="none" strike="noStrike" cap="none" spc="0">
              <a:solidFill>
                <a:srgbClr val="C00000"/>
              </a:solidFill>
              <a:latin typeface="Arial"/>
              <a:cs typeface="Arial"/>
            </a:endParaRPr>
          </a:p>
        </p:txBody>
      </p:sp>
      <p:pic>
        <p:nvPicPr>
          <p:cNvPr id="1012055523" name="Picture 6" descr="Picture background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93575" y="116631"/>
            <a:ext cx="1032048" cy="690183"/>
          </a:xfrm>
          <a:prstGeom prst="rect">
            <a:avLst/>
          </a:prstGeom>
          <a:noFill/>
        </p:spPr>
      </p:pic>
      <p:pic>
        <p:nvPicPr>
          <p:cNvPr id="448384304" name="Рисунок 44838430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044125" y="116630"/>
            <a:ext cx="2275849" cy="22758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:w="http://schemas.openxmlformats.org/wordprocessingml/2006/main" xmlns:m="http://schemas.openxmlformats.org/officeDocument/2006/math" xmlns="">
      <p:transition spd="slow" advClick="1">
        <p:wipe dir="r"/>
      </p:transition>
    </mc:Fallback>
  </mc:AlternateContent>
</p:sld>
</file>

<file path=ppt/theme/theme1.xml><?xml version="1.0" encoding="utf-8"?>
<a:theme xmlns:a="http://schemas.openxmlformats.org/drawingml/2006/main" name="Turt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233</Words>
  <Application>Microsoft Office PowerPoint</Application>
  <DocSecurity>0</DocSecurity>
  <PresentationFormat>Широкоэкранный</PresentationFormat>
  <Paragraphs>47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Turtle</vt:lpstr>
      <vt:lpstr>Молодежь против нелегальной занятости </vt:lpstr>
      <vt:lpstr>Что такое нелегальная занятость?</vt:lpstr>
      <vt:lpstr>    Когда Вы сможете попасться на крючок работодателя</vt:lpstr>
      <vt:lpstr> Последствия нелегальной занятости  для молодежи </vt:lpstr>
      <vt:lpstr>Что делать, если вы столкнулись с  нелегальной занятостью?</vt:lpstr>
      <vt:lpstr>Телефоны для связи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PC1</dc:creator>
  <cp:keywords/>
  <dc:description/>
  <cp:lastModifiedBy>Калганское Сельское поселение</cp:lastModifiedBy>
  <cp:revision>14</cp:revision>
  <dcterms:created xsi:type="dcterms:W3CDTF">2012-12-03T06:56:55Z</dcterms:created>
  <dcterms:modified xsi:type="dcterms:W3CDTF">2025-04-30T05:53:40Z</dcterms:modified>
  <cp:category/>
  <dc:identifier/>
  <cp:contentStatus/>
  <dc:language/>
  <cp:version/>
</cp:coreProperties>
</file>