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8" r:id="rId2"/>
    <p:sldMasterId id="2147483684" r:id="rId3"/>
    <p:sldMasterId id="2147483713" r:id="rId4"/>
  </p:sldMasterIdLst>
  <p:notesMasterIdLst>
    <p:notesMasterId r:id="rId18"/>
  </p:notesMasterIdLst>
  <p:sldIdLst>
    <p:sldId id="256" r:id="rId5"/>
    <p:sldId id="274" r:id="rId6"/>
    <p:sldId id="263" r:id="rId7"/>
    <p:sldId id="275" r:id="rId8"/>
    <p:sldId id="273" r:id="rId9"/>
    <p:sldId id="276" r:id="rId10"/>
    <p:sldId id="277" r:id="rId11"/>
    <p:sldId id="265" r:id="rId12"/>
    <p:sldId id="270" r:id="rId13"/>
    <p:sldId id="271" r:id="rId14"/>
    <p:sldId id="272" r:id="rId15"/>
    <p:sldId id="258" r:id="rId16"/>
    <p:sldId id="278" r:id="rId17"/>
  </p:sldIdLst>
  <p:sldSz cx="10163175" cy="5716588"/>
  <p:notesSz cx="6797675" cy="9926638"/>
  <p:embeddedFontLst>
    <p:embeddedFont>
      <p:font typeface="Arial Black" panose="020B0A04020102020204" pitchFamily="34" charset="0"/>
      <p:bold r:id="rId19"/>
    </p:embeddedFont>
    <p:embeddedFont>
      <p:font typeface="Cormorant Garamond Medium" panose="020B0604020202020204" charset="0"/>
      <p:regular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  <a:defRPr lang="ru-RU"/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5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5" userDrawn="1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68" autoAdjust="0"/>
  </p:normalViewPr>
  <p:slideViewPr>
    <p:cSldViewPr>
      <p:cViewPr varScale="1">
        <p:scale>
          <a:sx n="126" d="100"/>
          <a:sy n="126" d="100"/>
        </p:scale>
        <p:origin x="792" y="120"/>
      </p:cViewPr>
      <p:guideLst>
        <p:guide orient="horz" pos="2184"/>
        <p:guide pos="35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480" y="-86"/>
      </p:cViewPr>
      <p:guideLst>
        <p:guide orient="horz" pos="3130"/>
        <p:guide pos="2145"/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1987699" cy="796667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2598237" y="1"/>
            <a:ext cx="1987699" cy="796667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2598237" y="1"/>
            <a:ext cx="1987699" cy="796667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458701" y="7641388"/>
            <a:ext cx="3669598" cy="6252045"/>
          </a:xfrm>
          <a:prstGeom prst="rect">
            <a:avLst/>
          </a:prstGeom>
        </p:spPr>
        <p:txBody>
          <a:bodyPr vert="horz" lIns="91294" tIns="45647" rIns="91294" bIns="45647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15081544"/>
            <a:ext cx="1987699" cy="79666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2598237" y="15081544"/>
            <a:ext cx="1987699" cy="79666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2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4">
      <a:defRPr sz="1200">
        <a:solidFill>
          <a:schemeClr val="tx1"/>
        </a:solidFill>
        <a:latin typeface="+mn-lt"/>
        <a:ea typeface="+mn-ea"/>
        <a:cs typeface="+mn-cs"/>
      </a:defRPr>
    </a:lvl1pPr>
    <a:lvl2pPr marL="457172" algn="l" defTabSz="914344">
      <a:defRPr sz="1200">
        <a:solidFill>
          <a:schemeClr val="tx1"/>
        </a:solidFill>
        <a:latin typeface="+mn-lt"/>
        <a:ea typeface="+mn-ea"/>
        <a:cs typeface="+mn-cs"/>
      </a:defRPr>
    </a:lvl2pPr>
    <a:lvl3pPr marL="914344" algn="l" defTabSz="914344">
      <a:defRPr sz="1200">
        <a:solidFill>
          <a:schemeClr val="tx1"/>
        </a:solidFill>
        <a:latin typeface="+mn-lt"/>
        <a:ea typeface="+mn-ea"/>
        <a:cs typeface="+mn-cs"/>
      </a:defRPr>
    </a:lvl3pPr>
    <a:lvl4pPr marL="1371516" algn="l" defTabSz="914344">
      <a:defRPr sz="1200">
        <a:solidFill>
          <a:schemeClr val="tx1"/>
        </a:solidFill>
        <a:latin typeface="+mn-lt"/>
        <a:ea typeface="+mn-ea"/>
        <a:cs typeface="+mn-cs"/>
      </a:defRPr>
    </a:lvl4pPr>
    <a:lvl5pPr marL="1828688" algn="l" defTabSz="914344">
      <a:defRPr sz="1200">
        <a:solidFill>
          <a:schemeClr val="tx1"/>
        </a:solidFill>
        <a:latin typeface="+mn-lt"/>
        <a:ea typeface="+mn-ea"/>
        <a:cs typeface="+mn-cs"/>
      </a:defRPr>
    </a:lvl5pPr>
    <a:lvl6pPr marL="2285860" algn="l" defTabSz="914344">
      <a:defRPr sz="1200">
        <a:solidFill>
          <a:schemeClr val="tx1"/>
        </a:solidFill>
        <a:latin typeface="+mn-lt"/>
        <a:ea typeface="+mn-ea"/>
        <a:cs typeface="+mn-cs"/>
      </a:defRPr>
    </a:lvl6pPr>
    <a:lvl7pPr marL="2743030" algn="l" defTabSz="914344">
      <a:defRPr sz="1200">
        <a:solidFill>
          <a:schemeClr val="tx1"/>
        </a:solidFill>
        <a:latin typeface="+mn-lt"/>
        <a:ea typeface="+mn-ea"/>
        <a:cs typeface="+mn-cs"/>
      </a:defRPr>
    </a:lvl7pPr>
    <a:lvl8pPr marL="3200204" algn="l" defTabSz="914344">
      <a:defRPr sz="1200">
        <a:solidFill>
          <a:schemeClr val="tx1"/>
        </a:solidFill>
        <a:latin typeface="+mn-lt"/>
        <a:ea typeface="+mn-ea"/>
        <a:cs typeface="+mn-cs"/>
      </a:defRPr>
    </a:lvl8pPr>
    <a:lvl9pPr marL="3657376" algn="l" defTabSz="914344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5488" y="744538"/>
            <a:ext cx="5346700" cy="3008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30687" y="3908337"/>
            <a:ext cx="6336303" cy="56969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4579290" y="9042581"/>
            <a:ext cx="1987699" cy="796666"/>
          </a:xfrm>
        </p:spPr>
        <p:txBody>
          <a:bodyPr/>
          <a:lstStyle/>
          <a:p>
            <a:pPr>
              <a:defRPr/>
            </a:pPr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29242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8025" y="744538"/>
            <a:ext cx="5375275" cy="3024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45061" y="3915848"/>
            <a:ext cx="6421928" cy="5197064"/>
          </a:xfrm>
        </p:spPr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4750542" y="9042581"/>
            <a:ext cx="1987699" cy="796666"/>
          </a:xfrm>
        </p:spPr>
        <p:txBody>
          <a:bodyPr/>
          <a:lstStyle/>
          <a:p>
            <a:pPr>
              <a:defRPr/>
            </a:pPr>
            <a:r>
              <a:rPr lang="ru-RU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6299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8025" y="744538"/>
            <a:ext cx="5375275" cy="3024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45061" y="3915848"/>
            <a:ext cx="6421928" cy="5197064"/>
          </a:xfrm>
        </p:spPr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4750542" y="9042581"/>
            <a:ext cx="1987699" cy="796666"/>
          </a:xfrm>
        </p:spPr>
        <p:txBody>
          <a:bodyPr/>
          <a:lstStyle/>
          <a:p>
            <a:pPr>
              <a:defRPr/>
            </a:pPr>
            <a:r>
              <a:rPr lang="ru-RU" dirty="0"/>
              <a:t>2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636B1-144D-8736-C5CC-8340A0B8856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586AC0-898D-5C78-2C72-6A52C45DA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708025" y="744538"/>
            <a:ext cx="5375275" cy="30241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37DDBD-8F75-FE60-A973-2843DD471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5061" y="3915848"/>
            <a:ext cx="6421928" cy="5197064"/>
          </a:xfrm>
        </p:spPr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4060E-D04E-35E3-DC80-2E684B3F27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4750542" y="9042581"/>
            <a:ext cx="1987699" cy="796666"/>
          </a:xfrm>
        </p:spPr>
        <p:txBody>
          <a:bodyPr/>
          <a:lstStyle/>
          <a:p>
            <a:pPr>
              <a:defRPr/>
            </a:pPr>
            <a:r>
              <a:rPr lang="ru-RU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7177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8025" y="744538"/>
            <a:ext cx="5375275" cy="3024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45061" y="3915848"/>
            <a:ext cx="6421928" cy="5197064"/>
          </a:xfrm>
        </p:spPr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4750542" y="9042581"/>
            <a:ext cx="1987699" cy="796666"/>
          </a:xfrm>
        </p:spPr>
        <p:txBody>
          <a:bodyPr/>
          <a:lstStyle/>
          <a:p>
            <a:pPr>
              <a:defRPr/>
            </a:pPr>
            <a:r>
              <a:rPr lang="ru-RU" dirty="0"/>
              <a:t>2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8025" y="744538"/>
            <a:ext cx="5375275" cy="3024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45061" y="3915848"/>
            <a:ext cx="6421928" cy="5197064"/>
          </a:xfrm>
        </p:spPr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4750542" y="9042581"/>
            <a:ext cx="1987699" cy="796666"/>
          </a:xfrm>
        </p:spPr>
        <p:txBody>
          <a:bodyPr/>
          <a:lstStyle/>
          <a:p>
            <a:pPr>
              <a:defRPr/>
            </a:pPr>
            <a:r>
              <a:rPr lang="ru-RU" dirty="0"/>
              <a:t>2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8025" y="744538"/>
            <a:ext cx="5375275" cy="3024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45061" y="3915848"/>
            <a:ext cx="6421928" cy="5197064"/>
          </a:xfrm>
        </p:spPr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4750542" y="9042581"/>
            <a:ext cx="1987699" cy="796666"/>
          </a:xfrm>
        </p:spPr>
        <p:txBody>
          <a:bodyPr/>
          <a:lstStyle/>
          <a:p>
            <a:pPr>
              <a:defRPr/>
            </a:pPr>
            <a:r>
              <a:rPr lang="ru-RU" dirty="0"/>
              <a:t>2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08025" y="744538"/>
            <a:ext cx="5375275" cy="3024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45061" y="3915848"/>
            <a:ext cx="6421928" cy="5197064"/>
          </a:xfrm>
        </p:spPr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4750542" y="9042581"/>
            <a:ext cx="1987699" cy="796666"/>
          </a:xfrm>
        </p:spPr>
        <p:txBody>
          <a:bodyPr/>
          <a:lstStyle/>
          <a:p>
            <a:pPr>
              <a:defRPr/>
            </a:pPr>
            <a:r>
              <a:rPr lang="ru-RU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629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636B1-144D-8736-C5CC-8340A0B8856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586AC0-898D-5C78-2C72-6A52C45DA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708025" y="744538"/>
            <a:ext cx="5375275" cy="30241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37DDBD-8F75-FE60-A973-2843DD471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5061" y="3915848"/>
            <a:ext cx="6421928" cy="5197064"/>
          </a:xfrm>
        </p:spPr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4060E-D04E-35E3-DC80-2E684B3F27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4750542" y="9042581"/>
            <a:ext cx="1987699" cy="796666"/>
          </a:xfrm>
        </p:spPr>
        <p:txBody>
          <a:bodyPr/>
          <a:lstStyle/>
          <a:p>
            <a:pPr>
              <a:defRPr/>
            </a:pPr>
            <a:r>
              <a:rPr lang="ru-RU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717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blipFill>
          <a:blip r:embed="rId2">
            <a:lum/>
          </a:blip>
          <a:srcRect l="-6896" t="-12500" r="-6896" b="-4165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049141" y="1922191"/>
            <a:ext cx="5544615" cy="1728192"/>
          </a:xfrm>
          <a:prstGeom prst="rect">
            <a:avLst/>
          </a:prstGeom>
        </p:spPr>
        <p:txBody>
          <a:bodyPr lIns="91434" tIns="45718" rIns="91434" bIns="45718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79" indent="0" algn="ctr">
              <a:buNone/>
              <a:defRPr sz="1500"/>
            </a:lvl2pPr>
            <a:lvl3pPr marL="685758" indent="0" algn="ctr">
              <a:buNone/>
              <a:defRPr sz="1400"/>
            </a:lvl3pPr>
            <a:lvl4pPr marL="1028636" indent="0" algn="ctr">
              <a:buNone/>
              <a:defRPr sz="1200"/>
            </a:lvl4pPr>
            <a:lvl5pPr marL="1371516" indent="0" algn="ctr">
              <a:buNone/>
              <a:defRPr sz="1200"/>
            </a:lvl5pPr>
            <a:lvl6pPr marL="1714396" indent="0" algn="ctr">
              <a:buNone/>
              <a:defRPr sz="1200"/>
            </a:lvl6pPr>
            <a:lvl7pPr marL="2057274" indent="0" algn="ctr">
              <a:buNone/>
              <a:defRPr sz="1200"/>
            </a:lvl7pPr>
            <a:lvl8pPr marL="2400152" indent="0" algn="ctr">
              <a:buNone/>
              <a:defRPr sz="1200"/>
            </a:lvl8pPr>
            <a:lvl9pPr marL="2743030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1049141" y="1202111"/>
            <a:ext cx="5544615" cy="720080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Google Shape;87;p13"/>
          <p:cNvSpPr txBox="1">
            <a:spLocks noGrp="1"/>
          </p:cNvSpPr>
          <p:nvPr>
            <p:ph type="sldNum" idx="12"/>
          </p:nvPr>
        </p:nvSpPr>
        <p:spPr bwMode="auto">
          <a:xfrm>
            <a:off x="8923217" y="5358969"/>
            <a:ext cx="1144732" cy="23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7798" marR="0" lvl="0" indent="0" algn="r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+mn-lt"/>
                <a:ea typeface="Helvetica Neue"/>
                <a:cs typeface="Helvetica Neue"/>
              </a:defRPr>
            </a:lvl1pPr>
            <a:lvl2pPr marL="37798" marR="0" lvl="1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2pPr>
            <a:lvl3pPr marL="37798" marR="0" lvl="2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3pPr>
            <a:lvl4pPr marL="37798" marR="0" lvl="3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4pPr>
            <a:lvl5pPr marL="37798" marR="0" lvl="4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5pPr>
            <a:lvl6pPr marL="37798" marR="0" lvl="5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6pPr>
            <a:lvl7pPr marL="37798" marR="0" lvl="6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7pPr>
            <a:lvl8pPr marL="37798" marR="0" lvl="7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8pPr>
            <a:lvl9pPr marL="37798" marR="0" lvl="8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9pPr>
          </a:lstStyle>
          <a:p>
            <a:pPr>
              <a:defRPr/>
            </a:pPr>
            <a:fld id="{00000000-1234-1234-1234-123412341234}" type="slidenum">
              <a:rPr lang="ru-RU"/>
              <a:t>‹#›</a:t>
            </a:fld>
            <a:endParaRPr lang="ru-RU"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252483" y="752090"/>
            <a:ext cx="9725651" cy="23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>
            <a:cxnSpLocks/>
          </p:cNvCxnSpPr>
          <p:nvPr userDrawn="1"/>
        </p:nvCxnSpPr>
        <p:spPr bwMode="auto">
          <a:xfrm>
            <a:off x="252483" y="752087"/>
            <a:ext cx="9658217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, Content over Content" preserve="1" userDrawn="1">
  <p:cSld name="1_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90;p15"/>
          <p:cNvSpPr txBox="1">
            <a:spLocks noGrp="1"/>
          </p:cNvSpPr>
          <p:nvPr>
            <p:ph type="title"/>
          </p:nvPr>
        </p:nvSpPr>
        <p:spPr bwMode="auto">
          <a:xfrm>
            <a:off x="252483" y="259920"/>
            <a:ext cx="9658217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5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Google Shape;87;p13"/>
          <p:cNvSpPr txBox="1">
            <a:spLocks noGrp="1"/>
          </p:cNvSpPr>
          <p:nvPr>
            <p:ph type="sldNum" idx="12"/>
          </p:nvPr>
        </p:nvSpPr>
        <p:spPr bwMode="auto">
          <a:xfrm>
            <a:off x="8923217" y="5358969"/>
            <a:ext cx="1144732" cy="23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7798" marR="0" lvl="0" indent="0" algn="r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+mn-lt"/>
                <a:ea typeface="Helvetica Neue"/>
                <a:cs typeface="Helvetica Neue"/>
              </a:defRPr>
            </a:lvl1pPr>
            <a:lvl2pPr marL="37798" marR="0" lvl="1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2pPr>
            <a:lvl3pPr marL="37798" marR="0" lvl="2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3pPr>
            <a:lvl4pPr marL="37798" marR="0" lvl="3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4pPr>
            <a:lvl5pPr marL="37798" marR="0" lvl="4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5pPr>
            <a:lvl6pPr marL="37798" marR="0" lvl="5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6pPr>
            <a:lvl7pPr marL="37798" marR="0" lvl="6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7pPr>
            <a:lvl8pPr marL="37798" marR="0" lvl="7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8pPr>
            <a:lvl9pPr marL="37798" marR="0" lvl="8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9pPr>
          </a:lstStyle>
          <a:p>
            <a:pPr>
              <a:defRPr/>
            </a:pPr>
            <a:fld id="{00000000-1234-1234-1234-123412341234}" type="slidenum">
              <a:rPr lang="ru-RU"/>
              <a:t>‹#›</a:t>
            </a:fld>
            <a:endParaRPr lang="ru-RU"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252483" y="752090"/>
            <a:ext cx="9725651" cy="23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>
            <a:cxnSpLocks/>
          </p:cNvCxnSpPr>
          <p:nvPr userDrawn="1"/>
        </p:nvCxnSpPr>
        <p:spPr bwMode="auto">
          <a:xfrm>
            <a:off x="252483" y="752087"/>
            <a:ext cx="9658217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blipFill>
          <a:blip r:embed="rId2">
            <a:lum/>
          </a:blip>
          <a:srcRect l="-6896" t="-12500" r="-6896" b="-4165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049141" y="1922191"/>
            <a:ext cx="5544615" cy="1728192"/>
          </a:xfrm>
          <a:prstGeom prst="rect">
            <a:avLst/>
          </a:prstGeom>
        </p:spPr>
        <p:txBody>
          <a:bodyPr lIns="91437" tIns="45719" rIns="91437" bIns="45719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89" indent="0" algn="ctr">
              <a:buNone/>
              <a:defRPr sz="1500"/>
            </a:lvl2pPr>
            <a:lvl3pPr marL="685779" indent="0" algn="ctr">
              <a:buNone/>
              <a:defRPr sz="1400"/>
            </a:lvl3pPr>
            <a:lvl4pPr marL="1028668" indent="0" algn="ctr">
              <a:buNone/>
              <a:defRPr sz="1200"/>
            </a:lvl4pPr>
            <a:lvl5pPr marL="1371558" indent="0" algn="ctr">
              <a:buNone/>
              <a:defRPr sz="1200"/>
            </a:lvl5pPr>
            <a:lvl6pPr marL="1714448" indent="0" algn="ctr">
              <a:buNone/>
              <a:defRPr sz="1200"/>
            </a:lvl6pPr>
            <a:lvl7pPr marL="2057337" indent="0" algn="ctr">
              <a:buNone/>
              <a:defRPr sz="1200"/>
            </a:lvl7pPr>
            <a:lvl8pPr marL="2400226" indent="0" algn="ctr">
              <a:buNone/>
              <a:defRPr sz="1200"/>
            </a:lvl8pPr>
            <a:lvl9pPr marL="2743115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1049141" y="1202111"/>
            <a:ext cx="5544615" cy="720080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Google Shape;87;p13"/>
          <p:cNvSpPr txBox="1">
            <a:spLocks noGrp="1"/>
          </p:cNvSpPr>
          <p:nvPr>
            <p:ph type="sldNum" idx="12"/>
          </p:nvPr>
        </p:nvSpPr>
        <p:spPr bwMode="auto">
          <a:xfrm>
            <a:off x="8923217" y="5358968"/>
            <a:ext cx="1144732" cy="23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7799" marR="0" lvl="0" indent="0" algn="r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+mn-lt"/>
                <a:ea typeface="Helvetica Neue"/>
                <a:cs typeface="Helvetica Neue"/>
              </a:defRPr>
            </a:lvl1pPr>
            <a:lvl2pPr marL="37799" marR="0" lvl="1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2pPr>
            <a:lvl3pPr marL="37799" marR="0" lvl="2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3pPr>
            <a:lvl4pPr marL="37799" marR="0" lvl="3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4pPr>
            <a:lvl5pPr marL="37799" marR="0" lvl="4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5pPr>
            <a:lvl6pPr marL="37799" marR="0" lvl="5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6pPr>
            <a:lvl7pPr marL="37799" marR="0" lvl="6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7pPr>
            <a:lvl8pPr marL="37799" marR="0" lvl="7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8pPr>
            <a:lvl9pPr marL="37799" marR="0" lvl="8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9pPr>
          </a:lstStyle>
          <a:p>
            <a:pPr>
              <a:defRPr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252483" y="752090"/>
            <a:ext cx="9725651" cy="23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rtlCol="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cxnSpLocks/>
          </p:cNvCxnSpPr>
          <p:nvPr userDrawn="1"/>
        </p:nvCxnSpPr>
        <p:spPr bwMode="auto">
          <a:xfrm>
            <a:off x="252482" y="752087"/>
            <a:ext cx="9658217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83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, Content over Content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90;p15"/>
          <p:cNvSpPr txBox="1">
            <a:spLocks noGrp="1"/>
          </p:cNvSpPr>
          <p:nvPr>
            <p:ph type="title"/>
          </p:nvPr>
        </p:nvSpPr>
        <p:spPr bwMode="auto">
          <a:xfrm>
            <a:off x="252482" y="259920"/>
            <a:ext cx="9658217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5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Google Shape;87;p13"/>
          <p:cNvSpPr txBox="1">
            <a:spLocks noGrp="1"/>
          </p:cNvSpPr>
          <p:nvPr>
            <p:ph type="sldNum" idx="12"/>
          </p:nvPr>
        </p:nvSpPr>
        <p:spPr bwMode="auto">
          <a:xfrm>
            <a:off x="8923217" y="5358968"/>
            <a:ext cx="1144732" cy="23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7799" marR="0" lvl="0" indent="0" algn="r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+mn-lt"/>
                <a:ea typeface="Helvetica Neue"/>
                <a:cs typeface="Helvetica Neue"/>
              </a:defRPr>
            </a:lvl1pPr>
            <a:lvl2pPr marL="37799" marR="0" lvl="1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2pPr>
            <a:lvl3pPr marL="37799" marR="0" lvl="2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3pPr>
            <a:lvl4pPr marL="37799" marR="0" lvl="3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4pPr>
            <a:lvl5pPr marL="37799" marR="0" lvl="4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5pPr>
            <a:lvl6pPr marL="37799" marR="0" lvl="5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6pPr>
            <a:lvl7pPr marL="37799" marR="0" lvl="6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7pPr>
            <a:lvl8pPr marL="37799" marR="0" lvl="7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8pPr>
            <a:lvl9pPr marL="37799" marR="0" lvl="8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9pPr>
          </a:lstStyle>
          <a:p>
            <a:pPr>
              <a:defRPr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252483" y="752090"/>
            <a:ext cx="9725651" cy="23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rtlCol="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5" name="Прямая соединительная линия 4"/>
          <p:cNvCxnSpPr>
            <a:cxnSpLocks/>
          </p:cNvCxnSpPr>
          <p:nvPr userDrawn="1"/>
        </p:nvCxnSpPr>
        <p:spPr bwMode="auto">
          <a:xfrm>
            <a:off x="252482" y="752087"/>
            <a:ext cx="9658217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07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blipFill>
          <a:blip r:embed="rId2">
            <a:lum/>
          </a:blip>
          <a:srcRect l="-6896" t="-12500" r="-6896" b="-4165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049141" y="1922191"/>
            <a:ext cx="5544615" cy="1728192"/>
          </a:xfrm>
          <a:prstGeom prst="rect">
            <a:avLst/>
          </a:prstGeom>
        </p:spPr>
        <p:txBody>
          <a:bodyPr lIns="91437" tIns="45719" rIns="91437" bIns="45719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89" indent="0" algn="ctr">
              <a:buNone/>
              <a:defRPr sz="1500"/>
            </a:lvl2pPr>
            <a:lvl3pPr marL="685779" indent="0" algn="ctr">
              <a:buNone/>
              <a:defRPr sz="1400"/>
            </a:lvl3pPr>
            <a:lvl4pPr marL="1028668" indent="0" algn="ctr">
              <a:buNone/>
              <a:defRPr sz="1200"/>
            </a:lvl4pPr>
            <a:lvl5pPr marL="1371558" indent="0" algn="ctr">
              <a:buNone/>
              <a:defRPr sz="1200"/>
            </a:lvl5pPr>
            <a:lvl6pPr marL="1714448" indent="0" algn="ctr">
              <a:buNone/>
              <a:defRPr sz="1200"/>
            </a:lvl6pPr>
            <a:lvl7pPr marL="2057337" indent="0" algn="ctr">
              <a:buNone/>
              <a:defRPr sz="1200"/>
            </a:lvl7pPr>
            <a:lvl8pPr marL="2400226" indent="0" algn="ctr">
              <a:buNone/>
              <a:defRPr sz="1200"/>
            </a:lvl8pPr>
            <a:lvl9pPr marL="2743115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1049141" y="1202111"/>
            <a:ext cx="5544615" cy="720080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Google Shape;87;p13"/>
          <p:cNvSpPr txBox="1">
            <a:spLocks noGrp="1"/>
          </p:cNvSpPr>
          <p:nvPr>
            <p:ph type="sldNum" idx="12"/>
          </p:nvPr>
        </p:nvSpPr>
        <p:spPr bwMode="auto">
          <a:xfrm>
            <a:off x="8923217" y="5358968"/>
            <a:ext cx="1144732" cy="23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7799" marR="0" lvl="0" indent="0" algn="r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+mn-lt"/>
                <a:ea typeface="Helvetica Neue"/>
                <a:cs typeface="Helvetica Neue"/>
              </a:defRPr>
            </a:lvl1pPr>
            <a:lvl2pPr marL="37799" marR="0" lvl="1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2pPr>
            <a:lvl3pPr marL="37799" marR="0" lvl="2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3pPr>
            <a:lvl4pPr marL="37799" marR="0" lvl="3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4pPr>
            <a:lvl5pPr marL="37799" marR="0" lvl="4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5pPr>
            <a:lvl6pPr marL="37799" marR="0" lvl="5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6pPr>
            <a:lvl7pPr marL="37799" marR="0" lvl="6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7pPr>
            <a:lvl8pPr marL="37799" marR="0" lvl="7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8pPr>
            <a:lvl9pPr marL="37799" marR="0" lvl="8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9pPr>
          </a:lstStyle>
          <a:p>
            <a:pPr>
              <a:defRPr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252483" y="752090"/>
            <a:ext cx="9725651" cy="23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rtlCol="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cxnSpLocks/>
          </p:cNvCxnSpPr>
          <p:nvPr userDrawn="1"/>
        </p:nvCxnSpPr>
        <p:spPr bwMode="auto">
          <a:xfrm>
            <a:off x="252482" y="752087"/>
            <a:ext cx="9658217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03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, Content over Content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90;p15"/>
          <p:cNvSpPr txBox="1">
            <a:spLocks noGrp="1"/>
          </p:cNvSpPr>
          <p:nvPr>
            <p:ph type="title"/>
          </p:nvPr>
        </p:nvSpPr>
        <p:spPr bwMode="auto">
          <a:xfrm>
            <a:off x="252482" y="259920"/>
            <a:ext cx="9658217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500" b="1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Google Shape;87;p13"/>
          <p:cNvSpPr txBox="1">
            <a:spLocks noGrp="1"/>
          </p:cNvSpPr>
          <p:nvPr>
            <p:ph type="sldNum" idx="12"/>
          </p:nvPr>
        </p:nvSpPr>
        <p:spPr bwMode="auto">
          <a:xfrm>
            <a:off x="8923217" y="5358968"/>
            <a:ext cx="1144732" cy="23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7799" marR="0" lvl="0" indent="0" algn="r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+mn-lt"/>
                <a:ea typeface="Helvetica Neue"/>
                <a:cs typeface="Helvetica Neue"/>
              </a:defRPr>
            </a:lvl1pPr>
            <a:lvl2pPr marL="37799" marR="0" lvl="1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2pPr>
            <a:lvl3pPr marL="37799" marR="0" lvl="2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3pPr>
            <a:lvl4pPr marL="37799" marR="0" lvl="3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4pPr>
            <a:lvl5pPr marL="37799" marR="0" lvl="4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5pPr>
            <a:lvl6pPr marL="37799" marR="0" lvl="5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6pPr>
            <a:lvl7pPr marL="37799" marR="0" lvl="6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7pPr>
            <a:lvl8pPr marL="37799" marR="0" lvl="7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8pPr>
            <a:lvl9pPr marL="37799" marR="0" lvl="8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9pPr>
          </a:lstStyle>
          <a:p>
            <a:pPr>
              <a:defRPr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252483" y="752090"/>
            <a:ext cx="9725651" cy="23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rtlCol="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5" name="Прямая соединительная линия 4"/>
          <p:cNvCxnSpPr>
            <a:cxnSpLocks/>
          </p:cNvCxnSpPr>
          <p:nvPr userDrawn="1"/>
        </p:nvCxnSpPr>
        <p:spPr bwMode="auto">
          <a:xfrm>
            <a:off x="252482" y="752087"/>
            <a:ext cx="9658217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65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, 2 Content over Content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" name="Google Shape;114;p32"/>
          <p:cNvSpPr txBox="1">
            <a:spLocks noGrp="1"/>
          </p:cNvSpPr>
          <p:nvPr>
            <p:ph type="title"/>
          </p:nvPr>
        </p:nvSpPr>
        <p:spPr bwMode="auto">
          <a:xfrm>
            <a:off x="252479" y="259920"/>
            <a:ext cx="9658217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body" idx="1"/>
          </p:nvPr>
        </p:nvSpPr>
        <p:spPr bwMode="auto">
          <a:xfrm>
            <a:off x="3634736" y="1491841"/>
            <a:ext cx="3134979" cy="1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body" idx="2"/>
          </p:nvPr>
        </p:nvSpPr>
        <p:spPr bwMode="auto">
          <a:xfrm>
            <a:off x="6926964" y="1491841"/>
            <a:ext cx="3134979" cy="1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body" idx="3"/>
          </p:nvPr>
        </p:nvSpPr>
        <p:spPr bwMode="auto">
          <a:xfrm>
            <a:off x="3634736" y="3372481"/>
            <a:ext cx="6424407" cy="1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164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, 4 Content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" name="Google Shape;123;p34"/>
          <p:cNvSpPr txBox="1">
            <a:spLocks noGrp="1"/>
          </p:cNvSpPr>
          <p:nvPr>
            <p:ph type="title"/>
          </p:nvPr>
        </p:nvSpPr>
        <p:spPr bwMode="auto">
          <a:xfrm>
            <a:off x="252479" y="259920"/>
            <a:ext cx="9658217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body" idx="1"/>
          </p:nvPr>
        </p:nvSpPr>
        <p:spPr bwMode="auto">
          <a:xfrm>
            <a:off x="3634736" y="1491841"/>
            <a:ext cx="3134979" cy="1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5" name="Google Shape;125;p34"/>
          <p:cNvSpPr txBox="1">
            <a:spLocks noGrp="1"/>
          </p:cNvSpPr>
          <p:nvPr>
            <p:ph type="body" idx="2"/>
          </p:nvPr>
        </p:nvSpPr>
        <p:spPr bwMode="auto">
          <a:xfrm>
            <a:off x="6926964" y="1491841"/>
            <a:ext cx="3134979" cy="1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6" name="Google Shape;126;p34"/>
          <p:cNvSpPr txBox="1">
            <a:spLocks noGrp="1"/>
          </p:cNvSpPr>
          <p:nvPr>
            <p:ph type="body" idx="3"/>
          </p:nvPr>
        </p:nvSpPr>
        <p:spPr bwMode="auto">
          <a:xfrm>
            <a:off x="3634736" y="3372481"/>
            <a:ext cx="3134979" cy="1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7" name="Google Shape;127;p34"/>
          <p:cNvSpPr txBox="1">
            <a:spLocks noGrp="1"/>
          </p:cNvSpPr>
          <p:nvPr>
            <p:ph type="body" idx="4"/>
          </p:nvPr>
        </p:nvSpPr>
        <p:spPr bwMode="auto">
          <a:xfrm>
            <a:off x="6926964" y="3372481"/>
            <a:ext cx="3134979" cy="1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114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, 6 Content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" name="Google Shape;129;p35"/>
          <p:cNvSpPr txBox="1">
            <a:spLocks noGrp="1"/>
          </p:cNvSpPr>
          <p:nvPr>
            <p:ph type="title"/>
          </p:nvPr>
        </p:nvSpPr>
        <p:spPr bwMode="auto">
          <a:xfrm>
            <a:off x="252479" y="259920"/>
            <a:ext cx="9658217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body" idx="1"/>
          </p:nvPr>
        </p:nvSpPr>
        <p:spPr bwMode="auto">
          <a:xfrm>
            <a:off x="3634736" y="1491841"/>
            <a:ext cx="2068246" cy="1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1" name="Google Shape;131;p35"/>
          <p:cNvSpPr txBox="1">
            <a:spLocks noGrp="1"/>
          </p:cNvSpPr>
          <p:nvPr>
            <p:ph type="body" idx="2"/>
          </p:nvPr>
        </p:nvSpPr>
        <p:spPr bwMode="auto">
          <a:xfrm>
            <a:off x="5807014" y="1491841"/>
            <a:ext cx="2068246" cy="1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2" name="Google Shape;132;p35"/>
          <p:cNvSpPr txBox="1">
            <a:spLocks noGrp="1"/>
          </p:cNvSpPr>
          <p:nvPr>
            <p:ph type="body" idx="3"/>
          </p:nvPr>
        </p:nvSpPr>
        <p:spPr bwMode="auto">
          <a:xfrm>
            <a:off x="7978893" y="1491841"/>
            <a:ext cx="2068246" cy="1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3" name="Google Shape;133;p35"/>
          <p:cNvSpPr txBox="1">
            <a:spLocks noGrp="1"/>
          </p:cNvSpPr>
          <p:nvPr>
            <p:ph type="body" idx="4"/>
          </p:nvPr>
        </p:nvSpPr>
        <p:spPr bwMode="auto">
          <a:xfrm>
            <a:off x="3634736" y="3372481"/>
            <a:ext cx="2068246" cy="1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4" name="Google Shape;134;p35"/>
          <p:cNvSpPr txBox="1">
            <a:spLocks noGrp="1"/>
          </p:cNvSpPr>
          <p:nvPr>
            <p:ph type="body" idx="5"/>
          </p:nvPr>
        </p:nvSpPr>
        <p:spPr bwMode="auto">
          <a:xfrm>
            <a:off x="5807014" y="3372481"/>
            <a:ext cx="2068246" cy="1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5" name="Google Shape;135;p35"/>
          <p:cNvSpPr txBox="1">
            <a:spLocks noGrp="1"/>
          </p:cNvSpPr>
          <p:nvPr>
            <p:ph type="body" idx="6"/>
          </p:nvPr>
        </p:nvSpPr>
        <p:spPr bwMode="auto">
          <a:xfrm>
            <a:off x="7978893" y="3372481"/>
            <a:ext cx="2068246" cy="17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32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 bwMode="auto">
          <a:xfrm>
            <a:off x="430538" y="768248"/>
            <a:ext cx="9485763" cy="1801"/>
          </a:xfrm>
          <a:custGeom>
            <a:avLst/>
            <a:gdLst/>
            <a:ahLst/>
            <a:cxnLst/>
            <a:rect l="l" t="t" r="r" b="b"/>
            <a:pathLst>
              <a:path w="8535000" h="899" extrusionOk="0">
                <a:moveTo>
                  <a:pt x="8535000" y="0"/>
                </a:moveTo>
                <a:lnTo>
                  <a:pt x="0" y="899"/>
                </a:lnTo>
              </a:path>
            </a:pathLst>
          </a:custGeom>
          <a:noFill/>
          <a:ln w="9525" cap="flat" cmpd="sng">
            <a:solidFill>
              <a:srgbClr val="830051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82" name="Google Shape;82;p13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495584" y="86941"/>
            <a:ext cx="500413" cy="62244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 bwMode="auto">
          <a:xfrm>
            <a:off x="252483" y="259920"/>
            <a:ext cx="8933562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r>
              <a:rPr lang="ru-RU" sz="3000"/>
              <a:t>Заголовок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 bwMode="auto">
          <a:xfrm>
            <a:off x="8923217" y="5358969"/>
            <a:ext cx="1144732" cy="23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7798" marR="0" lvl="0" indent="0" algn="r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+mn-lt"/>
                <a:ea typeface="Helvetica Neue"/>
                <a:cs typeface="Helvetica Neue"/>
              </a:defRPr>
            </a:lvl1pPr>
            <a:lvl2pPr marL="37798" marR="0" lvl="1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2pPr>
            <a:lvl3pPr marL="37798" marR="0" lvl="2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3pPr>
            <a:lvl4pPr marL="37798" marR="0" lvl="3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4pPr>
            <a:lvl5pPr marL="37798" marR="0" lvl="4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5pPr>
            <a:lvl6pPr marL="37798" marR="0" lvl="5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6pPr>
            <a:lvl7pPr marL="37798" marR="0" lvl="6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7pPr>
            <a:lvl8pPr marL="37798" marR="0" lvl="7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8pPr>
            <a:lvl9pPr marL="37798" marR="0" lvl="8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9pPr>
          </a:lstStyle>
          <a:p>
            <a:pPr>
              <a:defRPr/>
            </a:pPr>
            <a:fld id="{00000000-1234-1234-1234-123412341234}" type="slidenum">
              <a:rPr lang="ru-RU"/>
              <a:t>‹#›</a:t>
            </a:fld>
            <a:endParaRPr lang="ru-RU"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 userDrawn="1"/>
        </p:nvSpPr>
        <p:spPr bwMode="auto">
          <a:xfrm>
            <a:off x="252483" y="752090"/>
            <a:ext cx="9725651" cy="23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>
            <a:cxnSpLocks/>
          </p:cNvCxnSpPr>
          <p:nvPr userDrawn="1"/>
        </p:nvCxnSpPr>
        <p:spPr bwMode="auto">
          <a:xfrm>
            <a:off x="252483" y="752087"/>
            <a:ext cx="9658217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1" i="0" u="none" strike="noStrike" cap="none">
          <a:solidFill>
            <a:schemeClr val="bg2">
              <a:lumMod val="75000"/>
            </a:schemeClr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 bwMode="auto">
          <a:xfrm>
            <a:off x="430538" y="768247"/>
            <a:ext cx="9485763" cy="1801"/>
          </a:xfrm>
          <a:custGeom>
            <a:avLst/>
            <a:gdLst/>
            <a:ahLst/>
            <a:cxnLst/>
            <a:rect l="l" t="t" r="r" b="b"/>
            <a:pathLst>
              <a:path w="8535000" h="899" extrusionOk="0">
                <a:moveTo>
                  <a:pt x="8535000" y="0"/>
                </a:moveTo>
                <a:lnTo>
                  <a:pt x="0" y="899"/>
                </a:lnTo>
              </a:path>
            </a:pathLst>
          </a:custGeom>
          <a:noFill/>
          <a:ln w="9525" cap="flat" cmpd="sng">
            <a:solidFill>
              <a:srgbClr val="830051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82" name="Google Shape;82;p13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495584" y="86941"/>
            <a:ext cx="500413" cy="62244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 bwMode="auto">
          <a:xfrm>
            <a:off x="252483" y="259920"/>
            <a:ext cx="8933562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r>
              <a:rPr lang="ru-RU" sz="3000"/>
              <a:t>Заголовок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 bwMode="auto">
          <a:xfrm>
            <a:off x="8923217" y="5358968"/>
            <a:ext cx="1144732" cy="23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7799" marR="0" lvl="0" indent="0" algn="r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+mn-lt"/>
                <a:ea typeface="Helvetica Neue"/>
                <a:cs typeface="Helvetica Neue"/>
              </a:defRPr>
            </a:lvl1pPr>
            <a:lvl2pPr marL="37799" marR="0" lvl="1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2pPr>
            <a:lvl3pPr marL="37799" marR="0" lvl="2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3pPr>
            <a:lvl4pPr marL="37799" marR="0" lvl="3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4pPr>
            <a:lvl5pPr marL="37799" marR="0" lvl="4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5pPr>
            <a:lvl6pPr marL="37799" marR="0" lvl="5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6pPr>
            <a:lvl7pPr marL="37799" marR="0" lvl="6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7pPr>
            <a:lvl8pPr marL="37799" marR="0" lvl="7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8pPr>
            <a:lvl9pPr marL="37799" marR="0" lvl="8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9pPr>
          </a:lstStyle>
          <a:p>
            <a:pPr>
              <a:defRPr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 userDrawn="1"/>
        </p:nvSpPr>
        <p:spPr bwMode="auto">
          <a:xfrm>
            <a:off x="252483" y="752090"/>
            <a:ext cx="9725651" cy="23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rtlCol="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0" name="Прямая соединительная линия 9"/>
          <p:cNvCxnSpPr>
            <a:cxnSpLocks/>
          </p:cNvCxnSpPr>
          <p:nvPr userDrawn="1"/>
        </p:nvCxnSpPr>
        <p:spPr bwMode="auto">
          <a:xfrm>
            <a:off x="252482" y="752087"/>
            <a:ext cx="9658217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1737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1" i="0" u="none" strike="noStrike" cap="none">
          <a:solidFill>
            <a:schemeClr val="bg2">
              <a:lumMod val="75000"/>
            </a:schemeClr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 bwMode="auto">
          <a:xfrm>
            <a:off x="430538" y="768247"/>
            <a:ext cx="9485763" cy="1801"/>
          </a:xfrm>
          <a:custGeom>
            <a:avLst/>
            <a:gdLst/>
            <a:ahLst/>
            <a:cxnLst/>
            <a:rect l="l" t="t" r="r" b="b"/>
            <a:pathLst>
              <a:path w="8535000" h="899" extrusionOk="0">
                <a:moveTo>
                  <a:pt x="8535000" y="0"/>
                </a:moveTo>
                <a:lnTo>
                  <a:pt x="0" y="899"/>
                </a:lnTo>
              </a:path>
            </a:pathLst>
          </a:custGeom>
          <a:noFill/>
          <a:ln w="9525" cap="flat" cmpd="sng">
            <a:solidFill>
              <a:srgbClr val="830051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82" name="Google Shape;82;p13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495584" y="86941"/>
            <a:ext cx="500413" cy="62244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 bwMode="auto">
          <a:xfrm>
            <a:off x="252483" y="259920"/>
            <a:ext cx="8933562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r>
              <a:rPr lang="ru-RU" sz="3000"/>
              <a:t>Заголовок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 bwMode="auto">
          <a:xfrm>
            <a:off x="8923217" y="5358968"/>
            <a:ext cx="1144732" cy="23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7799" marR="0" lvl="0" indent="0" algn="r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+mn-lt"/>
                <a:ea typeface="Helvetica Neue"/>
                <a:cs typeface="Helvetica Neue"/>
              </a:defRPr>
            </a:lvl1pPr>
            <a:lvl2pPr marL="37799" marR="0" lvl="1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2pPr>
            <a:lvl3pPr marL="37799" marR="0" lvl="2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3pPr>
            <a:lvl4pPr marL="37799" marR="0" lvl="3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4pPr>
            <a:lvl5pPr marL="37799" marR="0" lvl="4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5pPr>
            <a:lvl6pPr marL="37799" marR="0" lvl="5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6pPr>
            <a:lvl7pPr marL="37799" marR="0" lvl="6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7pPr>
            <a:lvl8pPr marL="37799" marR="0" lvl="7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8pPr>
            <a:lvl9pPr marL="37799" marR="0" lvl="8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9pPr>
          </a:lstStyle>
          <a:p>
            <a:pPr>
              <a:defRPr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 userDrawn="1"/>
        </p:nvSpPr>
        <p:spPr bwMode="auto">
          <a:xfrm>
            <a:off x="252483" y="752090"/>
            <a:ext cx="9725651" cy="23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9" rIns="91437" bIns="45719" rtlCol="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0" name="Прямая соединительная линия 9"/>
          <p:cNvCxnSpPr>
            <a:cxnSpLocks/>
          </p:cNvCxnSpPr>
          <p:nvPr userDrawn="1"/>
        </p:nvCxnSpPr>
        <p:spPr bwMode="auto">
          <a:xfrm>
            <a:off x="252482" y="752087"/>
            <a:ext cx="9658217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4514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00" b="1" i="0" u="none" strike="noStrike" cap="none">
          <a:solidFill>
            <a:schemeClr val="bg2">
              <a:lumMod val="75000"/>
            </a:schemeClr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 bwMode="auto">
          <a:xfrm>
            <a:off x="430535" y="768241"/>
            <a:ext cx="9485763" cy="1801"/>
          </a:xfrm>
          <a:custGeom>
            <a:avLst/>
            <a:gdLst/>
            <a:ahLst/>
            <a:cxnLst/>
            <a:rect l="l" t="t" r="r" b="b"/>
            <a:pathLst>
              <a:path w="8535000" h="899" extrusionOk="0">
                <a:moveTo>
                  <a:pt x="8535000" y="0"/>
                </a:moveTo>
                <a:lnTo>
                  <a:pt x="0" y="899"/>
                </a:lnTo>
              </a:path>
            </a:pathLst>
          </a:custGeom>
          <a:noFill/>
          <a:ln w="9525" cap="flat" cmpd="sng">
            <a:solidFill>
              <a:srgbClr val="830051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82" name="Google Shape;82;p13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9261694" y="96840"/>
            <a:ext cx="698618" cy="62244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 bwMode="auto">
          <a:xfrm>
            <a:off x="252479" y="259920"/>
            <a:ext cx="9658217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 bwMode="auto">
          <a:xfrm>
            <a:off x="3634736" y="1491840"/>
            <a:ext cx="6424407" cy="360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 bwMode="auto">
          <a:xfrm>
            <a:off x="3454682" y="5315040"/>
            <a:ext cx="3253815" cy="28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 bwMode="auto">
          <a:xfrm>
            <a:off x="507759" y="5315040"/>
            <a:ext cx="2337930" cy="28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 bwMode="auto">
          <a:xfrm>
            <a:off x="9880687" y="5358962"/>
            <a:ext cx="187259" cy="23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7800" marR="0" lvl="0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1pPr>
            <a:lvl2pPr marL="37800" marR="0" lvl="1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2pPr>
            <a:lvl3pPr marL="37800" marR="0" lvl="2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3pPr>
            <a:lvl4pPr marL="37800" marR="0" lvl="3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4pPr>
            <a:lvl5pPr marL="37800" marR="0" lvl="4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5pPr>
            <a:lvl6pPr marL="37800" marR="0" lvl="5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6pPr>
            <a:lvl7pPr marL="37800" marR="0" lvl="6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7pPr>
            <a:lvl8pPr marL="37800" marR="0" lvl="7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8pPr>
            <a:lvl9pPr marL="37800" marR="0" lvl="8" indent="0" algn="l">
              <a:lnSpc>
                <a:spcPct val="118000"/>
              </a:lnSpc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</a:defRPr>
            </a:lvl9pPr>
          </a:lstStyle>
          <a:p>
            <a:pPr>
              <a:defRPr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53548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 bwMode="auto">
          <a:xfrm>
            <a:off x="1049141" y="2354237"/>
            <a:ext cx="5544615" cy="1296145"/>
          </a:xfrm>
        </p:spPr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21 октября 2025 года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049141" y="1202110"/>
            <a:ext cx="5544615" cy="1008111"/>
          </a:xfrm>
        </p:spPr>
        <p:txBody>
          <a:bodyPr/>
          <a:lstStyle/>
          <a:p>
            <a:pPr>
              <a:defRPr/>
            </a:pPr>
            <a:r>
              <a:rPr lang="ru-RU" dirty="0"/>
              <a:t>Разъяснения Порядка о предоставлении субсидии участникам СВО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48B8A-1919-ADE2-5397-7FF8B9875DB2}"/>
              </a:ext>
            </a:extLst>
          </p:cNvPr>
          <p:cNvSpPr txBox="1"/>
          <p:nvPr/>
        </p:nvSpPr>
        <p:spPr>
          <a:xfrm>
            <a:off x="2541270" y="2703612"/>
            <a:ext cx="50825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/>
              <a:t>aryuna.bar80@gmail.com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Инструкции к заполнению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47" y="914078"/>
            <a:ext cx="8280920" cy="465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26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Руководство пользователя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2" r="8257" b="3891"/>
          <a:stretch/>
        </p:blipFill>
        <p:spPr bwMode="auto">
          <a:xfrm>
            <a:off x="462839" y="808511"/>
            <a:ext cx="4978787" cy="457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0" t="11447" r="31144" b="3174"/>
          <a:stretch/>
        </p:blipFill>
        <p:spPr bwMode="auto">
          <a:xfrm>
            <a:off x="5729659" y="808511"/>
            <a:ext cx="3736819" cy="465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634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3858527-A3C3-3699-FC92-865FB11E321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8A84B-C9AE-D3DB-616B-ED62A7DF3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Предоставление субсидии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48B18665-F7FD-065F-307E-03F0F0AC707D}"/>
              </a:ext>
            </a:extLst>
          </p:cNvPr>
          <p:cNvSpPr txBox="1"/>
          <p:nvPr/>
        </p:nvSpPr>
        <p:spPr bwMode="auto">
          <a:xfrm>
            <a:off x="2596252" y="3046273"/>
            <a:ext cx="193470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L="0" indent="0" algn="ctr">
              <a:lnSpc>
                <a:spcPts val="2640"/>
              </a:lnSpc>
              <a:defRPr sz="2399" b="1">
                <a:solidFill>
                  <a:srgbClr val="1E3950"/>
                </a:solidFill>
                <a:latin typeface="Cormorant Garamond Medium"/>
                <a:ea typeface="Cormorant Garamond Medium"/>
                <a:cs typeface="Cormorant Garamond Medium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ООО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ru-RU" sz="1600" dirty="0" err="1">
                <a:solidFill>
                  <a:schemeClr val="accent4">
                    <a:lumMod val="75000"/>
                  </a:schemeClr>
                </a:solidFill>
              </a:rPr>
              <a:t>кончание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 приема 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документов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sym typeface="Cormorant Garamond Medium"/>
              </a:rPr>
              <a:t>24.11.2025</a:t>
            </a:r>
            <a:endParaRPr lang="en-US" sz="1600" dirty="0">
              <a:solidFill>
                <a:schemeClr val="accent4">
                  <a:lumMod val="75000"/>
                </a:schemeClr>
              </a:solidFill>
              <a:sym typeface="Cormorant Garamond Medium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E83D1014-B803-2627-8D7E-65BC33F8FFFB}"/>
              </a:ext>
            </a:extLst>
          </p:cNvPr>
          <p:cNvSpPr txBox="1"/>
          <p:nvPr/>
        </p:nvSpPr>
        <p:spPr bwMode="auto">
          <a:xfrm>
            <a:off x="5192806" y="3046980"/>
            <a:ext cx="179138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L="0" indent="0" algn="ctr">
              <a:lnSpc>
                <a:spcPts val="2640"/>
              </a:lnSpc>
              <a:defRPr sz="2399" b="1">
                <a:solidFill>
                  <a:srgbClr val="1E3950"/>
                </a:solidFill>
                <a:latin typeface="Cormorant Garamond Medium"/>
                <a:ea typeface="Cormorant Garamond Medium"/>
                <a:cs typeface="Cormorant Garamond Medium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Дата заключения 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соглашения 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sym typeface="Cormorant Garamond Medium"/>
              </a:rPr>
              <a:t>17.12.2025</a:t>
            </a:r>
            <a:endParaRPr lang="en-US" sz="1600" dirty="0">
              <a:solidFill>
                <a:schemeClr val="accent4">
                  <a:lumMod val="75000"/>
                </a:schemeClr>
              </a:solidFill>
              <a:sym typeface="Cormorant Garamond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38F1A-B8D5-8D84-19A2-A7905FFF6350}"/>
              </a:ext>
            </a:extLst>
          </p:cNvPr>
          <p:cNvSpPr txBox="1"/>
          <p:nvPr/>
        </p:nvSpPr>
        <p:spPr bwMode="auto">
          <a:xfrm>
            <a:off x="155575" y="1035724"/>
            <a:ext cx="9374306" cy="424728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ED5136"/>
              </a:buCl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Основные этапы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2EB5A7DF-084B-FCEB-AAFF-7A3865545D77}"/>
              </a:ext>
            </a:extLst>
          </p:cNvPr>
          <p:cNvSpPr txBox="1"/>
          <p:nvPr/>
        </p:nvSpPr>
        <p:spPr bwMode="auto">
          <a:xfrm>
            <a:off x="401067" y="3025322"/>
            <a:ext cx="15560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L="0" indent="0" algn="ctr">
              <a:lnSpc>
                <a:spcPts val="2640"/>
              </a:lnSpc>
              <a:defRPr sz="2399" b="1">
                <a:solidFill>
                  <a:srgbClr val="1E3950"/>
                </a:solidFill>
                <a:latin typeface="Cormorant Garamond Medium"/>
                <a:ea typeface="Cormorant Garamond Medium"/>
                <a:cs typeface="Cormorant Garamond Medium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Начало приема 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документов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7030A0"/>
                </a:solidFill>
                <a:sym typeface="Cormorant Garamond Medium"/>
              </a:rPr>
              <a:t>25.10.2025</a:t>
            </a:r>
            <a:endParaRPr lang="en-US" sz="1600" dirty="0">
              <a:solidFill>
                <a:srgbClr val="7030A0"/>
              </a:solidFill>
              <a:sym typeface="Cormorant Garamond Medium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2710" y="2936258"/>
            <a:ext cx="1999519" cy="960108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7" tIns="45719" rIns="91437" bIns="45719"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561307" y="2934845"/>
            <a:ext cx="1969651" cy="961521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7" tIns="45719" rIns="91437" bIns="45719"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081587" y="2953196"/>
            <a:ext cx="1935396" cy="952763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7" tIns="45719" rIns="91437" bIns="45719"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525661" y="2938166"/>
            <a:ext cx="2034434" cy="952763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7" tIns="45719" rIns="91437" bIns="45719"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E83D1014-B803-2627-8D7E-65BC33F8FFFB}"/>
              </a:ext>
            </a:extLst>
          </p:cNvPr>
          <p:cNvSpPr txBox="1"/>
          <p:nvPr/>
        </p:nvSpPr>
        <p:spPr bwMode="auto">
          <a:xfrm>
            <a:off x="7495447" y="3025322"/>
            <a:ext cx="179138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L="0" indent="0" algn="ctr">
              <a:lnSpc>
                <a:spcPts val="2640"/>
              </a:lnSpc>
              <a:defRPr sz="2399" b="1">
                <a:solidFill>
                  <a:srgbClr val="1E3950"/>
                </a:solidFill>
                <a:latin typeface="Cormorant Garamond Medium"/>
                <a:ea typeface="Cormorant Garamond Medium"/>
                <a:cs typeface="Cormorant Garamond Medium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Перечисление субсидии 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sym typeface="Cormorant Garamond Medium"/>
              </a:rPr>
              <a:t>19.12.2025</a:t>
            </a:r>
            <a:endParaRPr lang="en-US" sz="1600" dirty="0">
              <a:solidFill>
                <a:schemeClr val="accent4">
                  <a:lumMod val="75000"/>
                </a:schemeClr>
              </a:solidFill>
              <a:sym typeface="Cormorant Garamond Medium"/>
            </a:endParaRPr>
          </a:p>
        </p:txBody>
      </p:sp>
      <p:sp>
        <p:nvSpPr>
          <p:cNvPr id="29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6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C:\Users\inna\Downloads\free-icon-presentation-70100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86" y="1839578"/>
            <a:ext cx="755571" cy="7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inna\Downloads\free-icon-social-1565507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923" y="1786775"/>
            <a:ext cx="776848" cy="77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inna\Downloads\free-icon-businessman-12632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51" y="179077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inna\Downloads\free-icon-business-presentation-866115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01" y="1850182"/>
            <a:ext cx="751819" cy="75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35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Методика оценки конкурсной документации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659767"/>
              </p:ext>
            </p:extLst>
          </p:nvPr>
        </p:nvGraphicFramePr>
        <p:xfrm>
          <a:off x="329059" y="914078"/>
          <a:ext cx="9505056" cy="4661699"/>
        </p:xfrm>
        <a:graphic>
          <a:graphicData uri="http://schemas.openxmlformats.org/drawingml/2006/table">
            <a:tbl>
              <a:tblPr/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</a:p>
                  </a:txBody>
                  <a:tcPr marL="14974" marR="14974" marT="24635" marB="24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критерия</a:t>
                      </a:r>
                    </a:p>
                  </a:txBody>
                  <a:tcPr marL="14974" marR="14974" marT="24635" marB="24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Весовое значение</a:t>
                      </a:r>
                    </a:p>
                  </a:txBody>
                  <a:tcPr marL="14974" marR="14974" marT="24635" marB="24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Показатель критерия и критерии оценки </a:t>
                      </a:r>
                    </a:p>
                    <a:p>
                      <a:pPr indent="3175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(в баллах)</a:t>
                      </a:r>
                    </a:p>
                  </a:txBody>
                  <a:tcPr marL="14974" marR="14974" marT="24635" marB="24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74" marR="14974" marT="24635" marB="24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74" marR="14974" marT="24635" marB="24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74" marR="14974" marT="24635" marB="24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74" marR="14974" marT="24635" marB="24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14974" marR="14974" marT="24635" marB="24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Степень обеспеченности материально-технической, ресурсной базой для реализации бизнес-плана проекта</a:t>
                      </a:r>
                    </a:p>
                  </a:txBody>
                  <a:tcPr marL="14974" marR="14974" marT="24635" marB="24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14974" marR="14974" marT="24635" marB="24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В зависимости от наличия собственной материально-технической, ресурсной базы для реализации бизнес-плана проекта, подтвержденной документально (копии документов, заверенные участником отбора) на приобретение основных средств, на аренду помещений, земельных участков, на поставку сырья и материалов и др.).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Не имеет собственной материально-технической, ресурсной базы для реализации бизнес-плана проекта - 0 баллов;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имеет собственную материально-техническую базу для реализации бизнес-плана проекта - 30 баллов;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имеет собственную материально-техническую, ресурсную базу для реализации бизнес-плана проекта - 70 баллов</a:t>
                      </a:r>
                    </a:p>
                  </a:txBody>
                  <a:tcPr marL="14974" marR="14974" marT="24635" marB="24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14974" marR="14974" marT="24635" marB="24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Срок окупаемости проекта</a:t>
                      </a:r>
                    </a:p>
                  </a:txBody>
                  <a:tcPr marL="14974" marR="14974" marT="24635" marB="24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14974" marR="14974" marT="24635" marB="24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Свыше 3 лет - 10 баллов;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от 1,5 до 3 лет включительно - 40 баллов;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до 1,5 лет включительно - 50 баллов</a:t>
                      </a:r>
                    </a:p>
                  </a:txBody>
                  <a:tcPr marL="14974" marR="14974" marT="24635" marB="24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2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14974" marR="14974" marT="24635" marB="24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Вид экономической деятельности, указанный в выписке из ЕГРИП и ЕГРЮЛ по которому реализуется проект</a:t>
                      </a:r>
                    </a:p>
                  </a:txBody>
                  <a:tcPr marL="14974" marR="14974" marT="24635" marB="24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74" marR="14974" marT="24635" marB="24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Вид экономической деятельности, относящийся к приоритетному виду деятельности: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1) обрабатывающие производства (Раздел С ОКВЭД), деятельность гостиниц и предприятий общественного питания (Раздел I ОКВЭД), сельское хозяйство (Раздел А ОКВЭД), строительство (Раздел F ОКВЭД), техническое обслуживание и ремонт автотранспортных средств (подкласс 45.2 ОКВЭД) предоставление социальных услуг без обеспечения проживания (класс 88 ОКВЭД), ремонт компьютеров, предметов личного потребления и хозяйственно-бытового назначения (класс 95 ОКВЭД), деятельность по предоставлению прочих персональных услуг  (класс 96 ОКВЭД) - 100 баллов;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2) прочие – 0 баллов</a:t>
                      </a:r>
                    </a:p>
                  </a:txBody>
                  <a:tcPr marL="14974" marR="14974" marT="24635" marB="24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14974" marR="14974" marT="24635" marB="24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Принятие обязательства созданию новых рабочих мест по истечении года после года предоставления субсидий по сравнению с количеством рабочих мест до предоставления субсидий</a:t>
                      </a:r>
                    </a:p>
                  </a:txBody>
                  <a:tcPr marL="14974" marR="14974" marT="24635" marB="24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74" marR="14974" marT="24635" marB="24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Создание рабочих мест с учетом индивидуального предпринимателя: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 рабочее место - 40 баллов;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2 рабочих места и более- 60 баллов;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В заявке указывается количество новых рабочих мест, которые участник отбора обязуется создать до конца следующего года после года предоставления субсидий.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Учитываются только застрахованные лица, на которых участники отбора - работодатели представили сведения о сумме выплат и иных вознаграждениях и (или) страховом стаже</a:t>
                      </a:r>
                    </a:p>
                  </a:txBody>
                  <a:tcPr marL="14974" marR="14974" marT="24635" marB="246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18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Предоставление субсидии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E6FD75-52EE-7DCD-8144-366E0B59396C}"/>
              </a:ext>
            </a:extLst>
          </p:cNvPr>
          <p:cNvSpPr txBox="1"/>
          <p:nvPr/>
        </p:nvSpPr>
        <p:spPr>
          <a:xfrm>
            <a:off x="459811" y="1130102"/>
            <a:ext cx="9446314" cy="2419122"/>
          </a:xfrm>
          <a:prstGeom prst="rect">
            <a:avLst/>
          </a:prstGeom>
          <a:noFill/>
        </p:spPr>
        <p:txBody>
          <a:bodyPr wrap="square" lIns="91437" tIns="45719" rIns="91437" bIns="45719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ED5136"/>
              </a:buClr>
              <a:defRPr/>
            </a:pPr>
            <a:r>
              <a:rPr lang="ru-RU" sz="2400" dirty="0">
                <a:solidFill>
                  <a:srgbClr val="9C007F">
                    <a:lumMod val="50000"/>
                  </a:srgbClr>
                </a:solidFill>
                <a:latin typeface="Arial Black" panose="020B0A04020102020204" pitchFamily="34" charset="0"/>
              </a:rPr>
              <a:t>Необходимое условие: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ED5136"/>
              </a:buClr>
              <a:defRPr/>
            </a:pPr>
            <a:endParaRPr lang="ru-RU" sz="2400" dirty="0">
              <a:solidFill>
                <a:srgbClr val="9C007F">
                  <a:lumMod val="50000"/>
                </a:srgbClr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ED5136"/>
              </a:buClr>
              <a:defRPr/>
            </a:pP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СОФИНАНСИРОВАНИЕ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получателем субсидий расходов, связанных с реализацией проектов в сфере предпринимательской деятельности (далее  – проекты), в размере не менее 5 процентов от размера субсидий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689099" y="3938414"/>
            <a:ext cx="4392488" cy="13665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37" tIns="45719" rIns="91437" bIns="45719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68007F">
                    <a:lumMod val="50000"/>
                  </a:srgb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Размер субсидии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000" b="1" dirty="0">
              <a:solidFill>
                <a:srgbClr val="68007F">
                  <a:lumMod val="50000"/>
                </a:srgbClr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000" b="1" dirty="0">
              <a:solidFill>
                <a:srgbClr val="68007F">
                  <a:lumMod val="50000"/>
                </a:srgbClr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68007F">
                    <a:lumMod val="50000"/>
                  </a:srgb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500 000 рублей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5310176" y="3935319"/>
            <a:ext cx="4523939" cy="13665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37" tIns="45719" rIns="91437" bIns="45719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 err="1">
                <a:solidFill>
                  <a:srgbClr val="68007F">
                    <a:lumMod val="50000"/>
                  </a:srgb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Софинансирование</a:t>
            </a:r>
            <a:endParaRPr lang="ru-RU" sz="2000" b="1" dirty="0">
              <a:solidFill>
                <a:srgbClr val="68007F">
                  <a:lumMod val="50000"/>
                </a:srgbClr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68007F">
                    <a:lumMod val="50000"/>
                  </a:srgb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5%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000" b="1" dirty="0">
              <a:solidFill>
                <a:srgbClr val="68007F">
                  <a:lumMod val="50000"/>
                </a:srgbClr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68007F">
                    <a:lumMod val="50000"/>
                  </a:srgb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25 000 рублей</a:t>
            </a:r>
            <a:endParaRPr lang="ru-RU" sz="2000" b="1" dirty="0">
              <a:solidFill>
                <a:srgbClr val="68007F">
                  <a:lumMod val="50000"/>
                </a:srgbClr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07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Субсидия для участников СВО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E6FD75-52EE-7DCD-8144-366E0B59396C}"/>
              </a:ext>
            </a:extLst>
          </p:cNvPr>
          <p:cNvSpPr txBox="1"/>
          <p:nvPr/>
        </p:nvSpPr>
        <p:spPr>
          <a:xfrm>
            <a:off x="421444" y="829120"/>
            <a:ext cx="9317855" cy="424730"/>
          </a:xfrm>
          <a:prstGeom prst="rect">
            <a:avLst/>
          </a:prstGeom>
          <a:noFill/>
        </p:spPr>
        <p:txBody>
          <a:bodyPr wrap="square" lIns="91437" tIns="45719" rIns="91437" bIns="45719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ED5136"/>
              </a:buClr>
              <a:defRPr/>
            </a:pPr>
            <a:r>
              <a:rPr lang="ru-RU" sz="2400" dirty="0">
                <a:solidFill>
                  <a:srgbClr val="9C007F">
                    <a:lumMod val="50000"/>
                  </a:srgbClr>
                </a:solidFill>
                <a:latin typeface="Arial Black" panose="020B0A04020102020204" pitchFamily="34" charset="0"/>
              </a:rPr>
              <a:t>Необходимые документы: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>
          <a:xfrm>
            <a:off x="377215" y="1418139"/>
            <a:ext cx="4560359" cy="369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37" tIns="45719" rIns="91437" bIns="45719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68007F">
                    <a:lumMod val="50000"/>
                  </a:srgb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ИП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30C0B-96E4-4210-4D87-7B7ED347E074}"/>
              </a:ext>
            </a:extLst>
          </p:cNvPr>
          <p:cNvSpPr txBox="1"/>
          <p:nvPr/>
        </p:nvSpPr>
        <p:spPr bwMode="auto">
          <a:xfrm>
            <a:off x="5255530" y="1418139"/>
            <a:ext cx="4483769" cy="369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37" tIns="45719" rIns="91437" bIns="45719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68007F">
                    <a:lumMod val="50000"/>
                  </a:srgb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ЮЛ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>
          <a:xfrm>
            <a:off x="254997" y="2442452"/>
            <a:ext cx="4738076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3) Информация в целях получения субсидий;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9299" y="4740386"/>
            <a:ext cx="6544925" cy="461663"/>
          </a:xfrm>
          <a:prstGeom prst="rect">
            <a:avLst/>
          </a:prstGeom>
        </p:spPr>
        <p:txBody>
          <a:bodyPr wrap="square" lIns="91437" tIns="45719" rIns="91437" bIns="45719">
            <a:spAutoFit/>
          </a:bodyPr>
          <a:lstStyle/>
          <a:p>
            <a:pPr marL="228600" indent="-228600">
              <a:buAutoNum type="arabicParenR"/>
            </a:pPr>
            <a:r>
              <a:rPr lang="ru-RU" sz="1200" b="1" dirty="0">
                <a:solidFill>
                  <a:srgbClr val="D2D2D2">
                    <a:lumMod val="25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Справка об отсутствии налоговой задолженности</a:t>
            </a:r>
          </a:p>
          <a:p>
            <a:pPr marL="228600" indent="-228600">
              <a:buAutoNum type="arabicParenR"/>
            </a:pPr>
            <a:r>
              <a:rPr lang="ru-RU" sz="1200" b="1" dirty="0">
                <a:solidFill>
                  <a:srgbClr val="D2D2D2">
                    <a:lumMod val="25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Документы для оценки заявки (договоры, фотографии и прочее)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5445284" y="2374804"/>
            <a:ext cx="4909811" cy="276999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ВВВВВВ   ВВ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263347" y="2674008"/>
            <a:ext cx="4738076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4) Бизнес-проект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254997" y="2188055"/>
            <a:ext cx="4738076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2) Справка участника СВОВВВВВВВВВВВВВВВВВВВВВВВВВВВВВВВВВОВВВВВВВВВ</a:t>
            </a:r>
            <a:r>
              <a:rPr lang="en-US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B</a:t>
            </a:r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О</a:t>
            </a:r>
            <a:r>
              <a:rPr lang="en-US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O</a:t>
            </a:r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ВОВОВВВ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257346" y="1964963"/>
            <a:ext cx="4809971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1) Копия паспорта РФВВВВВВВВВВВВВВВВВВВВВВВВВОВВВВВВВВВ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267223" y="2884000"/>
            <a:ext cx="4826974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5) Гарантийное </a:t>
            </a:r>
            <a:r>
              <a:rPr lang="ru-RU" sz="1200" b="1" dirty="0" err="1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письмоВВВВВВВВВВВВВВВВВВВВВВВВВОВВВВВВВВВ</a:t>
            </a:r>
            <a:endParaRPr lang="ru-RU" sz="1200" b="1" dirty="0">
              <a:solidFill>
                <a:srgbClr val="E40059">
                  <a:lumMod val="50000"/>
                </a:srgbClr>
              </a:solidFill>
              <a:latin typeface="Cormorant Garamond Medium"/>
              <a:ea typeface="Cormorant Garamond Medium"/>
              <a:cs typeface="Cormorant Garamond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254997" y="3096478"/>
            <a:ext cx="4826974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6) ОО</a:t>
            </a:r>
            <a:r>
              <a:rPr lang="en-US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O</a:t>
            </a:r>
            <a:r>
              <a:rPr lang="ru-RU" sz="1200" b="1" dirty="0" err="1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ткрытый</a:t>
            </a:r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 расчетный счет на ИПВВВВВВВВВВВВВВВВВВВВВВВВВОВВВВВВВВВ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210548" y="3316725"/>
            <a:ext cx="4826974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 </a:t>
            </a:r>
            <a:r>
              <a:rPr lang="en-US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7</a:t>
            </a:r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) </a:t>
            </a:r>
            <a:r>
              <a:rPr lang="ru-RU" sz="1200" b="1" dirty="0" err="1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ООСогласие</a:t>
            </a:r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 на обработку персональных </a:t>
            </a:r>
            <a:r>
              <a:rPr lang="ru-RU" sz="1200" b="1" dirty="0" err="1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данныхВВВВВВВВВВВВВВВВВВВВВВВВВОВВВВВВВВВ</a:t>
            </a:r>
            <a:endParaRPr lang="ru-RU" sz="1200" b="1" dirty="0">
              <a:solidFill>
                <a:srgbClr val="E40059">
                  <a:lumMod val="50000"/>
                </a:srgbClr>
              </a:solidFill>
              <a:latin typeface="Cormorant Garamond Medium"/>
              <a:ea typeface="Cormorant Garamond Medium"/>
              <a:cs typeface="Cormorant Garamond Medium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267223" y="3548775"/>
            <a:ext cx="4826974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8) </a:t>
            </a:r>
            <a:r>
              <a:rPr lang="ru-RU" sz="1200" b="1" dirty="0" err="1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ООСогласие</a:t>
            </a:r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 на публикацию (размещение)ВВВВВВВВВВВВВВВВВВВВВВВВОВВВВВВВВВ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5110704" y="1936119"/>
            <a:ext cx="4929418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1) Копия устава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5126679" y="2128560"/>
            <a:ext cx="4938432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2) Документ о владении доли в уставном капитале (не менее50%)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5126679" y="2361306"/>
            <a:ext cx="4835218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3) Информация в целях получения субсидий;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5143531" y="3022498"/>
            <a:ext cx="4738076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6) Бизнес-проект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5143531" y="2812506"/>
            <a:ext cx="4738076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5) Справка участника СВОВВВВВВВВВВВВВВВВВВВВВВВВВВВВВВВВВОВВВВВВВВВ</a:t>
            </a:r>
            <a:r>
              <a:rPr lang="en-US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B</a:t>
            </a:r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О</a:t>
            </a:r>
            <a:r>
              <a:rPr lang="en-US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O</a:t>
            </a:r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, владеющего </a:t>
            </a:r>
            <a:r>
              <a:rPr lang="ru-RU" sz="1200" b="1" dirty="0" err="1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долейВОВОВВВ</a:t>
            </a:r>
            <a:endParaRPr lang="ru-RU" sz="1200" b="1" dirty="0">
              <a:solidFill>
                <a:srgbClr val="E40059">
                  <a:lumMod val="50000"/>
                </a:srgbClr>
              </a:solidFill>
              <a:latin typeface="Cormorant Garamond Medium"/>
              <a:ea typeface="Cormorant Garamond Medium"/>
              <a:cs typeface="Cormorant Garamond Medium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5130989" y="2580950"/>
            <a:ext cx="4809971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4) Копия паспорта РФ, владеющего </a:t>
            </a:r>
            <a:r>
              <a:rPr lang="ru-RU" sz="1200" b="1" dirty="0" err="1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долейВВВВВВВВВВВВВВВВВВВВВВВВВОВВВВВВВВВ</a:t>
            </a:r>
            <a:endParaRPr lang="ru-RU" sz="1200" b="1" dirty="0">
              <a:solidFill>
                <a:srgbClr val="E40059">
                  <a:lumMod val="50000"/>
                </a:srgbClr>
              </a:solidFill>
              <a:latin typeface="Cormorant Garamond Medium"/>
              <a:ea typeface="Cormorant Garamond Medium"/>
              <a:cs typeface="Cormorant Garamond Medium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5126679" y="3216614"/>
            <a:ext cx="4875242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7) Гарантийное </a:t>
            </a:r>
            <a:r>
              <a:rPr lang="ru-RU" sz="1200" b="1" dirty="0" err="1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письмоВВВВВВВВВВВВВВВВВВВВВВВВВОВВВВВВВВВ</a:t>
            </a:r>
            <a:endParaRPr lang="ru-RU" sz="1200" b="1" dirty="0">
              <a:solidFill>
                <a:srgbClr val="E40059">
                  <a:lumMod val="50000"/>
                </a:srgbClr>
              </a:solidFill>
              <a:latin typeface="Cormorant Garamond Medium"/>
              <a:ea typeface="Cormorant Garamond Medium"/>
              <a:cs typeface="Cormorant Garamond Medium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5143531" y="3421064"/>
            <a:ext cx="4857911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8) ОО</a:t>
            </a:r>
            <a:r>
              <a:rPr lang="en-US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O</a:t>
            </a:r>
            <a:r>
              <a:rPr lang="ru-RU" sz="1200" b="1" dirty="0" err="1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ткрытый</a:t>
            </a:r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 расчетный счет на ЮЛВВВВВВВВВВВВВВВВВВВВВВВВВОВВВВВВВВВ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5037522" y="3627797"/>
            <a:ext cx="4882365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  9) </a:t>
            </a:r>
            <a:r>
              <a:rPr lang="ru-RU" sz="1200" b="1" dirty="0" err="1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ООСогласие</a:t>
            </a:r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 на обработку персональных </a:t>
            </a:r>
            <a:r>
              <a:rPr lang="ru-RU" sz="1200" b="1" dirty="0" err="1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данныхВВВВВВВВВВВВВВВВВВВВВВВВВОВВВВВВВВВ</a:t>
            </a:r>
            <a:endParaRPr lang="ru-RU" sz="1200" b="1" dirty="0">
              <a:solidFill>
                <a:srgbClr val="E40059">
                  <a:lumMod val="50000"/>
                </a:srgbClr>
              </a:solidFill>
              <a:latin typeface="Cormorant Garamond Medium"/>
              <a:ea typeface="Cormorant Garamond Medium"/>
              <a:cs typeface="Cormorant Garamond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5037522" y="3868204"/>
            <a:ext cx="4870319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  10) </a:t>
            </a:r>
            <a:r>
              <a:rPr lang="ru-RU" sz="1200" b="1" dirty="0" err="1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ООСогласие</a:t>
            </a:r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 на публикацию (размещение)ВВВВВВВВВВВВВВВВВВВВВВВВОВВВВВВВВВ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2E6FD75-52EE-7DCD-8144-366E0B59396C}"/>
              </a:ext>
            </a:extLst>
          </p:cNvPr>
          <p:cNvSpPr txBox="1"/>
          <p:nvPr/>
        </p:nvSpPr>
        <p:spPr bwMode="auto">
          <a:xfrm>
            <a:off x="451776" y="4226446"/>
            <a:ext cx="9317855" cy="424730"/>
          </a:xfrm>
          <a:prstGeom prst="rect">
            <a:avLst/>
          </a:prstGeom>
          <a:noFill/>
        </p:spPr>
        <p:txBody>
          <a:bodyPr wrap="square" lIns="91437" tIns="45719" rIns="91437" bIns="45719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ED5136"/>
              </a:buClr>
              <a:defRPr/>
            </a:pPr>
            <a:r>
              <a:rPr lang="ru-RU" sz="2400" dirty="0">
                <a:solidFill>
                  <a:srgbClr val="9C007F">
                    <a:lumMod val="50000"/>
                  </a:srgbClr>
                </a:solidFill>
                <a:latin typeface="Arial Black" panose="020B0A04020102020204" pitchFamily="34" charset="0"/>
              </a:rPr>
              <a:t>Дополнительные документы (по желанию): </a:t>
            </a:r>
          </a:p>
        </p:txBody>
      </p:sp>
    </p:spTree>
    <p:extLst>
      <p:ext uri="{BB962C8B-B14F-4D97-AF65-F5344CB8AC3E}">
        <p14:creationId xmlns:p14="http://schemas.microsoft.com/office/powerpoint/2010/main" val="469924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3858527-A3C3-3699-FC92-865FB11E321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8A84B-C9AE-D3DB-616B-ED62A7DF3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Предоставление субсидии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38F1A-B8D5-8D84-19A2-A7905FFF6350}"/>
              </a:ext>
            </a:extLst>
          </p:cNvPr>
          <p:cNvSpPr txBox="1"/>
          <p:nvPr/>
        </p:nvSpPr>
        <p:spPr bwMode="auto">
          <a:xfrm>
            <a:off x="155575" y="698054"/>
            <a:ext cx="9374306" cy="757126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ED5136"/>
              </a:buCl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Требования к участникам отбора: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ED5136"/>
              </a:buClr>
              <a:defRPr/>
            </a:pPr>
            <a:endParaRPr lang="ru-RU" sz="24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6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2064" y="1091951"/>
            <a:ext cx="964907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 не является иностранным ЮЛ, а также российским ЮЛ, имеющим участие в офшорной компании;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 не находится в перечне организаций и ФЛ, причастных к экстремистской деятельности или терроризму;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 не находится в перечнях организаций и ФЛ, связанных с террористическими организациями и террористами или с распространением оружия массового уничтожения;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 не получает средства из бюджета Забайкальского края на основании иных нормативных правовых актов Забайкальского края на цель, установленную в Порядке;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5) не является иностранным агентом в соответствии с Федеральным законом от 14 июля 2022 года № 255-ФЗ «О контроле за деятельностью лиц, находящихся под иностранным влиянием»;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6) отсутствует налоговая задолженность либо имеется задолженность не более 30 тысяч рублей;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7) отсутствуют просроченная задолженность по возврату в бюджет Забайкальского края иных субсидий и (или)  иная просроченная  задолженность по денежным обязательствам перед бюджетом Забайкальского края.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8) участник отбора, являющийся ЮЛ, не находится в процессе реорганизации, ликвидации, в отношении его не введена процедура банкротства, деятельность  не приостановлена;  участник отбора, являющийся ИП, не прекратил деятельность в качестве ИП;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9) в реестре дисквалифицированных лиц отсутствуют сведения о дисквалифицированных руководителе, членах исполнительного органа, лице, исполняющем функции единоличного исполнительного органа, или главном бухгалтере (при наличии) участника отбора, являющегося ЮЛ, об ИП и о ФЛ - производителе товаров, работ, услуг, являющихся участниками отбора;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10) состоит на налоговом учете в налоговых органах, осуществляет деятельность на территории Забайкальского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79472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Затраты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E6FD75-52EE-7DCD-8144-366E0B59396C}"/>
              </a:ext>
            </a:extLst>
          </p:cNvPr>
          <p:cNvSpPr txBox="1"/>
          <p:nvPr/>
        </p:nvSpPr>
        <p:spPr>
          <a:xfrm>
            <a:off x="421444" y="829120"/>
            <a:ext cx="9317855" cy="424730"/>
          </a:xfrm>
          <a:prstGeom prst="rect">
            <a:avLst/>
          </a:prstGeom>
          <a:noFill/>
        </p:spPr>
        <p:txBody>
          <a:bodyPr wrap="square" lIns="91437" tIns="45719" rIns="91437" bIns="45719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ED5136"/>
              </a:buClr>
              <a:defRPr/>
            </a:pPr>
            <a:r>
              <a:rPr lang="ru-RU" sz="2400" dirty="0">
                <a:solidFill>
                  <a:srgbClr val="9C007F">
                    <a:lumMod val="50000"/>
                  </a:srgbClr>
                </a:solidFill>
                <a:latin typeface="Arial Black" panose="020B0A04020102020204" pitchFamily="34" charset="0"/>
              </a:rPr>
              <a:t>Статьи расходов в целях реализации проекта: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5445284" y="2374804"/>
            <a:ext cx="4909811" cy="276999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ВВВВВВ   ВВ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335225" y="1778174"/>
            <a:ext cx="9152570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3) аренда и (или) приобретение оргтехники, оборудования (в том числе инвентаря, мебели);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324387" y="1402754"/>
            <a:ext cx="9697302" cy="461663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2) ремонт нежилого помещения, включая приобретение строительных материалов, оборудования, необходимого для ремонта помещения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326641" y="1165990"/>
            <a:ext cx="9291450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1) аренда нежилого помещения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326642" y="2002916"/>
            <a:ext cx="9366004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4) выплата по передаче прав на франшизу (паушальный платеж);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343116" y="2244122"/>
            <a:ext cx="9341101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5) </a:t>
            </a:r>
            <a:r>
              <a:rPr lang="ru-RU" sz="1200" b="1" dirty="0" err="1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ООоплата</a:t>
            </a:r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 коммунальных услуг и услуг электроснабжения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293796" y="2488305"/>
            <a:ext cx="9319727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 6) оформление результатов интеллектуальной деятельности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289228" y="2765302"/>
            <a:ext cx="9324295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 7) приобретение основных средств (за исключением приобретения зданий, сооружений, земельных участков, автомобилей);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307610" y="2964510"/>
            <a:ext cx="8875876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 8) переоборудование транспортных средств для перевозки маломобильных групп населения, в том числе инвалидов;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343116" y="3441592"/>
            <a:ext cx="9368940" cy="830995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10) оплата услуг по созданию, технической поддержке, наполнению, развитию и продвижению в средствах массовой информации и сети «Интернет» (услуги хостинга, расходы на регистрацию доменных имен в сети «Интернет» и продление регистрации, расходы на поисковую оптимизацию, услуги и (или) работы по модернизации и (или) продвижению сайта и аккаунтов в социальных сетях);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289228" y="4272587"/>
            <a:ext cx="8875876" cy="646329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 11) приобретение программного обеспечения и неисключительных прав на программное обеспечение (расходы</a:t>
            </a:r>
            <a:r>
              <a:rPr lang="ru-RU" sz="1200" b="1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,   связанные </a:t>
            </a:r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с получением прав по лицензионному соглашению; расходы по адаптации, настройке, внедрению и модификации программного обеспечения; расходы по сопровождению программного обеспечения);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293796" y="4946526"/>
            <a:ext cx="9324295" cy="646329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 12) уплата первого взноса (аванса) при заключении договора лизинга и (или) лизинговых платежей, за исключением уплаты первого взноса (аванса) и лизинговых платежей по договору лизинга, </a:t>
            </a:r>
            <a:r>
              <a:rPr lang="ru-RU" sz="1200" b="1" dirty="0" err="1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сублизинга</a:t>
            </a:r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, в случае если предметом договора является легковое транспортное средство и (или) </a:t>
            </a:r>
            <a:r>
              <a:rPr lang="ru-RU" sz="1200" b="1" dirty="0" err="1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мототранспортное</a:t>
            </a:r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 средство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359922" y="3177298"/>
            <a:ext cx="8912798" cy="276997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9) </a:t>
            </a:r>
            <a:r>
              <a:rPr lang="ru-RU" sz="1200" b="1" dirty="0" err="1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Ооплата</a:t>
            </a:r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 услуг связи , в том числе «Интернет»;</a:t>
            </a:r>
          </a:p>
        </p:txBody>
      </p:sp>
    </p:spTree>
    <p:extLst>
      <p:ext uri="{BB962C8B-B14F-4D97-AF65-F5344CB8AC3E}">
        <p14:creationId xmlns:p14="http://schemas.microsoft.com/office/powerpoint/2010/main" val="94169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Целевой показатель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5445284" y="2374804"/>
            <a:ext cx="4909811" cy="276999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ВВВВВВ   ВВ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329059" y="1418139"/>
            <a:ext cx="9312884" cy="30285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37" tIns="45719" rIns="91437" bIns="45719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68007F">
                    <a:lumMod val="50000"/>
                  </a:srgb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Создание новых рабочих(его) мест(а)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68007F">
                    <a:lumMod val="50000"/>
                  </a:srgb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68007F">
                    <a:lumMod val="50000"/>
                  </a:srgb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по состоянию на 31.12.2026г., по сравнению с количеством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68007F">
                    <a:lumMod val="50000"/>
                  </a:srgb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 рабочих мест по состоянию 31.12.2025г.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000" b="1" dirty="0">
              <a:solidFill>
                <a:srgbClr val="68007F">
                  <a:lumMod val="50000"/>
                </a:srgbClr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85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Субсидия для участников СВО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E6FD75-52EE-7DCD-8144-366E0B59396C}"/>
              </a:ext>
            </a:extLst>
          </p:cNvPr>
          <p:cNvSpPr txBox="1"/>
          <p:nvPr/>
        </p:nvSpPr>
        <p:spPr>
          <a:xfrm>
            <a:off x="421444" y="829120"/>
            <a:ext cx="9317855" cy="424730"/>
          </a:xfrm>
          <a:prstGeom prst="rect">
            <a:avLst/>
          </a:prstGeom>
          <a:noFill/>
        </p:spPr>
        <p:txBody>
          <a:bodyPr wrap="square" lIns="91437" tIns="45719" rIns="91437" bIns="45719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ED5136"/>
              </a:buClr>
              <a:defRPr/>
            </a:pPr>
            <a:r>
              <a:rPr lang="ru-RU" sz="2400" dirty="0">
                <a:solidFill>
                  <a:srgbClr val="9C007F">
                    <a:lumMod val="50000"/>
                  </a:srgbClr>
                </a:solidFill>
                <a:latin typeface="Arial Black" panose="020B0A04020102020204" pitchFamily="34" charset="0"/>
              </a:rPr>
              <a:t>Отчетность после получения субсидии: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>
          <a:xfrm>
            <a:off x="377215" y="1418139"/>
            <a:ext cx="4560359" cy="369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37" tIns="45719" rIns="91437" bIns="45719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68007F">
                    <a:lumMod val="50000"/>
                  </a:srgb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Ежеквартальная: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30C0B-96E4-4210-4D87-7B7ED347E074}"/>
              </a:ext>
            </a:extLst>
          </p:cNvPr>
          <p:cNvSpPr txBox="1"/>
          <p:nvPr/>
        </p:nvSpPr>
        <p:spPr bwMode="auto">
          <a:xfrm>
            <a:off x="5255530" y="1418139"/>
            <a:ext cx="4483769" cy="369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37" tIns="45719" rIns="91437" bIns="45719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68007F">
                    <a:lumMod val="50000"/>
                  </a:srgb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Сроки представления: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5445284" y="2374804"/>
            <a:ext cx="4909811" cy="276999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ВВВВВВ   ВВ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257346" y="1964963"/>
            <a:ext cx="4809971" cy="1938990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1) о достижении значений результата предоставления субсидий, определенных соглашением;</a:t>
            </a:r>
          </a:p>
          <a:p>
            <a:pPr marL="228600" indent="-228600" defTabSz="625456">
              <a:buAutoNum type="arabicParenR"/>
            </a:pPr>
            <a:endParaRPr lang="ru-RU" sz="1200" b="1" dirty="0">
              <a:solidFill>
                <a:srgbClr val="E40059">
                  <a:lumMod val="50000"/>
                </a:srgbClr>
              </a:solidFill>
              <a:latin typeface="Cormorant Garamond Medium"/>
              <a:ea typeface="Cormorant Garamond Medium"/>
              <a:cs typeface="Cormorant Garamond Medium"/>
            </a:endParaRPr>
          </a:p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2) об осуществлении расходов, источником финансового обеспечения которых являются субсидии, с приложением документов, подтверждающих фактически произведенные получателем субсидий расходы, источником которых стали субсидии.</a:t>
            </a:r>
          </a:p>
          <a:p>
            <a:pPr defTabSz="625456"/>
            <a:endParaRPr lang="ru-RU" sz="1200" b="1" dirty="0">
              <a:solidFill>
                <a:srgbClr val="E40059">
                  <a:lumMod val="50000"/>
                </a:srgbClr>
              </a:solidFill>
              <a:latin typeface="Cormorant Garamond Medium"/>
              <a:ea typeface="Cormorant Garamond Medium"/>
              <a:cs typeface="Cormorant Garamond Medium"/>
            </a:endParaRPr>
          </a:p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3) О </a:t>
            </a:r>
            <a:r>
              <a:rPr lang="ru-RU" sz="1200" b="1" dirty="0" err="1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о</a:t>
            </a:r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 расходах по смете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5110704" y="1936119"/>
            <a:ext cx="4929418" cy="646329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не позднее 3-го рабочего дня месяца, следующего за отчетным кварталом, представляют в </a:t>
            </a:r>
            <a:r>
              <a:rPr lang="en-US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M</a:t>
            </a:r>
            <a:r>
              <a:rPr lang="ru-RU" sz="1200" b="1" dirty="0" err="1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инистерство</a:t>
            </a:r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 через ГИИС «Электронный бюджет: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5110704" y="2654901"/>
            <a:ext cx="4929418" cy="1384993"/>
          </a:xfrm>
          <a:prstGeom prst="rect">
            <a:avLst/>
          </a:prstGeom>
          <a:noFill/>
        </p:spPr>
        <p:txBody>
          <a:bodyPr wrap="square" lIns="91437" tIns="45719" rIns="91437" bIns="45719">
            <a:spAutoFit/>
          </a:bodyPr>
          <a:lstStyle/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До 14 января 2026 года за 4 квартал 2025 года</a:t>
            </a:r>
          </a:p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До 3 апреля 2026 года за 1 квартал 2026 года</a:t>
            </a:r>
          </a:p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До 3 июля 2026 года за 2 квартал 2026 года</a:t>
            </a:r>
          </a:p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До 5 октября 2026 года за 3 квартал 2026 года</a:t>
            </a:r>
          </a:p>
          <a:p>
            <a:pPr defTabSz="625456"/>
            <a:r>
              <a:rPr lang="ru-RU" sz="1200" b="1" dirty="0">
                <a:solidFill>
                  <a:srgbClr val="E40059">
                    <a:lumMod val="50000"/>
                  </a:srgbClr>
                </a:solidFill>
                <a:latin typeface="Cormorant Garamond Medium"/>
                <a:ea typeface="Cormorant Garamond Medium"/>
                <a:cs typeface="Cormorant Garamond Medium"/>
              </a:rPr>
              <a:t>До 14 января 2027 года за 4 квартал 2026 года</a:t>
            </a:r>
          </a:p>
          <a:p>
            <a:pPr defTabSz="625456"/>
            <a:endParaRPr lang="ru-RU" sz="1200" b="1" dirty="0">
              <a:solidFill>
                <a:srgbClr val="E40059">
                  <a:lumMod val="50000"/>
                </a:srgbClr>
              </a:solidFill>
              <a:latin typeface="Cormorant Garamond Medium"/>
              <a:ea typeface="Cormorant Garamond Medium"/>
              <a:cs typeface="Cormorant Garamond Medium"/>
            </a:endParaRPr>
          </a:p>
          <a:p>
            <a:pPr defTabSz="625456"/>
            <a:endParaRPr lang="ru-RU" sz="1200" b="1" dirty="0">
              <a:solidFill>
                <a:srgbClr val="E40059">
                  <a:lumMod val="50000"/>
                </a:srgbClr>
              </a:solidFill>
              <a:latin typeface="Cormorant Garamond Medium"/>
              <a:ea typeface="Cormorant Garamond Medium"/>
              <a:cs typeface="Cormorant Garamond Medium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A27101-2EC3-178C-3ECF-3B02DB60B727}"/>
              </a:ext>
            </a:extLst>
          </p:cNvPr>
          <p:cNvSpPr txBox="1"/>
          <p:nvPr/>
        </p:nvSpPr>
        <p:spPr bwMode="auto">
          <a:xfrm>
            <a:off x="431197" y="4039894"/>
            <a:ext cx="9412670" cy="120032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37" tIns="45719" rIns="91437" bIns="45719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68007F">
                    <a:lumMod val="50000"/>
                  </a:srgb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До 31.12.2026 года необходимо: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68007F">
                    <a:lumMod val="50000"/>
                  </a:srgb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-   потратить субсидию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ru-RU" sz="2000" b="1" dirty="0">
                <a:solidFill>
                  <a:srgbClr val="68007F">
                    <a:lumMod val="50000"/>
                  </a:srgb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достичь целевой показатель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ru-RU" sz="2000" b="1" dirty="0">
                <a:solidFill>
                  <a:srgbClr val="68007F">
                    <a:lumMod val="50000"/>
                  </a:srgb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обеспечить </a:t>
            </a:r>
            <a:r>
              <a:rPr lang="ru-RU" sz="2000" b="1" dirty="0" err="1">
                <a:solidFill>
                  <a:srgbClr val="68007F">
                    <a:lumMod val="50000"/>
                  </a:srgb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софинасирование</a:t>
            </a:r>
            <a:r>
              <a:rPr lang="ru-RU" sz="2000" b="1" dirty="0">
                <a:solidFill>
                  <a:srgbClr val="68007F">
                    <a:lumMod val="50000"/>
                  </a:srgb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 за счет собственных средств </a:t>
            </a:r>
          </a:p>
        </p:txBody>
      </p:sp>
    </p:spTree>
    <p:extLst>
      <p:ext uri="{BB962C8B-B14F-4D97-AF65-F5344CB8AC3E}">
        <p14:creationId xmlns:p14="http://schemas.microsoft.com/office/powerpoint/2010/main" val="12430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Предоставление заявки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E6FD75-52EE-7DCD-8144-366E0B59396C}"/>
              </a:ext>
            </a:extLst>
          </p:cNvPr>
          <p:cNvSpPr txBox="1"/>
          <p:nvPr/>
        </p:nvSpPr>
        <p:spPr>
          <a:xfrm>
            <a:off x="459811" y="1634158"/>
            <a:ext cx="9446314" cy="2585321"/>
          </a:xfrm>
          <a:prstGeom prst="rect">
            <a:avLst/>
          </a:prstGeom>
          <a:noFill/>
        </p:spPr>
        <p:txBody>
          <a:bodyPr wrap="square" lIns="91437" tIns="45719" rIns="91437" bIns="45719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ED5136"/>
              </a:buClr>
              <a:defRPr/>
            </a:pPr>
            <a:r>
              <a:rPr lang="ru-RU" sz="2400" dirty="0">
                <a:solidFill>
                  <a:srgbClr val="9C007F">
                    <a:lumMod val="50000"/>
                  </a:srgbClr>
                </a:solidFill>
                <a:latin typeface="Arial Black" panose="020B0A04020102020204" pitchFamily="34" charset="0"/>
              </a:rPr>
              <a:t>Заявка на субсидию подается в электронном виде на ГИИС «Электронный бюджет»,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ED5136"/>
              </a:buClr>
              <a:defRPr/>
            </a:pPr>
            <a:r>
              <a:rPr lang="ru-RU" sz="2400" dirty="0">
                <a:solidFill>
                  <a:srgbClr val="9C007F">
                    <a:lumMod val="50000"/>
                  </a:srgbClr>
                </a:solidFill>
                <a:latin typeface="Arial Black" panose="020B0A04020102020204" pitchFamily="34" charset="0"/>
              </a:rPr>
              <a:t>подписывается усиленной цифровой подписью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ED5136"/>
              </a:buClr>
              <a:defRPr/>
            </a:pPr>
            <a:r>
              <a:rPr lang="ru-RU" sz="2400" dirty="0">
                <a:solidFill>
                  <a:srgbClr val="9C007F">
                    <a:lumMod val="50000"/>
                  </a:srgbClr>
                </a:solidFill>
                <a:latin typeface="Arial Black" panose="020B0A04020102020204" pitchFamily="34" charset="0"/>
              </a:rPr>
              <a:t>через </a:t>
            </a:r>
            <a:r>
              <a:rPr lang="ru-RU" sz="2400" dirty="0" err="1">
                <a:solidFill>
                  <a:srgbClr val="9C007F">
                    <a:lumMod val="50000"/>
                  </a:srgbClr>
                </a:solidFill>
                <a:latin typeface="Arial Black" panose="020B0A04020102020204" pitchFamily="34" charset="0"/>
              </a:rPr>
              <a:t>КриптоПро</a:t>
            </a:r>
            <a:endParaRPr lang="ru-RU" sz="2400" dirty="0">
              <a:solidFill>
                <a:srgbClr val="9C007F">
                  <a:lumMod val="50000"/>
                </a:srgbClr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ED5136"/>
              </a:buClr>
              <a:defRPr/>
            </a:pPr>
            <a:endParaRPr lang="ru-RU" sz="2400" dirty="0">
              <a:solidFill>
                <a:srgbClr val="9C007F">
                  <a:lumMod val="50000"/>
                </a:srgbClr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ED5136"/>
              </a:buClr>
              <a:defRPr/>
            </a:pPr>
            <a:r>
              <a:rPr lang="ru-RU" sz="2400" dirty="0">
                <a:solidFill>
                  <a:srgbClr val="9C007F">
                    <a:lumMod val="50000"/>
                  </a:srgbClr>
                </a:solidFill>
                <a:latin typeface="Arial Black" panose="020B0A04020102020204" pitchFamily="34" charset="0"/>
              </a:rPr>
              <a:t>ссылка: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ED5136"/>
              </a:buClr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promote.budget.gov.ru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4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Техническая поддержка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31" y="914078"/>
            <a:ext cx="7928881" cy="445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723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Другая 13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Другая 13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Другая 13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1405</Words>
  <Application>Microsoft Office PowerPoint</Application>
  <DocSecurity>0</DocSecurity>
  <PresentationFormat>Произвольный</PresentationFormat>
  <Paragraphs>173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 Black</vt:lpstr>
      <vt:lpstr>Cormorant Garamond Medium</vt:lpstr>
      <vt:lpstr>Helvetica Neue</vt:lpstr>
      <vt:lpstr>Arial</vt:lpstr>
      <vt:lpstr>Times New Roman</vt:lpstr>
      <vt:lpstr>Office Theme</vt:lpstr>
      <vt:lpstr>2_Office Theme</vt:lpstr>
      <vt:lpstr>1_Office Theme</vt:lpstr>
      <vt:lpstr>7_Office Theme</vt:lpstr>
      <vt:lpstr>Разъяснения Порядка о предоставлении субсидии участникам СВО</vt:lpstr>
      <vt:lpstr>Предоставление субсидии </vt:lpstr>
      <vt:lpstr>Субсидия для участников СВО</vt:lpstr>
      <vt:lpstr>Предоставление субсидии</vt:lpstr>
      <vt:lpstr>Затраты </vt:lpstr>
      <vt:lpstr>Целевой показатель</vt:lpstr>
      <vt:lpstr>Субсидия для участников СВО</vt:lpstr>
      <vt:lpstr>Предоставление заявки</vt:lpstr>
      <vt:lpstr>Техническая поддержка</vt:lpstr>
      <vt:lpstr>Инструкции к заполнению </vt:lpstr>
      <vt:lpstr>Руководство пользователя</vt:lpstr>
      <vt:lpstr>Предоставление субсидии</vt:lpstr>
      <vt:lpstr>Методика оценки конкурсной документации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Шукшина</dc:creator>
  <cp:lastModifiedBy>Калганское Сельское поселение</cp:lastModifiedBy>
  <cp:revision>954</cp:revision>
  <cp:lastPrinted>2025-10-21T05:34:36Z</cp:lastPrinted>
  <dcterms:modified xsi:type="dcterms:W3CDTF">2025-10-23T05:20:09Z</dcterms:modified>
  <dc:identifier/>
  <dc:language/>
  <cp:version/>
</cp:coreProperties>
</file>