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81" r:id="rId4"/>
    <p:sldId id="257" r:id="rId5"/>
    <p:sldId id="258" r:id="rId6"/>
    <p:sldId id="259" r:id="rId7"/>
    <p:sldId id="292" r:id="rId8"/>
    <p:sldId id="282" r:id="rId10"/>
    <p:sldId id="260" r:id="rId11"/>
    <p:sldId id="272" r:id="rId12"/>
    <p:sldId id="262" r:id="rId13"/>
    <p:sldId id="263" r:id="rId14"/>
    <p:sldId id="264" r:id="rId15"/>
    <p:sldId id="290" r:id="rId16"/>
    <p:sldId id="274" r:id="rId17"/>
    <p:sldId id="275" r:id="rId18"/>
    <p:sldId id="276" r:id="rId19"/>
    <p:sldId id="278" r:id="rId20"/>
    <p:sldId id="291" r:id="rId21"/>
    <p:sldId id="280" r:id="rId22"/>
    <p:sldId id="297" r:id="rId23"/>
    <p:sldId id="298" r:id="rId24"/>
    <p:sldId id="286" r:id="rId25"/>
    <p:sldId id="266" r:id="rId26"/>
    <p:sldId id="283" r:id="rId27"/>
    <p:sldId id="267" r:id="rId28"/>
    <p:sldId id="285" r:id="rId29"/>
    <p:sldId id="268" r:id="rId30"/>
    <p:sldId id="269" r:id="rId31"/>
    <p:sldId id="296" r:id="rId32"/>
    <p:sldId id="293" r:id="rId33"/>
    <p:sldId id="288" r:id="rId34"/>
    <p:sldId id="294" r:id="rId35"/>
    <p:sldId id="295" r:id="rId36"/>
    <p:sldId id="289" r:id="rId37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4695" autoAdjust="0"/>
  </p:normalViewPr>
  <p:slideViewPr>
    <p:cSldViewPr showGuides="1">
      <p:cViewPr varScale="1">
        <p:scale>
          <a:sx n="95" d="100"/>
          <a:sy n="95" d="100"/>
        </p:scale>
        <p:origin x="2118" y="96"/>
      </p:cViewPr>
      <p:guideLst>
        <p:guide orient="horz" pos="21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sz="1600" dirty="0" smtClean="0">
                <a:latin typeface="+mj-lt"/>
              </a:rPr>
              <a:t>Рождаемость в 2025 г. 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104957592106542"/>
          <c:y val="0.0296695886716117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00081406567552"/>
          <c:y val="0.350394868881444"/>
          <c:w val="0.352102370790782"/>
          <c:h val="0.277595212938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рождаемость, смертность </c:v>
                </c:pt>
              </c:strCache>
            </c:strRef>
          </c:tx>
          <c:explosion val="0"/>
          <c:dPt>
            <c:idx val="0"/>
            <c:bubble3D val="0"/>
            <c:explosion val="28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0574206951012459"/>
                  <c:y val="-0.0046488019071790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14 ч.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822948867502678"/>
                  <c:y val="-0.069227836742929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19 ч.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</c:plotArea>
    <c:legend>
      <c:legendPos val="t"/>
      <c:layout>
        <c:manualLayout>
          <c:xMode val="edge"/>
          <c:yMode val="edge"/>
          <c:x val="0.0776494266194303"/>
          <c:y val="0.166797033041133"/>
          <c:w val="0.322344463886463"/>
          <c:h val="0.075916980370711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1841dd5-e5c2-4888-8369-d3b79c22ab81}"/>
      </c:ext>
    </c:extLst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sz="1600" dirty="0" smtClean="0">
                <a:latin typeface="+mj-lt"/>
              </a:rPr>
              <a:t>Половозрастная</a:t>
            </a:r>
            <a:r>
              <a:rPr lang="ru-RU" sz="1400" dirty="0" smtClean="0">
                <a:latin typeface="+mj-lt"/>
              </a:rPr>
              <a:t> структура округа</a:t>
            </a:r>
            <a:endParaRPr lang="ru-RU" sz="1400" dirty="0">
              <a:latin typeface="+mj-lt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2701</c:v>
                </c:pt>
                <c:pt idx="1">
                  <c:v>2650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42688"/>
        <c:axId val="276935632"/>
      </c:barChart>
      <c:catAx>
        <c:axId val="27694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76935632"/>
        <c:crosses val="autoZero"/>
        <c:auto val="1"/>
        <c:lblAlgn val="ctr"/>
        <c:lblOffset val="100"/>
        <c:noMultiLvlLbl val="0"/>
      </c:catAx>
      <c:valAx>
        <c:axId val="27693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7694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e858684-eb75-4ace-a491-cf870fc19119}"/>
      </c:ext>
    </c:extLst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0.29057</cdr:y>
    </cdr:from>
    <cdr:to>
      <cdr:x>0.94499</cdr:x>
      <cdr:y>0.77995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5040560" y="1368152"/>
          <a:ext cx="2736304" cy="2304256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0.27528</cdr:y>
    </cdr:from>
    <cdr:to>
      <cdr:x>0.93624</cdr:x>
      <cdr:y>0.82583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4248472" y="1296144"/>
          <a:ext cx="3456384" cy="2592288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endParaRPr lang="ru-RU" sz="1100" dirty="0"/>
        </a:p>
      </cdr:txBody>
    </cdr:sp>
  </cdr:relSizeAnchor>
  <cdr:relSizeAnchor xmlns:cdr="http://schemas.openxmlformats.org/drawingml/2006/chartDrawing">
    <cdr:from>
      <cdr:x>0.51624</cdr:x>
      <cdr:y>0.38233</cdr:y>
    </cdr:from>
    <cdr:to>
      <cdr:x>0.96249</cdr:x>
      <cdr:y>0.887</cdr:y>
    </cdr:to>
    <cdr:sp>
      <cdr:nvSpPr>
        <cdr:cNvPr id="4" name="Прямоугольник 3"/>
        <cdr:cNvSpPr/>
      </cdr:nvSpPr>
      <cdr:spPr xmlns:a="http://schemas.openxmlformats.org/drawingml/2006/main">
        <a:xfrm xmlns:a="http://schemas.openxmlformats.org/drawingml/2006/main">
          <a:off x="4248472" y="1800200"/>
          <a:ext cx="3672408" cy="237626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0.2141</cdr:y>
    </cdr:from>
    <cdr:to>
      <cdr:x>0.7586</cdr:x>
      <cdr:y>0.71417</cdr:y>
    </cdr:to>
    <cdr:sp>
      <cdr:nvSpPr>
        <cdr:cNvPr id="5" name="Прямоугольник 4"/>
        <cdr:cNvSpPr/>
      </cdr:nvSpPr>
      <cdr:spPr xmlns:a="http://schemas.openxmlformats.org/drawingml/2006/main">
        <a:xfrm xmlns:a="http://schemas.openxmlformats.org/drawingml/2006/main">
          <a:off x="5328592" y="1008112"/>
          <a:ext cx="914400" cy="235456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endParaRPr lang="ru-RU" sz="1100" dirty="0"/>
        </a:p>
      </cdr:txBody>
    </cdr:sp>
  </cdr:relSizeAnchor>
  <cdr:relSizeAnchor xmlns:cdr="http://schemas.openxmlformats.org/drawingml/2006/chartDrawing">
    <cdr:from>
      <cdr:x>0.49874</cdr:x>
      <cdr:y>0.29057</cdr:y>
    </cdr:from>
    <cdr:to>
      <cdr:x>0.97124</cdr:x>
      <cdr:y>0.90229</cdr:y>
    </cdr:to>
    <cdr:sp>
      <cdr:nvSpPr>
        <cdr:cNvPr id="6" name="Прямоугольник 5"/>
        <cdr:cNvSpPr/>
      </cdr:nvSpPr>
      <cdr:spPr xmlns:a="http://schemas.openxmlformats.org/drawingml/2006/main">
        <a:xfrm xmlns:a="http://schemas.openxmlformats.org/drawingml/2006/main">
          <a:off x="4104456" y="1368152"/>
          <a:ext cx="3888432" cy="288032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endParaRPr lang="ru-RU" sz="1100" dirty="0"/>
        </a:p>
      </cdr:txBody>
    </cdr:sp>
  </cdr:relSizeAnchor>
  <cdr:relSizeAnchor xmlns:cdr="http://schemas.openxmlformats.org/drawingml/2006/chartDrawing">
    <cdr:from>
      <cdr:x>0.55999</cdr:x>
      <cdr:y>0.29057</cdr:y>
    </cdr:from>
    <cdr:to>
      <cdr:x>0.97124</cdr:x>
      <cdr:y>0.76005</cdr:y>
    </cdr:to>
    <cdr:sp>
      <cdr:nvSpPr>
        <cdr:cNvPr id="7" name="Прямоугольник 6"/>
        <cdr:cNvSpPr/>
      </cdr:nvSpPr>
      <cdr:spPr xmlns:a="http://schemas.openxmlformats.org/drawingml/2006/main">
        <a:xfrm xmlns:a="http://schemas.openxmlformats.org/drawingml/2006/main">
          <a:off x="4608512" y="1368152"/>
          <a:ext cx="3384376" cy="2210544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0.34688</cdr:x>
      <cdr:y>0.7114</cdr:y>
    </cdr:from>
    <cdr:to>
      <cdr:x>0.56712</cdr:x>
      <cdr:y>1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1440160" y="2304256"/>
          <a:ext cx="914400" cy="91440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endParaRPr lang="ru-RU" sz="1100" dirty="0"/>
        </a:p>
      </cdr:txBody>
    </cdr:sp>
  </cdr:relSizeAnchor>
  <cdr:relSizeAnchor xmlns:cdr="http://schemas.openxmlformats.org/drawingml/2006/chartDrawing">
    <cdr:from>
      <cdr:x>0.34688</cdr:x>
      <cdr:y>0.61364</cdr:y>
    </cdr:from>
    <cdr:to>
      <cdr:x>0.57436</cdr:x>
      <cdr:y>0.72728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1440160" y="1944216"/>
          <a:ext cx="944442" cy="360051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r>
            <a:rPr lang="ru-RU" dirty="0" smtClean="0">
              <a:latin typeface="+mn-lt"/>
              <a:ea typeface="+mn-ea"/>
              <a:cs typeface="+mn-cs"/>
            </a:rPr>
            <a:t>2650</a:t>
          </a:r>
          <a:r>
            <a:rPr lang="ru-RU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0.65907</cdr:x>
      <cdr:y>0.68182</cdr:y>
    </cdr:from>
    <cdr:to>
      <cdr:x>0.83251</cdr:x>
      <cdr:y>0.77273</cdr:y>
    </cdr:to>
    <cdr:sp>
      <cdr:nvSpPr>
        <cdr:cNvPr id="4" name="Прямоугольник 3"/>
        <cdr:cNvSpPr/>
      </cdr:nvSpPr>
      <cdr:spPr xmlns:a="http://schemas.openxmlformats.org/drawingml/2006/main">
        <a:xfrm xmlns:a="http://schemas.openxmlformats.org/drawingml/2006/main">
          <a:off x="2736304" y="2160240"/>
          <a:ext cx="720086" cy="288035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wrap="none" rtlCol="0"/>
        <a:lstStyle/>
        <a:p>
          <a:r>
            <a:rPr lang="ru-RU" dirty="0" smtClean="0"/>
            <a:t>2602</a:t>
          </a:r>
          <a:endParaRPr lang="ru-RU" dirty="0" smtClean="0"/>
        </a:p>
        <a:p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44ED-C0C8-42E4-B872-1F896FDCD76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8C6-DFCF-4A24-9BCE-31FD5ABC71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60A2-6E11-410B-8A45-A1C19467B39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CA88F-423F-4518-A7DD-6D8E8247DD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  <a:endParaRPr lang="en-US" sz="12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DCCB-21BB-4EC1-ABC5-88D2FAEE573B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290E-3F7E-4CE9-B5D1-361D4A8C28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9082-F349-4D7A-9F9A-A5F148D5ED8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81896-AEB6-46A3-95B7-728492EA55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9B63-E629-4021-9D45-D4A1AC5689C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C636E-4171-4C17-9E03-EB779E1D99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F48-87B2-4F74-9146-89477B81E7F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EFF3A-BBCE-438A-92AC-EA74138375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C7819-FA46-4F63-845A-BAA4DB930AD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17C32-4F04-45BA-BE42-3E436ED892E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82D72-9D06-4E54-A93C-85C5F19A3F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E3A1-4C7F-4C30-B7A2-D86205EDA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B92CE-A88E-4176-A055-3D0C366C891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3F10-E7AD-45F1-B284-041291966AA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FA88C-E0B8-4184-81E1-AECF6861B0A4}" type="datetimeFigureOut">
              <a:rPr lang="ru-RU" smtClean="0"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23746-40E3-46E3-A61B-2461D8BB48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A915-E590-4047-A344-D2F959F33752}" type="datetimeFigureOut">
              <a:rPr lang="ru-RU" smtClean="0"/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9D6F-1925-4C90-AB1E-FCC0030959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5AB7-975A-499F-ACEA-0E1E5A38721F}" type="datetimeFigureOut">
              <a:rPr lang="ru-RU" smtClean="0"/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1D5FE-AB47-4EE9-8104-0DA33D19086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9CA1D-985D-4F2A-9417-50BBCC81A9A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81AF0-1D38-40CA-AB3E-DA651D4D7A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8A4DCCB-21BB-4EC1-ABC5-88D2FAEE573B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89290E-3F7E-4CE9-B5D1-361D4A8C28C6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hyperlink" Target="mailto:kalgaraiadm@mail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5" y="188640"/>
            <a:ext cx="8305800" cy="17281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ИНВЕСТИЦИОННЫЙ ПАСПОРТ КАЛГАНСКОГО МУНИЦИПАЛЬНОГО ОКРУГА ЗАБАЙКАЛЬСКОГО КРАЯ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219" name="Рисунок 3" descr="Изображение 168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67772" y="1916832"/>
            <a:ext cx="4133126" cy="425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699791" y="6201783"/>
            <a:ext cx="4001107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Герб официально не утвержден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Образование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199" y="637710"/>
            <a:ext cx="8406465" cy="5904656"/>
          </a:xfrm>
        </p:spPr>
        <p:txBody>
          <a:bodyPr/>
          <a:lstStyle/>
          <a:p>
            <a:pPr marL="0" indent="0" algn="ctr"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endParaRPr lang="ru-RU" sz="1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7592" y="2578752"/>
            <a:ext cx="2530235" cy="1737180"/>
          </a:xfrm>
          <a:prstGeom prst="rect">
            <a:avLst/>
          </a:prstGeom>
        </p:spPr>
      </p:pic>
      <p:pic>
        <p:nvPicPr>
          <p:cNvPr id="6146" name="Picture 2" descr="https://sun9-25.userapi.com/impg/FhNjrzBZm6dsUzLlDhd2IuOl7SXVzeRTkIGzug/QwOc6l0GGE8.jpg?size=1200x900&amp;quality=95&amp;sign=826d002d57a3252084966cbf163fbb6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0162" y="4651814"/>
            <a:ext cx="2796717" cy="17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0.userapi.com/impg/Xnogs1OMwRMvzPZ8ULJrtc9LEkP1nPWQ01XENQ/do-KArmFEik.jpg?size=1040x780&amp;quality=95&amp;sign=4915f42020d5a550a84e85a9987d3d4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694" y="4638773"/>
            <a:ext cx="25306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6" y="4651976"/>
            <a:ext cx="2796715" cy="1728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665" y="4695116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latin typeface="+mn-lt"/>
              </a:rPr>
              <a:t>Завершен капитальный </a:t>
            </a:r>
            <a:r>
              <a:rPr lang="ru-RU" sz="1400" dirty="0" smtClean="0">
                <a:latin typeface="+mn-lt"/>
              </a:rPr>
              <a:t>ремонт, </a:t>
            </a:r>
            <a:r>
              <a:rPr lang="ru-RU" sz="1400" dirty="0">
                <a:latin typeface="+mn-lt"/>
              </a:rPr>
              <a:t>закуплено новое </a:t>
            </a:r>
            <a:r>
              <a:rPr lang="ru-RU" sz="1400" dirty="0" smtClean="0">
                <a:latin typeface="+mn-lt"/>
              </a:rPr>
              <a:t>оборудование в МОУ СОШ </a:t>
            </a:r>
            <a:endParaRPr lang="ru-RU" sz="14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+mn-lt"/>
              </a:rPr>
              <a:t>с. Калга</a:t>
            </a:r>
            <a:endParaRPr lang="ru-RU" sz="1400" dirty="0">
              <a:latin typeface="+mn-lt"/>
            </a:endParaRPr>
          </a:p>
        </p:txBody>
      </p:sp>
      <p:sp>
        <p:nvSpPr>
          <p:cNvPr id="7" name="AutoShape 2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3203848" y="3861048"/>
            <a:ext cx="2664295" cy="17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2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4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AutoShape 6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2" name="AutoShape 8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3625539" y="6045848"/>
            <a:ext cx="2654697" cy="2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Здание начальной школы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AutoShape 10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542951" y="6084387"/>
            <a:ext cx="2637904" cy="2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Здание средней школы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AutoShape 12" descr="https://sun9-79.userapi.com/impg/pO9xb2BDNPiX6LRESd_sgWlTLU_wATdxreJAYA/hbsQqITXp_o.jpg?size=2560x1706&amp;quality=95&amp;sign=f918d0de815325685808a329ce505fca&amp;type=album"/>
          <p:cNvSpPr>
            <a:spLocks noChangeAspect="1" noChangeArrowheads="1"/>
          </p:cNvSpPr>
          <p:nvPr/>
        </p:nvSpPr>
        <p:spPr bwMode="auto">
          <a:xfrm>
            <a:off x="765174" y="465137"/>
            <a:ext cx="272670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6" name="AutoShape 16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3842" y="705233"/>
            <a:ext cx="8008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На территории округа находится </a:t>
            </a:r>
            <a:r>
              <a:rPr lang="ru-RU" sz="1600" dirty="0" smtClean="0">
                <a:latin typeface="+mn-lt"/>
              </a:rPr>
              <a:t>2 </a:t>
            </a:r>
            <a:r>
              <a:rPr lang="ru-RU" sz="1600" dirty="0">
                <a:latin typeface="+mn-lt"/>
              </a:rPr>
              <a:t>дошкольных образовательных </a:t>
            </a:r>
            <a:r>
              <a:rPr lang="ru-RU" sz="1600" dirty="0" smtClean="0">
                <a:latin typeface="+mn-lt"/>
              </a:rPr>
              <a:t>учреждения </a:t>
            </a:r>
            <a:r>
              <a:rPr lang="ru-RU" sz="1600" dirty="0">
                <a:latin typeface="+mn-lt"/>
              </a:rPr>
              <a:t>и </a:t>
            </a:r>
            <a:r>
              <a:rPr lang="ru-RU" sz="1600" dirty="0" smtClean="0">
                <a:latin typeface="+mn-lt"/>
              </a:rPr>
              <a:t>6 </a:t>
            </a:r>
            <a:r>
              <a:rPr lang="ru-RU" sz="1600" dirty="0">
                <a:latin typeface="+mn-lt"/>
              </a:rPr>
              <a:t>дошкольных групп в </a:t>
            </a:r>
            <a:r>
              <a:rPr lang="ru-RU" sz="1600" dirty="0" smtClean="0">
                <a:latin typeface="+mn-lt"/>
              </a:rPr>
              <a:t>школах, 8 </a:t>
            </a:r>
            <a:r>
              <a:rPr lang="ru-RU" sz="1600" dirty="0">
                <a:latin typeface="+mn-lt"/>
              </a:rPr>
              <a:t>общеобразовательных организаций, </a:t>
            </a:r>
            <a:r>
              <a:rPr lang="ru-RU" sz="1600" dirty="0" smtClean="0">
                <a:latin typeface="+mn-lt"/>
              </a:rPr>
              <a:t>3 филиала.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Численность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детей, посещающих дошкольные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учреждения составляет 175 человек.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Число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учащихся в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общеобразовательных школах составляет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524 человека.</a:t>
            </a:r>
            <a:endParaRPr lang="ru-RU" sz="1600" dirty="0" smtClean="0">
              <a:latin typeface="+mn-lt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n-lt"/>
              </a:rPr>
              <a:t>В </a:t>
            </a:r>
            <a:r>
              <a:rPr lang="ru-RU" sz="1600" dirty="0" smtClean="0">
                <a:latin typeface="+mn-lt"/>
              </a:rPr>
              <a:t>отрасли трудится 13 воспитателей и </a:t>
            </a:r>
            <a:r>
              <a:rPr lang="ru-RU" sz="1600" dirty="0">
                <a:latin typeface="+mn-lt"/>
              </a:rPr>
              <a:t>101 </a:t>
            </a:r>
            <a:r>
              <a:rPr lang="ru-RU" sz="1600" dirty="0" smtClean="0">
                <a:latin typeface="+mn-lt"/>
              </a:rPr>
              <a:t>учитель. </a:t>
            </a:r>
            <a:endParaRPr lang="ru-RU" sz="1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162" y="2578751"/>
            <a:ext cx="2796717" cy="17930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46" y="2569101"/>
            <a:ext cx="2819709" cy="180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Здравоохранение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87996" y="777306"/>
            <a:ext cx="3403884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Здравоохранение округа представлено: в виде 10 </a:t>
            </a:r>
            <a:r>
              <a:rPr lang="ru-RU" sz="1400" dirty="0" err="1" smtClean="0">
                <a:latin typeface="+mn-lt"/>
              </a:rPr>
              <a:t>ФАПов</a:t>
            </a:r>
            <a:r>
              <a:rPr lang="ru-RU" sz="1400" dirty="0" smtClean="0">
                <a:latin typeface="+mn-lt"/>
              </a:rPr>
              <a:t>, ГУЗ Калганская районная больница, рассчитанной </a:t>
            </a:r>
            <a:r>
              <a:rPr lang="ru-RU" sz="1400" dirty="0">
                <a:latin typeface="+mn-lt"/>
              </a:rPr>
              <a:t>на 300 посещений в </a:t>
            </a:r>
            <a:r>
              <a:rPr lang="ru-RU" sz="1400" dirty="0" smtClean="0">
                <a:latin typeface="+mn-lt"/>
              </a:rPr>
              <a:t>смену</a:t>
            </a:r>
            <a:endParaRPr lang="ru-RU" sz="1400" dirty="0" smtClean="0">
              <a:latin typeface="+mn-lt"/>
            </a:endParaRPr>
          </a:p>
        </p:txBody>
      </p:sp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345777" y="5084192"/>
            <a:ext cx="557212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Терапевтическое отделение рассчитано на  </a:t>
            </a:r>
            <a:r>
              <a:rPr lang="ru-RU" sz="1400" dirty="0" smtClean="0">
                <a:latin typeface="+mn-lt"/>
              </a:rPr>
              <a:t>15 коек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стационара</a:t>
            </a:r>
            <a:r>
              <a:rPr lang="ru-RU" sz="1400" dirty="0">
                <a:latin typeface="+mn-lt"/>
              </a:rPr>
              <a:t> . Хирургическое отделение рассчитано на </a:t>
            </a:r>
            <a:r>
              <a:rPr lang="ru-RU" sz="1400" dirty="0" smtClean="0">
                <a:latin typeface="+mn-lt"/>
              </a:rPr>
              <a:t>6 </a:t>
            </a:r>
            <a:r>
              <a:rPr lang="ru-RU" sz="1400" dirty="0">
                <a:latin typeface="+mn-lt"/>
              </a:rPr>
              <a:t>коек, </a:t>
            </a:r>
            <a:r>
              <a:rPr lang="ru-RU" sz="1400" dirty="0" smtClean="0">
                <a:latin typeface="+mn-lt"/>
              </a:rPr>
              <a:t>2 </a:t>
            </a:r>
            <a:r>
              <a:rPr lang="ru-RU" sz="1400" dirty="0">
                <a:latin typeface="+mn-lt"/>
              </a:rPr>
              <a:t>гинекологических </a:t>
            </a:r>
            <a:endParaRPr lang="ru-RU" sz="1400" dirty="0">
              <a:latin typeface="+mn-lt"/>
            </a:endParaRPr>
          </a:p>
          <a:p>
            <a:pPr algn="ctr"/>
            <a:r>
              <a:rPr lang="ru-RU" sz="1400" dirty="0">
                <a:latin typeface="+mn-lt"/>
              </a:rPr>
              <a:t>Детское отделение рассчитано на 10 коек </a:t>
            </a:r>
            <a:endParaRPr lang="ru-RU" sz="1400" dirty="0">
              <a:latin typeface="+mn-lt"/>
            </a:endParaRPr>
          </a:p>
          <a:p>
            <a:pPr algn="ctr"/>
            <a:r>
              <a:rPr lang="ru-RU" sz="1400" dirty="0" smtClean="0">
                <a:latin typeface="+mn-lt"/>
              </a:rPr>
              <a:t>Инфекционное </a:t>
            </a:r>
            <a:r>
              <a:rPr lang="ru-RU" sz="1400" dirty="0">
                <a:latin typeface="+mn-lt"/>
              </a:rPr>
              <a:t>отделение </a:t>
            </a:r>
            <a:r>
              <a:rPr lang="ru-RU" sz="1400" dirty="0" smtClean="0">
                <a:latin typeface="+mn-lt"/>
              </a:rPr>
              <a:t>5 </a:t>
            </a:r>
            <a:r>
              <a:rPr lang="ru-RU" sz="1400" dirty="0">
                <a:latin typeface="+mn-lt"/>
              </a:rPr>
              <a:t>коек </a:t>
            </a:r>
            <a:endParaRPr lang="ru-RU" sz="1400" dirty="0">
              <a:latin typeface="+mn-lt"/>
            </a:endParaRPr>
          </a:p>
          <a:p>
            <a:pPr algn="ctr"/>
            <a:r>
              <a:rPr lang="ru-RU" sz="1400" dirty="0">
                <a:latin typeface="+mn-lt"/>
              </a:rPr>
              <a:t>Приемное </a:t>
            </a:r>
            <a:r>
              <a:rPr lang="ru-RU" sz="1400" dirty="0" smtClean="0">
                <a:latin typeface="+mn-lt"/>
              </a:rPr>
              <a:t>отделение, поликлиника.</a:t>
            </a:r>
            <a:endParaRPr lang="ru-RU" sz="1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2160" y="777306"/>
            <a:ext cx="3018894" cy="181168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56175" y="2717617"/>
            <a:ext cx="2808313" cy="163379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В рамках программы «Модернизация первичного </a:t>
            </a: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звена здравоохранения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в Забайкальском крае» произведен монтаж </a:t>
            </a: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модульных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конструкции ФАП в </a:t>
            </a:r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селах Доно, Бура, Верхний </a:t>
            </a:r>
            <a:r>
              <a:rPr lang="ru-RU" sz="2200" dirty="0" err="1" smtClean="0">
                <a:latin typeface="+mn-lt"/>
                <a:cs typeface="Times New Roman" panose="02020603050405020304" pitchFamily="18" charset="0"/>
              </a:rPr>
              <a:t>Калгукан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5662724" y="777306"/>
            <a:ext cx="342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ГУЗ Калганская ЦРБ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98" y="777306"/>
            <a:ext cx="2444004" cy="1490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614" y="4507532"/>
            <a:ext cx="2838873" cy="1801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4" y="2267417"/>
            <a:ext cx="1610364" cy="23129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110" y="2758499"/>
            <a:ext cx="1645938" cy="2193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7" y="2758499"/>
            <a:ext cx="1633933" cy="2193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2" y="286002"/>
            <a:ext cx="8488461" cy="684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Культура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880" y="2493416"/>
            <a:ext cx="2592148" cy="1802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2500983"/>
            <a:ext cx="2150641" cy="19993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379" y="890918"/>
            <a:ext cx="825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charset="0"/>
                <a:ea typeface="Times New Roman" panose="02020603050405020304" pitchFamily="18" charset="0"/>
              </a:rPr>
              <a:t>На территории Калганского муниципального округа находятся </a:t>
            </a:r>
            <a:r>
              <a:rPr lang="ru-RU" sz="1600" dirty="0" smtClean="0">
                <a:latin typeface="Century Gothic" panose="020B0502020202020204" charset="0"/>
                <a:ea typeface="Times New Roman" panose="02020603050405020304" pitchFamily="18" charset="0"/>
              </a:rPr>
              <a:t>3 </a:t>
            </a:r>
            <a:r>
              <a:rPr lang="ru-RU" sz="1600" dirty="0">
                <a:latin typeface="Century Gothic" panose="020B0502020202020204" charset="0"/>
                <a:ea typeface="Times New Roman" panose="02020603050405020304" pitchFamily="18" charset="0"/>
              </a:rPr>
              <a:t>учреждения культуры </a:t>
            </a:r>
            <a:r>
              <a:rPr lang="ru-RU" sz="1600" dirty="0" smtClean="0">
                <a:latin typeface="Century Gothic" panose="020B0502020202020204" charset="0"/>
                <a:ea typeface="Times New Roman" panose="02020603050405020304" pitchFamily="18" charset="0"/>
              </a:rPr>
              <a:t>и 20 филиалов, в </a:t>
            </a:r>
            <a:r>
              <a:rPr lang="ru-RU" sz="1600" dirty="0" err="1" smtClean="0">
                <a:latin typeface="Century Gothic" panose="020B0502020202020204" charset="0"/>
                <a:ea typeface="Times New Roman" panose="02020603050405020304" pitchFamily="18" charset="0"/>
              </a:rPr>
              <a:t>т.ч</a:t>
            </a:r>
            <a:r>
              <a:rPr lang="ru-RU" sz="1600" dirty="0" smtClean="0">
                <a:latin typeface="Century Gothic" panose="020B0502020202020204" charset="0"/>
                <a:ea typeface="Times New Roman" panose="02020603050405020304" pitchFamily="18" charset="0"/>
              </a:rPr>
              <a:t>. -10 </a:t>
            </a:r>
            <a:r>
              <a:rPr lang="ru-RU" sz="1600" dirty="0">
                <a:latin typeface="Century Gothic" panose="020B0502020202020204" charset="0"/>
                <a:ea typeface="Times New Roman" panose="02020603050405020304" pitchFamily="18" charset="0"/>
              </a:rPr>
              <a:t>сельских домов культуры, 12 библиотек и 1 детская музыкальная школа. </a:t>
            </a:r>
            <a:r>
              <a:rPr lang="ru-RU" sz="1600" dirty="0" smtClean="0">
                <a:latin typeface="Century Gothic" panose="020B0502020202020204" charset="0"/>
                <a:ea typeface="Times New Roman" panose="02020603050405020304" pitchFamily="18" charset="0"/>
              </a:rPr>
              <a:t>В округе имеется 1 кинотеатр (киноустановка), число мест 180. </a:t>
            </a:r>
            <a:r>
              <a:rPr lang="ru-RU" sz="1600" dirty="0">
                <a:latin typeface="Century Gothic" panose="020B0502020202020204" charset="0"/>
              </a:rPr>
              <a:t>Библиотечный фонд составляет 100 252 экз., поступило новой литературы 486 экз., число пользователей 4518 человек, число посещений 75574, количество массовых мероприятий 778, численность работников 16. </a:t>
            </a:r>
            <a:endParaRPr lang="ru-RU" sz="1600" dirty="0">
              <a:latin typeface="Century Gothic" panose="020B050202020202020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706" y="2481943"/>
            <a:ext cx="1999335" cy="20197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581128"/>
            <a:ext cx="2613541" cy="19662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15" y="4581128"/>
            <a:ext cx="2634180" cy="1977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208" y="4581128"/>
            <a:ext cx="2619845" cy="197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199396" cy="88805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Демографические показатели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4710" y="1412777"/>
          <a:ext cx="811973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427984" y="1412776"/>
          <a:ext cx="4151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4528" y="404664"/>
            <a:ext cx="7055380" cy="7200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Добыча полезных ископаемых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6345" y="1268760"/>
          <a:ext cx="8229600" cy="330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439"/>
                <a:gridCol w="1224136"/>
                <a:gridCol w="1224136"/>
                <a:gridCol w="1224136"/>
                <a:gridCol w="1224136"/>
                <a:gridCol w="1171617"/>
              </a:tblGrid>
              <a:tr h="6155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Индикаторы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2022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2023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2024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2025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2026 г. (прогноз)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03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Объем отгрузки (золото), млн. рублей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3624,4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5313,6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5962,5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9682,0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10228,6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5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добычи полезных ископаемых (золото), кг.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906,1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983,1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914,3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940,0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8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Численность занятых, человек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8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плата, рублей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83970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113356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116348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180000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817" name="Picture 1" descr="C:\Users\потопольская\Pictures\фото руда\head-starove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6345" y="4725144"/>
            <a:ext cx="8191746" cy="1872207"/>
          </a:xfrm>
          <a:prstGeom prst="rect">
            <a:avLst/>
          </a:prstGeom>
          <a:noFill/>
        </p:spPr>
      </p:pic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477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Обрабатывающие производства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9872" y="1055391"/>
            <a:ext cx="2520280" cy="5482453"/>
          </a:xfrm>
        </p:spPr>
        <p:txBody>
          <a:bodyPr>
            <a:noAutofit/>
          </a:bodyPr>
          <a:lstStyle/>
          <a:p>
            <a:pPr marL="0" indent="0"/>
            <a:endParaRPr lang="ru-RU" sz="1500" dirty="0" smtClean="0">
              <a:latin typeface="+mn-lt"/>
            </a:endParaRPr>
          </a:p>
          <a:p>
            <a:pPr marL="0" indent="0" algn="ctr"/>
            <a:r>
              <a:rPr lang="ru-RU" sz="1500" dirty="0" smtClean="0">
                <a:latin typeface="+mn-lt"/>
              </a:rPr>
              <a:t>Производством </a:t>
            </a:r>
            <a:r>
              <a:rPr lang="ru-RU" sz="1500" dirty="0">
                <a:latin typeface="+mn-lt"/>
              </a:rPr>
              <a:t>пищевых продуктов занимаются СХК «Рассвет», ООО ПКФ «Атлант», </a:t>
            </a:r>
            <a:r>
              <a:rPr lang="ru-RU" sz="1500" dirty="0" smtClean="0">
                <a:latin typeface="+mn-lt"/>
              </a:rPr>
              <a:t>ИП </a:t>
            </a:r>
            <a:r>
              <a:rPr lang="ru-RU" sz="1500" dirty="0">
                <a:latin typeface="+mn-lt"/>
              </a:rPr>
              <a:t>Бурханов, ИП Асланян, </a:t>
            </a:r>
            <a:r>
              <a:rPr lang="ru-RU" sz="1500" dirty="0" smtClean="0">
                <a:latin typeface="+mn-lt"/>
              </a:rPr>
              <a:t>ИП </a:t>
            </a:r>
            <a:r>
              <a:rPr lang="ru-RU" sz="1500" dirty="0">
                <a:latin typeface="+mn-lt"/>
              </a:rPr>
              <a:t>Кабанов Ф.У. Основная номенклатура выпускаемой продукции: хлеб и хлебобулочные изделия, мука, мясные полуфабрикаты. </a:t>
            </a:r>
            <a:r>
              <a:rPr lang="ru-RU" sz="1600" dirty="0" smtClean="0"/>
              <a:t>За </a:t>
            </a:r>
            <a:r>
              <a:rPr lang="ru-RU" sz="1600" dirty="0"/>
              <a:t>2025 год было произведено 299 т. хлеба, 35 т. хлебобулочных изделий, 920,56 кг. мяса, 1500 кг. мясных полуфабрикатов.</a:t>
            </a:r>
            <a:endParaRPr lang="ru-RU" sz="1600" dirty="0"/>
          </a:p>
          <a:p>
            <a:pPr marL="0" indent="0" algn="ctr"/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0659" y="3269452"/>
            <a:ext cx="2679717" cy="1440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412777"/>
            <a:ext cx="2679717" cy="1551488"/>
          </a:xfrm>
          <a:prstGeom prst="rect">
            <a:avLst/>
          </a:prstGeom>
        </p:spPr>
      </p:pic>
      <p:sp>
        <p:nvSpPr>
          <p:cNvPr id="11" name="AutoShape 2" descr="https://avatars.mds.yandex.net/i?id=f81932ab787726f4c1f9c0be6dd36959e4a1156c-587906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6" y="3269452"/>
            <a:ext cx="2615802" cy="1440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6" y="1506836"/>
            <a:ext cx="2597693" cy="14544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811" y="5017813"/>
            <a:ext cx="2630221" cy="152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45" y="5017813"/>
            <a:ext cx="2649511" cy="15200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174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Сельское хозяйство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32188" y="2103527"/>
          <a:ext cx="5842992" cy="2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628"/>
                <a:gridCol w="720080"/>
                <a:gridCol w="720080"/>
                <a:gridCol w="720080"/>
                <a:gridCol w="720080"/>
                <a:gridCol w="7630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Производство продукции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2022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2023 г.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2024 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2025 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Зерно (после доработки), т.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2608,2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5988,9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1342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2197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95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Масличные</a:t>
                      </a:r>
                      <a:r>
                        <a:rPr lang="ru-RU" sz="1200" baseline="0" dirty="0" smtClean="0"/>
                        <a:t> культуры</a:t>
                      </a:r>
                      <a:r>
                        <a:rPr lang="ru-RU" sz="1200" dirty="0" smtClean="0"/>
                        <a:t> (после доработки), 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2129,2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1933,8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628,0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3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Скот и птица на убой (в живом весе),т.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2503,2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2612,2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2005,2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1981,8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Молоко, 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7012,4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7014,0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5903,3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5025,7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28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Яйца, тыс. шт.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2087,2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1633,1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1551,2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620" name="TextBox 5"/>
          <p:cNvSpPr txBox="1">
            <a:spLocks noChangeArrowheads="1"/>
          </p:cNvSpPr>
          <p:nvPr/>
        </p:nvSpPr>
        <p:spPr bwMode="auto">
          <a:xfrm>
            <a:off x="323528" y="764147"/>
            <a:ext cx="507206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  <a:ea typeface="Times New Roman" panose="02020603050405020304" pitchFamily="18" charset="0"/>
              </a:rPr>
              <a:t>Сельское хозяйство Калганского округа представлено 3 коллективными предприятиями. Также работают 4 крестьянско-фермерских хозяйства», 1 инвестор ООО «</a:t>
            </a:r>
            <a:r>
              <a:rPr lang="ru-RU" sz="1600" dirty="0" err="1">
                <a:latin typeface="+mn-lt"/>
                <a:ea typeface="Times New Roman" panose="02020603050405020304" pitchFamily="18" charset="0"/>
              </a:rPr>
              <a:t>Терос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 ЗК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».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4" descr="01250010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27014" y="3539721"/>
            <a:ext cx="2022630" cy="15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фото района\уборочна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014" y="5130459"/>
            <a:ext cx="2021159" cy="15121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987084"/>
            <a:ext cx="2022630" cy="15179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764147"/>
            <a:ext cx="2546158" cy="118820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4581128"/>
          <a:ext cx="5847908" cy="170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927"/>
                <a:gridCol w="222498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Показатель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На 01.01.2026г.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6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Поголовье крупного рогатого скота,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6028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</a:t>
                      </a:r>
                      <a:r>
                        <a:rPr kumimoji="0" lang="ru-RU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коров, голов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2164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Свиней,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1471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Овец и коз,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1628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0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Лошадей, голов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2400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647" y="185159"/>
            <a:ext cx="8229600" cy="9691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Развитие торговли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потребительского рынка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59811" y="1300030"/>
            <a:ext cx="8229600" cy="555797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sz="1800" dirty="0" smtClean="0"/>
              <a:t>Количество организаций потребительского рынка на 01.01.2026 года</a:t>
            </a:r>
            <a:endParaRPr lang="ru-RU" sz="1800" dirty="0" smtClean="0"/>
          </a:p>
          <a:p>
            <a:pPr>
              <a:buFont typeface="Wingdings 2" panose="05020102010507070707" pitchFamily="18" charset="2"/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20" y="1679188"/>
            <a:ext cx="1728268" cy="1317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u="sng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u="sng" dirty="0" smtClean="0">
                <a:solidFill>
                  <a:schemeClr val="tx1"/>
                </a:solidFill>
              </a:rPr>
              <a:t>Обеспеченность </a:t>
            </a:r>
            <a:r>
              <a:rPr lang="ru-RU" sz="1200" u="sng" dirty="0">
                <a:solidFill>
                  <a:schemeClr val="tx1"/>
                </a:solidFill>
              </a:rPr>
              <a:t>населения</a:t>
            </a:r>
            <a:endParaRPr lang="ru-RU" sz="1200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(на 1000 жителей)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торговыми  площадями – </a:t>
            </a:r>
            <a:r>
              <a:rPr lang="ru-RU" sz="1200" dirty="0" smtClean="0">
                <a:solidFill>
                  <a:schemeClr val="tx1"/>
                </a:solidFill>
              </a:rPr>
              <a:t>332,27 </a:t>
            </a:r>
            <a:r>
              <a:rPr lang="ru-RU" sz="1200" dirty="0">
                <a:solidFill>
                  <a:schemeClr val="tx1"/>
                </a:solidFill>
              </a:rPr>
              <a:t>кв. </a:t>
            </a:r>
            <a:r>
              <a:rPr lang="ru-RU" sz="1200" dirty="0" smtClean="0">
                <a:solidFill>
                  <a:schemeClr val="tx1"/>
                </a:solidFill>
              </a:rPr>
              <a:t>м.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55030" y="3117178"/>
            <a:ext cx="1728268" cy="1114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Малый бизнес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138402"/>
            <a:ext cx="2880320" cy="714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Производство хлеба и хлебобулочных изделий, переработка и консервирование мяса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162440"/>
            <a:ext cx="2880320" cy="698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Торговля розничная автомобильными деталями, </a:t>
            </a:r>
            <a:r>
              <a:rPr lang="ru-RU" sz="1200" dirty="0" smtClean="0"/>
              <a:t>ремонт автотранспортных средств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08" y="4208550"/>
            <a:ext cx="2808312" cy="66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Перевозка грузов </a:t>
            </a:r>
            <a:r>
              <a:rPr lang="ru-RU" sz="1200" dirty="0" smtClean="0"/>
              <a:t>специализированными и неспециализированными </a:t>
            </a:r>
            <a:r>
              <a:rPr lang="ru-RU" sz="1200" dirty="0"/>
              <a:t>автотранспортными средствами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2335" y="5145875"/>
            <a:ext cx="2808311" cy="62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200" dirty="0"/>
              <a:t>Производство электромонтажных работ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50346" y="4362914"/>
            <a:ext cx="2029767" cy="2140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/>
              <a:t>Организации розничной торговли – </a:t>
            </a:r>
            <a:r>
              <a:rPr lang="ru-RU" sz="1200" u="sng" dirty="0" smtClean="0"/>
              <a:t>61 ед</a:t>
            </a:r>
            <a:r>
              <a:rPr lang="ru-RU" sz="1200" u="sng" dirty="0"/>
              <a:t>.</a:t>
            </a:r>
            <a:endParaRPr lang="ru-RU" sz="1200" u="sng" dirty="0"/>
          </a:p>
          <a:p>
            <a:pPr algn="ctr"/>
            <a:r>
              <a:rPr lang="ru-RU" sz="1200" dirty="0"/>
              <a:t>непродовольственные магазины – </a:t>
            </a:r>
            <a:r>
              <a:rPr lang="ru-RU" sz="1200" dirty="0" smtClean="0"/>
              <a:t>4 ед</a:t>
            </a:r>
            <a:r>
              <a:rPr lang="ru-RU" sz="1200" dirty="0"/>
              <a:t>.;</a:t>
            </a:r>
            <a:endParaRPr lang="ru-RU" sz="1200" dirty="0"/>
          </a:p>
          <a:p>
            <a:pPr algn="ctr"/>
            <a:r>
              <a:rPr lang="ru-RU" sz="1200" dirty="0"/>
              <a:t>продовольственные магазины – </a:t>
            </a:r>
            <a:r>
              <a:rPr lang="ru-RU" sz="1200" dirty="0" smtClean="0"/>
              <a:t>2 ед.; супермаркет- 1ед.; </a:t>
            </a:r>
            <a:r>
              <a:rPr lang="ru-RU" sz="1200" dirty="0" err="1" smtClean="0"/>
              <a:t>минимаркет</a:t>
            </a:r>
            <a:r>
              <a:rPr lang="ru-RU" sz="1200" dirty="0" smtClean="0"/>
              <a:t> – 1ед.;</a:t>
            </a:r>
            <a:endParaRPr lang="ru-RU" sz="1200" dirty="0"/>
          </a:p>
          <a:p>
            <a:pPr algn="ctr"/>
            <a:r>
              <a:rPr lang="ru-RU" sz="1200" dirty="0"/>
              <a:t>универсальные магазины – </a:t>
            </a:r>
            <a:r>
              <a:rPr lang="ru-RU" sz="1200" dirty="0" smtClean="0"/>
              <a:t>53 ед.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9659" y="2138402"/>
            <a:ext cx="2880320" cy="714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Розничная торговля 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690" y="3201740"/>
            <a:ext cx="2880320" cy="714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Лесозаготовки</a:t>
            </a:r>
            <a:endParaRPr 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460" y="4185727"/>
            <a:ext cx="2895851" cy="7315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738" y="5158726"/>
            <a:ext cx="2895851" cy="7315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3568" y="422835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Деятельность гостиниц и прочих мест для временного проживания</a:t>
            </a:r>
            <a:endParaRPr lang="ru-RU" sz="12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515872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Предоставление услуг в области животноводства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</a:rPr>
              <a:t>Поддержка малого предпринимательства</a:t>
            </a:r>
            <a:endParaRPr lang="ru-R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2336" y="1412776"/>
            <a:ext cx="8229600" cy="4464496"/>
          </a:xfrm>
        </p:spPr>
        <p:txBody>
          <a:bodyPr>
            <a:normAutofit/>
          </a:bodyPr>
          <a:lstStyle/>
          <a:p>
            <a:pPr marL="0" indent="452755" algn="just"/>
            <a:r>
              <a:rPr lang="ru-RU" sz="1700" dirty="0" smtClean="0"/>
              <a:t> Создание условий стимулирующих граждан к осуществлению самостоятельной предпринимательской деятельности;</a:t>
            </a:r>
            <a:endParaRPr lang="ru-RU" sz="1700" dirty="0" smtClean="0"/>
          </a:p>
          <a:p>
            <a:pPr marL="0" indent="452755" algn="just"/>
            <a:r>
              <a:rPr lang="ru-RU" sz="1700" dirty="0" smtClean="0"/>
              <a:t>Эффективная информационная поддержка субъектов малого предпринимательства;</a:t>
            </a:r>
            <a:endParaRPr lang="ru-RU" sz="1700" dirty="0" smtClean="0"/>
          </a:p>
          <a:p>
            <a:pPr marL="0" indent="452755" algn="just"/>
            <a:r>
              <a:rPr lang="ru-RU" sz="1700" dirty="0" smtClean="0"/>
              <a:t>Поддержка начинающих предпринимателей, в т.ч безработных граждан, планирующих открыть собственное дело;</a:t>
            </a:r>
            <a:endParaRPr lang="ru-RU" sz="1700" dirty="0" smtClean="0"/>
          </a:p>
          <a:p>
            <a:pPr marL="0" indent="452755" algn="just"/>
            <a:r>
              <a:rPr lang="ru-RU" sz="1700" dirty="0" smtClean="0"/>
              <a:t>Формирование механизма ресурсного обеспечения субъектов малого предпринимательства ( земельного, имущественного);</a:t>
            </a:r>
            <a:endParaRPr lang="ru-RU" sz="1700" dirty="0" smtClean="0"/>
          </a:p>
          <a:p>
            <a:pPr marL="0" indent="452755" algn="just"/>
            <a:r>
              <a:rPr lang="ru-RU" sz="1700" dirty="0" smtClean="0"/>
              <a:t>Организация работы Совета предпринимателей округа;</a:t>
            </a:r>
            <a:endParaRPr lang="ru-RU" sz="1700" dirty="0" smtClean="0"/>
          </a:p>
          <a:p>
            <a:pPr marL="0" indent="452755" algn="just"/>
            <a:r>
              <a:rPr lang="ru-RU" sz="1700" dirty="0" smtClean="0"/>
              <a:t>Формирование условий для создания субъектов малого предпринимательства по оказанию услуг населению, по переработке сельскохозяйственной продукции и производству строительных материалов из  местных строительных материалов.</a:t>
            </a:r>
            <a:endParaRPr lang="ru-RU" sz="1700" dirty="0" smtClean="0"/>
          </a:p>
          <a:p>
            <a:pPr marL="0" indent="452755" algn="just"/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86734"/>
            <a:ext cx="7055380" cy="14005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«Муниципальная поддержка инвестиционной деятельности»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1772816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Калганского муниципального округа Забайкальского края постановлением администрации Калганского муниципального округа  «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назначении инвестиционного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Калганском муниципальном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округе» от 18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 2024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406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 инвестиционный уполномоченный: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Антипенко Сергей Михайлович заместитель главы Калганского муниципального округа по экономическому и территориальному развитию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телефон: 8 (30 249) 4-12-47,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e.mail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sergej.antipenko.2013@mail.ru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4862314" cy="5909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Уважаемые  дамы и господа!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Приветствую Вас от имени администрации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Калганского муниципального округа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представляю Вашему вниманию инвестиционный паспорт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Калганский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 расположен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юго-восточной части Забайкальского края и занимает территорию 3,2 тыс. кв.км. экономика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представлена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предприятиями добывающей промышленности, инфраструктуры, малого и среднего бизнеса.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приглашаем Вас к сотрудничеству в развитии экономической и социальной сфер нашего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гарантируем защиту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инвестиций.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заинтересованы в развитии взаимовыгодных партнерских отношений.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62068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Глава Калганского муниципального округа </a:t>
            </a:r>
            <a:endParaRPr lang="ru-RU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Егоров Сергей Анатольевич</a:t>
            </a:r>
            <a:endParaRPr lang="ru-RU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 должности с января 2024 года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66841" y="1935001"/>
            <a:ext cx="3146821" cy="4195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02" y="260648"/>
            <a:ext cx="7055380" cy="96005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Помощь участникам СВО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их семьям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9"/>
            <a:ext cx="7920880" cy="4907638"/>
          </a:xfrm>
        </p:spPr>
        <p:txBody>
          <a:bodyPr>
            <a:noAutofit/>
          </a:bodyPr>
          <a:lstStyle/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В Калганском округе 66 мобилизованных,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большую часть участников специальной военной операции составляют военнослужащие заключившие контракты.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На все семьи граждан ушедших на СВО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составлены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социальные паспорта.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На сегодняшний день оказана следующая помощь: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углем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обеспечена 51 нуждающееся семья;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участники спецоперации и члены их семьи получили единовременную выплату на оплату твердого топлива в размере 20 тысяч рублей; 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- 14 детей участников СВО посещают детские сады бесплатно;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>
                <a:latin typeface="+mn-lt"/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31 учащихся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образовательных организаций получают бесплатное питание в образовательных организациях.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 smtClean="0"/>
              <a:t>- 5 </a:t>
            </a:r>
            <a:r>
              <a:rPr lang="ru-RU" sz="1400" dirty="0"/>
              <a:t>детей погибших участников СВО приняли участие в </a:t>
            </a:r>
            <a:r>
              <a:rPr lang="ru-RU" sz="1400" dirty="0" smtClean="0"/>
              <a:t>Губернаторской Елке. </a:t>
            </a:r>
            <a:endParaRPr lang="ru-RU" sz="1400" dirty="0" smtClean="0"/>
          </a:p>
          <a:p>
            <a:pPr marL="0" indent="452755" algn="just">
              <a:spcBef>
                <a:spcPts val="600"/>
              </a:spcBef>
              <a:buNone/>
            </a:pP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-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в ноябре 2024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года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в округе приступил к работе координатор фонда Защитников Отечества, который работает с участниками СВО и их 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семьями.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509120"/>
            <a:ext cx="656849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632848" cy="5795688"/>
          </a:xfrm>
        </p:spPr>
        <p:txBody>
          <a:bodyPr>
            <a:normAutofit/>
          </a:bodyPr>
          <a:lstStyle/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Продолжает работу Волонтерское движение «Мы знаем сила в Правде» за </a:t>
            </a:r>
            <a:r>
              <a:rPr lang="ru-RU" sz="1500" dirty="0" smtClean="0">
                <a:latin typeface="+mn-lt"/>
              </a:rPr>
              <a:t>2025 </a:t>
            </a:r>
            <a:r>
              <a:rPr lang="ru-RU" sz="1500" dirty="0">
                <a:latin typeface="+mn-lt"/>
              </a:rPr>
              <a:t>год собрано более 1 000 000 </a:t>
            </a:r>
            <a:r>
              <a:rPr lang="ru-RU" sz="1500" dirty="0" smtClean="0">
                <a:latin typeface="+mn-lt"/>
              </a:rPr>
              <a:t>мл. </a:t>
            </a:r>
            <a:r>
              <a:rPr lang="ru-RU" sz="1500" dirty="0">
                <a:latin typeface="+mn-lt"/>
              </a:rPr>
              <a:t>рублей, на собранные средства приобретались для нужд участников СВО, </a:t>
            </a:r>
            <a:r>
              <a:rPr lang="ru-RU" sz="1500" dirty="0" err="1" smtClean="0">
                <a:latin typeface="+mn-lt"/>
              </a:rPr>
              <a:t>квадрокоптеры</a:t>
            </a:r>
            <a:r>
              <a:rPr lang="ru-RU" sz="1500" dirty="0">
                <a:latin typeface="+mn-lt"/>
              </a:rPr>
              <a:t>, бензопилы, дизельные электростанции, рации</a:t>
            </a:r>
            <a:r>
              <a:rPr lang="ru-RU" sz="1500" dirty="0" smtClean="0">
                <a:latin typeface="+mn-lt"/>
              </a:rPr>
              <a:t>, сварочные аппараты, шины, </a:t>
            </a:r>
            <a:r>
              <a:rPr lang="ru-RU" sz="1500" dirty="0">
                <a:latin typeface="+mn-lt"/>
              </a:rPr>
              <a:t>медицинские препараты и оборудование для госпиталя, и многое другое. Направлено в зону СВО более </a:t>
            </a:r>
            <a:r>
              <a:rPr lang="ru-RU" sz="1500" dirty="0" smtClean="0">
                <a:latin typeface="+mn-lt"/>
              </a:rPr>
              <a:t>500 </a:t>
            </a:r>
            <a:r>
              <a:rPr lang="ru-RU" sz="1500" dirty="0">
                <a:latin typeface="+mn-lt"/>
              </a:rPr>
              <a:t>посылок с лекарствами, выпечкой, теплыми </a:t>
            </a:r>
            <a:r>
              <a:rPr lang="ru-RU" sz="1500" dirty="0" smtClean="0">
                <a:latin typeface="+mn-lt"/>
              </a:rPr>
              <a:t>вещами, сладостями</a:t>
            </a:r>
            <a:r>
              <a:rPr lang="ru-RU" sz="1500" dirty="0">
                <a:latin typeface="+mn-lt"/>
              </a:rPr>
              <a:t>, домашними заготовками и многим другим.</a:t>
            </a:r>
            <a:endParaRPr lang="ru-RU" sz="1500" dirty="0">
              <a:latin typeface="+mn-lt"/>
            </a:endParaRP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Сплетено более 100 маскировочных сетей, более 500 нашлемников.</a:t>
            </a:r>
            <a:endParaRPr lang="ru-RU" sz="1500" dirty="0">
              <a:latin typeface="+mn-lt"/>
            </a:endParaRP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Проведены Акции «Сало бойцам» собрано и направлено участникам СВО более 300 кг. «Новогодний Подарок», «Давай закурим товарищ по одной», «Письмо солдату».</a:t>
            </a:r>
            <a:endParaRPr lang="ru-RU" sz="1500" dirty="0">
              <a:latin typeface="+mn-lt"/>
            </a:endParaRP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Для сбора денежных средств на нужды участников СВО проводились благотворительные концерты, ярмарки распродажи.</a:t>
            </a:r>
            <a:endParaRPr lang="ru-RU" sz="1500" dirty="0">
              <a:latin typeface="+mn-lt"/>
            </a:endParaRP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>
                <a:latin typeface="+mn-lt"/>
              </a:rPr>
              <a:t> </a:t>
            </a:r>
            <a:endParaRPr lang="ru-RU" sz="1500" dirty="0">
              <a:latin typeface="+mn-lt"/>
            </a:endParaRPr>
          </a:p>
          <a:p>
            <a:pPr marL="0" indent="36195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19" y="3524423"/>
            <a:ext cx="3264363" cy="249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524423"/>
            <a:ext cx="3394656" cy="2500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54" y="3521802"/>
            <a:ext cx="1941686" cy="264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Рынок труда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5040"/>
                <a:gridCol w="195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 01.01.2026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Численность зарегистрированных безработных, человек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Общая численность граждан обратившихся в Центр занятости, человек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236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Уровень регистрируемой безработицы, 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было трудоустроено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1880" y="3754682"/>
            <a:ext cx="1884249" cy="229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49722"/>
            <a:ext cx="2818656" cy="2307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777" y="3754682"/>
            <a:ext cx="3058295" cy="229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Перечень  основных показателей социально- экономического развития Калганского муниципального округа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764703"/>
          <a:ext cx="8496943" cy="554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520280"/>
                <a:gridCol w="1080120"/>
                <a:gridCol w="936104"/>
                <a:gridCol w="864096"/>
                <a:gridCol w="864096"/>
                <a:gridCol w="864096"/>
                <a:gridCol w="864095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Единица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измерения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2023 год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 человек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5,2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09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Индекс промышленного производства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% к предыдущему году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132,7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81,8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03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млн. рублей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4685,5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4432,4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8563,0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8745,5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9743,0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23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Инвестиции в основной капитал по полному кругу хозяйствующих субъектов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млн. рублей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760,70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850,0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905,3</a:t>
                      </a:r>
                      <a:endParaRPr lang="ru-RU" sz="1200" dirty="0"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972,3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989,0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Индекс физического объема инвестиций в основной капитал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% к предыдущему году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100,4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107,4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Фонд заработной платы работников организаций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млн.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1133,80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1521,70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1832,7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2419,5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3059,1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85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Среднемесячная заработная плата одного работника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рублей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37003,0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51546,0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74318,7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97923,7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127590,1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Среднесписочная численность работников организации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1833,0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2141,0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2055,0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2059,0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1998,0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332657"/>
          <a:ext cx="8462143" cy="568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63"/>
                <a:gridCol w="2801212"/>
                <a:gridCol w="864096"/>
                <a:gridCol w="792088"/>
                <a:gridCol w="864096"/>
                <a:gridCol w="864096"/>
                <a:gridCol w="864096"/>
                <a:gridCol w="864096"/>
              </a:tblGrid>
              <a:tr h="45970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Численность занятых в экономике (в среднем за год)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Тыс. человек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2,4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субъектов малого предпринимательства в расчете 10000 человек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 жилых помещений, приходящихся в среднем на одного жителя, всего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Кв.м.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3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работ, выполненный по виду деятельности «Строительство»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млн. рублей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6589,6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8815,4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12328,6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7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физического объема работ, выполненных по виду деятельности «Строительство»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% к предыдущему году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177,0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134,0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Оборот розничной торговли на душу населения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рублей</a:t>
                      </a:r>
                      <a:endParaRPr lang="ru-RU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13 690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17 507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24 413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27 182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31 852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03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собственных доходов бюджета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официально зарегистрированной безработицы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%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2,3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970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48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Транспортная инфраструктура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2" name="Содержимое 3" descr="схема 1.6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520" y="1772816"/>
            <a:ext cx="3447481" cy="3744416"/>
          </a:xfrm>
        </p:spPr>
      </p:pic>
      <p:sp>
        <p:nvSpPr>
          <p:cNvPr id="3" name="Прямоугольник 2"/>
          <p:cNvSpPr/>
          <p:nvPr/>
        </p:nvSpPr>
        <p:spPr>
          <a:xfrm>
            <a:off x="3851919" y="996623"/>
            <a:ext cx="50810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dirty="0">
                <a:latin typeface="+mn-lt"/>
              </a:rPr>
              <a:t>Общая протяженность автомобильных дорог местного значения Калганского муниципального округа Забайкальского края 146 км</a:t>
            </a:r>
            <a:r>
              <a:rPr lang="ru-RU" sz="1200" dirty="0" smtClean="0">
                <a:latin typeface="+mn-lt"/>
              </a:rPr>
              <a:t>.</a:t>
            </a:r>
            <a:endParaRPr lang="ru-RU" sz="1200" dirty="0" smtClean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В 2025 году администрацией Калганского муниципального округа </a:t>
            </a:r>
            <a:r>
              <a:rPr lang="ru-RU" sz="1200" dirty="0" smtClean="0">
                <a:latin typeface="+mn-lt"/>
              </a:rPr>
              <a:t>заключены </a:t>
            </a:r>
            <a:r>
              <a:rPr lang="ru-RU" sz="1200" dirty="0">
                <a:latin typeface="+mn-lt"/>
              </a:rPr>
              <a:t>два муниципальных контракта на содержание и ремонт дорог общего пользования местного значения за счет краевой субсидии. В рамках этих контрактов были проведены следующие работы:</a:t>
            </a:r>
            <a:endParaRPr lang="ru-RU" sz="1200" dirty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- карточный ремонт подъезда к с. Калга (Южный) на сумму 4 989 540,00 рублей;</a:t>
            </a:r>
            <a:endParaRPr lang="ru-RU" sz="1200" dirty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- заливка трещин (500 м), профилирование (</a:t>
            </a:r>
            <a:r>
              <a:rPr lang="ru-RU" sz="1200" dirty="0" err="1">
                <a:latin typeface="+mn-lt"/>
              </a:rPr>
              <a:t>грейдерование</a:t>
            </a:r>
            <a:r>
              <a:rPr lang="ru-RU" sz="1200" dirty="0">
                <a:latin typeface="+mn-lt"/>
              </a:rPr>
              <a:t>) 118 110,0 кв. м., карточный ремонт асфальтового покрытия в с. Калга по ул. 60 лет Октября, ул. </a:t>
            </a:r>
            <a:r>
              <a:rPr lang="ru-RU" sz="1200" dirty="0" err="1">
                <a:latin typeface="+mn-lt"/>
              </a:rPr>
              <a:t>Савватеева</a:t>
            </a:r>
            <a:r>
              <a:rPr lang="ru-RU" sz="1200" dirty="0">
                <a:latin typeface="+mn-lt"/>
              </a:rPr>
              <a:t>, ул. </a:t>
            </a:r>
            <a:r>
              <a:rPr lang="ru-RU" sz="1200" dirty="0" err="1">
                <a:latin typeface="+mn-lt"/>
              </a:rPr>
              <a:t>Балябина</a:t>
            </a:r>
            <a:r>
              <a:rPr lang="ru-RU" sz="1200" dirty="0">
                <a:latin typeface="+mn-lt"/>
              </a:rPr>
              <a:t>, ул. Нагорная, устройство водопропускной трубы при подъезде к школе в с. Нижний </a:t>
            </a:r>
            <a:r>
              <a:rPr lang="ru-RU" sz="1200" dirty="0" err="1">
                <a:latin typeface="+mn-lt"/>
              </a:rPr>
              <a:t>Калгукан</a:t>
            </a:r>
            <a:r>
              <a:rPr lang="ru-RU" sz="1200" dirty="0">
                <a:latin typeface="+mn-lt"/>
              </a:rPr>
              <a:t> на общую сумму 9 555 530,30 рублей.</a:t>
            </a:r>
            <a:endParaRPr lang="ru-RU" sz="1200" dirty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За счет дорожного фонда бюджета Калганского муниципального округа </a:t>
            </a:r>
            <a:r>
              <a:rPr lang="ru-RU" sz="1200" dirty="0" smtClean="0">
                <a:latin typeface="+mn-lt"/>
              </a:rPr>
              <a:t>в </a:t>
            </a:r>
            <a:r>
              <a:rPr lang="ru-RU" sz="1200" dirty="0">
                <a:latin typeface="+mn-lt"/>
              </a:rPr>
              <a:t>2025 году проведены следующие работы:</a:t>
            </a:r>
            <a:endParaRPr lang="ru-RU" sz="1200" dirty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- </a:t>
            </a:r>
            <a:r>
              <a:rPr lang="ru-RU" sz="1200" dirty="0" err="1">
                <a:latin typeface="+mn-lt"/>
              </a:rPr>
              <a:t>грейдерование</a:t>
            </a:r>
            <a:r>
              <a:rPr lang="ru-RU" sz="1200" dirty="0">
                <a:latin typeface="+mn-lt"/>
              </a:rPr>
              <a:t> на общую сумму 1 341 603,39 рублей;</a:t>
            </a:r>
            <a:endParaRPr lang="ru-RU" sz="1200" dirty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- ремонт уличного освещения с установкой новых опор в с. Калга на общую сумму 1 278 017,19 рублей;</a:t>
            </a:r>
            <a:endParaRPr lang="ru-RU" sz="1200" dirty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- устройство уличного освещения в с. Козлово и с. Бура на общую сумму 5 241 841,80.</a:t>
            </a:r>
            <a:endParaRPr lang="ru-RU" sz="1200" dirty="0">
              <a:latin typeface="+mn-lt"/>
            </a:endParaRPr>
          </a:p>
          <a:p>
            <a:pPr indent="361950" algn="just"/>
            <a:r>
              <a:rPr lang="ru-RU" sz="1200" dirty="0">
                <a:latin typeface="+mn-lt"/>
              </a:rPr>
              <a:t>Так же администрацией Калганского муниципального округа </a:t>
            </a:r>
            <a:r>
              <a:rPr lang="ru-RU" sz="1200" dirty="0" smtClean="0">
                <a:latin typeface="+mn-lt"/>
              </a:rPr>
              <a:t>заключены </a:t>
            </a:r>
            <a:r>
              <a:rPr lang="ru-RU" sz="1200" dirty="0">
                <a:latin typeface="+mn-lt"/>
              </a:rPr>
              <a:t>муниципальные контракты на устройство освещения в с. Чупрово и с. Верхний </a:t>
            </a:r>
            <a:r>
              <a:rPr lang="ru-RU" sz="1200" dirty="0" err="1">
                <a:latin typeface="+mn-lt"/>
              </a:rPr>
              <a:t>Калгукан</a:t>
            </a:r>
            <a:r>
              <a:rPr lang="ru-RU" sz="1200" dirty="0">
                <a:latin typeface="+mn-lt"/>
              </a:rPr>
              <a:t> на общую сумму 5 114 381,96 рублей</a:t>
            </a:r>
            <a:r>
              <a:rPr lang="ru-RU" sz="1200" dirty="0" smtClean="0">
                <a:latin typeface="+mn-lt"/>
              </a:rPr>
              <a:t>.</a:t>
            </a:r>
            <a:endParaRPr lang="ru-RU" sz="12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58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Телекоммуникации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ingdings 2" panose="05020102010507070707" pitchFamily="18" charset="2"/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Услуги электросвязи на территории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оказывает Забайкальский филиал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ОАО «Ростелеком». Во всех селах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установлены универсальные таксофоны.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Обеспеченность квартирными телефонными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аппаратами сети общего пользования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1000 человек: сельского – 100 шт.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r">
              <a:buNone/>
            </a:pPr>
            <a:endParaRPr lang="ru-RU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r">
              <a:buNone/>
            </a:pP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Сотовая связь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в 9 населенных пунктах,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включая окружной центр.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r">
              <a:buNone/>
            </a:pP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Услуги почтовой связи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оказывают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стационарных отделений связи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УФПС Забайкальского края –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buFont typeface="Wingdings 2" panose="05020102010507070707" pitchFamily="18" charset="2"/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филиала ФГУП «Почта России».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endParaRPr lang="ru-RU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400" b="1" dirty="0" smtClean="0"/>
          </a:p>
          <a:p>
            <a:pPr>
              <a:buFont typeface="Wingdings 2" panose="05020102010507070707" pitchFamily="18" charset="2"/>
              <a:buNone/>
            </a:pPr>
            <a:endParaRPr lang="ru-RU" dirty="0" smtClean="0"/>
          </a:p>
        </p:txBody>
      </p:sp>
      <p:pic>
        <p:nvPicPr>
          <p:cNvPr id="11" name="Рисунок 10" descr="14183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0032" y="1149328"/>
            <a:ext cx="3930435" cy="2592288"/>
          </a:xfrm>
          <a:prstGeom prst="rect">
            <a:avLst/>
          </a:prstGeom>
        </p:spPr>
      </p:pic>
      <p:pic>
        <p:nvPicPr>
          <p:cNvPr id="14" name="Рисунок 13" descr="7574015-telecommunication-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31989"/>
            <a:ext cx="4001615" cy="25436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20688"/>
            <a:ext cx="1224136" cy="864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569632"/>
            <a:ext cx="946951" cy="720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34447"/>
            <a:ext cx="946951" cy="627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4825009"/>
            <a:ext cx="946951" cy="68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Системообразующие предприятия округ</a:t>
            </a:r>
            <a:r>
              <a:rPr lang="ru-RU" sz="280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91"/>
                <a:gridCol w="2664296"/>
                <a:gridCol w="3172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Наименование продукции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Вид выпускаемой продукции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Контакты предприятия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ООО</a:t>
                      </a:r>
                      <a:r>
                        <a:rPr lang="ru-RU" sz="1400" baseline="0" dirty="0" smtClean="0">
                          <a:latin typeface="+mn-lt"/>
                        </a:rPr>
                        <a:t> «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Терос</a:t>
                      </a:r>
                      <a:r>
                        <a:rPr lang="ru-RU" sz="1400" baseline="0" dirty="0" smtClean="0">
                          <a:latin typeface="+mn-lt"/>
                        </a:rPr>
                        <a:t> ЗК»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Сельскохозяйственная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672000, Забайкальский край, </a:t>
                      </a:r>
                      <a:r>
                        <a:rPr lang="ru-RU" sz="1400" dirty="0" err="1" smtClean="0">
                          <a:latin typeface="+mn-lt"/>
                        </a:rPr>
                        <a:t>г.Чита</a:t>
                      </a:r>
                      <a:r>
                        <a:rPr lang="ru-RU" sz="1400" baseline="0" dirty="0" smtClean="0">
                          <a:latin typeface="+mn-lt"/>
                        </a:rPr>
                        <a:t> ул.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baseline="0" dirty="0" err="1" smtClean="0">
                          <a:latin typeface="+mn-lt"/>
                        </a:rPr>
                        <a:t>Бутина</a:t>
                      </a:r>
                      <a:r>
                        <a:rPr lang="ru-RU" sz="1400" baseline="0" dirty="0" smtClean="0">
                          <a:latin typeface="+mn-lt"/>
                        </a:rPr>
                        <a:t>, д.28, пом.№40, </a:t>
                      </a:r>
                      <a:r>
                        <a:rPr lang="en-US" sz="1400" baseline="0" dirty="0" smtClean="0">
                          <a:latin typeface="+mn-lt"/>
                        </a:rPr>
                        <a:t>email</a:t>
                      </a:r>
                      <a:r>
                        <a:rPr lang="ru-RU" sz="1400" baseline="0" dirty="0" smtClean="0">
                          <a:latin typeface="+mn-lt"/>
                        </a:rPr>
                        <a:t>: </a:t>
                      </a:r>
                      <a:r>
                        <a:rPr lang="en-US" sz="1400" baseline="0" dirty="0" smtClean="0">
                          <a:latin typeface="+mn-lt"/>
                        </a:rPr>
                        <a:t>a.shchirtsova@theros.ag</a:t>
                      </a:r>
                      <a:endParaRPr lang="ru-RU" sz="1400" baseline="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Колхоз «</a:t>
                      </a:r>
                      <a:r>
                        <a:rPr lang="ru-RU" sz="1400" dirty="0" err="1" smtClean="0">
                          <a:latin typeface="+mn-lt"/>
                        </a:rPr>
                        <a:t>Доновский</a:t>
                      </a:r>
                      <a:r>
                        <a:rPr lang="ru-RU" sz="1400" dirty="0" smtClean="0">
                          <a:latin typeface="+mn-lt"/>
                        </a:rPr>
                        <a:t>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Сельскохозяйственная</a:t>
                      </a:r>
                      <a:r>
                        <a:rPr lang="ru-RU" sz="1400" baseline="0" dirty="0" smtClean="0">
                          <a:latin typeface="+mn-lt"/>
                        </a:rPr>
                        <a:t>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674355, Забайкальский край, Калганский район,</a:t>
                      </a:r>
                      <a:r>
                        <a:rPr lang="ru-RU" sz="1400" baseline="0" dirty="0" smtClean="0">
                          <a:latin typeface="+mn-lt"/>
                        </a:rPr>
                        <a:t> с. Доно </a:t>
                      </a:r>
                      <a:endParaRPr lang="ru-RU" sz="1400" baseline="0" dirty="0" smtClean="0">
                        <a:latin typeface="+mn-lt"/>
                      </a:endParaRPr>
                    </a:p>
                    <a:p>
                      <a:r>
                        <a:rPr lang="ru-RU" sz="1400" baseline="0" dirty="0" smtClean="0">
                          <a:latin typeface="+mn-lt"/>
                        </a:rPr>
                        <a:t>8(30249) 4-33-16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endParaRPr lang="ru-RU" sz="1400" baseline="0" dirty="0" smtClean="0">
                        <a:latin typeface="+mn-lt"/>
                      </a:endParaRPr>
                    </a:p>
                    <a:p>
                      <a:r>
                        <a:rPr lang="en-US" sz="1400" baseline="0" dirty="0" smtClean="0">
                          <a:latin typeface="+mn-lt"/>
                        </a:rPr>
                        <a:t>email</a:t>
                      </a:r>
                      <a:r>
                        <a:rPr lang="ru-RU" sz="1400" baseline="0" dirty="0" smtClean="0">
                          <a:latin typeface="+mn-lt"/>
                        </a:rPr>
                        <a:t>: </a:t>
                      </a:r>
                      <a:r>
                        <a:rPr lang="en-US" sz="1400" baseline="0" dirty="0" smtClean="0">
                          <a:latin typeface="+mn-lt"/>
                        </a:rPr>
                        <a:t>kolhoz.donovskiy@yandex.ru</a:t>
                      </a:r>
                      <a:endParaRPr lang="ru-RU" sz="14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А</a:t>
                      </a:r>
                      <a:r>
                        <a:rPr lang="en-US" sz="1400" smtClean="0">
                          <a:latin typeface="+mn-lt"/>
                        </a:rPr>
                        <a:t>O</a:t>
                      </a:r>
                      <a:r>
                        <a:rPr lang="ru-RU" sz="1400" baseline="0" smtClean="0">
                          <a:latin typeface="+mn-lt"/>
                        </a:rPr>
                        <a:t> «Висмут»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Железная руда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672042, Забайкальский край, </a:t>
                      </a:r>
                      <a:r>
                        <a:rPr lang="ru-RU" sz="1400" dirty="0" err="1" smtClean="0">
                          <a:latin typeface="+mn-lt"/>
                        </a:rPr>
                        <a:t>г.Чита</a:t>
                      </a:r>
                      <a:r>
                        <a:rPr lang="ru-RU" sz="1400" dirty="0" smtClean="0">
                          <a:latin typeface="+mn-lt"/>
                        </a:rPr>
                        <a:t>, ул.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Анохина, д.91, корп.1, кв.310; тел.8(3022)35-56-30; </a:t>
                      </a:r>
                      <a:r>
                        <a:rPr lang="en-US" sz="1400" dirty="0" smtClean="0">
                          <a:latin typeface="+mn-lt"/>
                        </a:rPr>
                        <a:t>email</a:t>
                      </a:r>
                      <a:r>
                        <a:rPr lang="ru-RU" sz="1400" dirty="0" smtClean="0">
                          <a:latin typeface="+mn-lt"/>
                        </a:rPr>
                        <a:t>: </a:t>
                      </a:r>
                      <a:r>
                        <a:rPr lang="en-US" sz="1400" dirty="0" smtClean="0">
                          <a:latin typeface="+mn-lt"/>
                        </a:rPr>
                        <a:t>info@vismut_qeo.ru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Сельхозкооператив</a:t>
                      </a:r>
                      <a:r>
                        <a:rPr lang="ru-RU" sz="1400" baseline="0" dirty="0" smtClean="0">
                          <a:latin typeface="+mn-lt"/>
                        </a:rPr>
                        <a:t> «Рассвет»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Сельскохозяйственная</a:t>
                      </a:r>
                      <a:r>
                        <a:rPr lang="ru-RU" sz="1400" baseline="0" smtClean="0">
                          <a:latin typeface="+mn-lt"/>
                        </a:rPr>
                        <a:t>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674345, Забайкальский край, Калганский район, с. Чупрово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r>
                        <a:rPr lang="ru-RU" sz="1400" dirty="0" smtClean="0">
                          <a:latin typeface="+mn-lt"/>
                        </a:rPr>
                        <a:t>8(30249)4-12-14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r>
                        <a:rPr lang="en-US" sz="1400" baseline="0" dirty="0" smtClean="0">
                          <a:latin typeface="+mn-lt"/>
                        </a:rPr>
                        <a:t>email</a:t>
                      </a:r>
                      <a:r>
                        <a:rPr lang="ru-RU" sz="1400" baseline="0" dirty="0" smtClean="0">
                          <a:latin typeface="+mn-lt"/>
                        </a:rPr>
                        <a:t>:</a:t>
                      </a:r>
                      <a:r>
                        <a:rPr lang="en-US" sz="1400" baseline="0" dirty="0" smtClean="0">
                          <a:latin typeface="+mn-lt"/>
                        </a:rPr>
                        <a:t>Rassvet345@mail</a:t>
                      </a:r>
                      <a:r>
                        <a:rPr lang="ru-RU" sz="1400" baseline="0" dirty="0" smtClean="0">
                          <a:latin typeface="+mn-lt"/>
                        </a:rPr>
                        <a:t>.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ru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Коопхоз «Запокровский»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+mn-lt"/>
                        </a:rPr>
                        <a:t>Сельскохозяйственная</a:t>
                      </a:r>
                      <a:r>
                        <a:rPr lang="ru-RU" sz="1400" baseline="0" smtClean="0">
                          <a:latin typeface="+mn-lt"/>
                        </a:rPr>
                        <a:t> продукция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674359, Забайкальский край, Калганский край, с. </a:t>
                      </a:r>
                      <a:r>
                        <a:rPr lang="ru-RU" sz="1400" dirty="0" err="1" smtClean="0">
                          <a:latin typeface="+mn-lt"/>
                        </a:rPr>
                        <a:t>Шивия</a:t>
                      </a:r>
                      <a:r>
                        <a:rPr lang="ru-RU" sz="1400" dirty="0" smtClean="0">
                          <a:latin typeface="+mn-lt"/>
                        </a:rPr>
                        <a:t>,</a:t>
                      </a:r>
                      <a:r>
                        <a:rPr lang="ru-RU" sz="1400" baseline="0" dirty="0" smtClean="0">
                          <a:latin typeface="+mn-lt"/>
                        </a:rPr>
                        <a:t> ул. Садовая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Финансово-кредитные учреждения и налоговый потенциал 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628800"/>
            <a:ext cx="3966839" cy="4608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На территории </a:t>
            </a:r>
            <a:r>
              <a:rPr lang="ru-RU" dirty="0" smtClean="0">
                <a:solidFill>
                  <a:schemeClr val="bg1"/>
                </a:solidFill>
              </a:rPr>
              <a:t>Калганского муниципального округа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осуществляет свою деятельность филиал ПАО </a:t>
            </a:r>
            <a:r>
              <a:rPr lang="ru-RU" dirty="0">
                <a:solidFill>
                  <a:schemeClr val="bg1"/>
                </a:solidFill>
              </a:rPr>
              <a:t>«Сберегательный банк</a:t>
            </a:r>
            <a:r>
              <a:rPr lang="ru-RU" dirty="0" smtClean="0">
                <a:solidFill>
                  <a:schemeClr val="bg1"/>
                </a:solidFill>
              </a:rPr>
              <a:t>»,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а также </a:t>
            </a:r>
            <a:r>
              <a:rPr lang="ru-RU" dirty="0">
                <a:solidFill>
                  <a:schemeClr val="bg1"/>
                </a:solidFill>
              </a:rPr>
              <a:t>Сельскохозяйственный потребительский кредитный сберегательный кооператив «Аграрник»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4" descr="https://avatars.mds.yandex.net/i?id=0a22be5bf5440edc77d6cc37d223dd7434bdacb1-12422034-images-thumbs&amp;n=13"/>
          <p:cNvSpPr>
            <a:spLocks noChangeAspect="1" noChangeArrowheads="1"/>
          </p:cNvSpPr>
          <p:nvPr/>
        </p:nvSpPr>
        <p:spPr bwMode="auto">
          <a:xfrm>
            <a:off x="-864067" y="7937"/>
            <a:ext cx="1476842" cy="1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2409056"/>
            <a:ext cx="3781425" cy="3048000"/>
          </a:xfrm>
          <a:prstGeom prst="rect">
            <a:avLst/>
          </a:prstGeom>
        </p:spPr>
      </p:pic>
      <p:sp>
        <p:nvSpPr>
          <p:cNvPr id="10" name="AutoShape 6" descr="https://avatars.mds.yandex.net/i?id=217692964db670cd6220def5cbe800d9d0efa1020c1c174a-12932351-images-thumbs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6442" y="404664"/>
            <a:ext cx="6620968" cy="1152128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На территории </a:t>
            </a:r>
            <a:r>
              <a:rPr lang="ru-RU" sz="1800" dirty="0" smtClean="0">
                <a:solidFill>
                  <a:schemeClr val="bg1"/>
                </a:solidFill>
              </a:rPr>
              <a:t>округа в районе села </a:t>
            </a:r>
            <a:r>
              <a:rPr lang="ru-RU" sz="1800" dirty="0" err="1" smtClean="0">
                <a:solidFill>
                  <a:schemeClr val="bg1"/>
                </a:solidFill>
              </a:rPr>
              <a:t>Кадая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имеются месторождения полезных ископаемых - свинцово-цинковые руды, в составе которых редкие и драгоценные металлы, железо, медь и другие:</a:t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1560" y="1772816"/>
            <a:ext cx="79928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Ируновское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 месторождение находится в 10 км от 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Кадая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. Содержание серебра до 300 г/т., содержание свинца в текущих запасах категории С1-5,8 %, категории С2-6,5 %,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забалансовых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 4,1 %. Общие запасы свинцовых руд всех категорий 522 тыс. тонн;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- Покровское месторождение находится в 11 км к юго-западу 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от 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Кадая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 с запасом руд разных категорий около 789 тыс. тонн, кроме этого в рудах содержатся попутные компоненты;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- 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Кадаинское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 месторождение находится в 0,5 км к югу от 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Кадая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. Состоит из трех участков: Центрального, Южного и Северного, первый из них уже отработан. Запасы руд разных категорий 855 тыс. тонн, в них свинца - 46 тыс. тонн, цинка - 105,2 тыс. тонн, серебра - 87,5 тыс. тонн. Все перечисленные месторождения могут составить сырьевую базу для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горнометаллургических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charset="0"/>
              </a:rPr>
              <a:t> заводов.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95" y="212081"/>
            <a:ext cx="8572560" cy="6048672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лесистых гор передо мною,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Окутанное дымкой голубой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Раскинулось село мое родное,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Когда-то нареченное Калгой.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   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Юрий Савин</a:t>
            </a:r>
            <a:b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Калганский район был образован в 1942 году (Указ Президиума Верховного Совета РСФСР от 08.12.1942 года </a:t>
            </a:r>
            <a:b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№ 616/234 и №617/121) за счет выделения территории </a:t>
            </a:r>
            <a:r>
              <a:rPr lang="ru-RU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Быркинского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(ныне Приаргунского) и </a:t>
            </a:r>
            <a:r>
              <a:rPr lang="ru-RU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Нерчинско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-Заводского районов. 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2022 году Калганскому району исполнилось 80 лет. В 2023 году Калганский район был преобразован в Калганский округ.</a:t>
            </a:r>
            <a:endParaRPr lang="ru-RU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8053"/>
            <a:ext cx="7772400" cy="50004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anose="05020102010507070707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Историческая справка</a:t>
            </a:r>
            <a:endParaRPr lang="ru-RU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4457" y="689926"/>
            <a:ext cx="2246058" cy="16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340768"/>
            <a:ext cx="244827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457" y="2564904"/>
            <a:ext cx="2246058" cy="13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175364"/>
            <a:ext cx="8229600" cy="140305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Инвестиционный проект «Переработка хвост хранилища </a:t>
            </a:r>
            <a:r>
              <a:rPr lang="ru-RU" sz="2800" dirty="0" err="1" smtClean="0">
                <a:solidFill>
                  <a:schemeClr val="bg1"/>
                </a:solidFill>
              </a:rPr>
              <a:t>Кадаинской</a:t>
            </a:r>
            <a:r>
              <a:rPr lang="ru-RU" sz="2800" dirty="0" smtClean="0">
                <a:solidFill>
                  <a:schemeClr val="bg1"/>
                </a:solidFill>
              </a:rPr>
              <a:t> обогатительной фабрики»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568952" cy="3977434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+mj-lt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Инициатор проекта: поиск инвестора</a:t>
            </a:r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Срок окупаемости: не определён</a:t>
            </a:r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Объём инвестиций: не определён</a:t>
            </a:r>
            <a:endParaRPr lang="ru-RU" sz="1800" dirty="0" smtClean="0">
              <a:solidFill>
                <a:schemeClr val="bg1"/>
              </a:solidFill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 smtClean="0">
              <a:latin typeface="+mj-lt"/>
            </a:endParaRPr>
          </a:p>
          <a:p>
            <a:pPr algn="l"/>
            <a:endParaRPr lang="ru-RU" sz="1800" dirty="0">
              <a:latin typeface="+mj-lt"/>
            </a:endParaRPr>
          </a:p>
        </p:txBody>
      </p:sp>
      <p:pic>
        <p:nvPicPr>
          <p:cNvPr id="47106" name="Picture 2" descr="\\Comp\почта\фото хвостохр\Рисунок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66867" y="1776341"/>
            <a:ext cx="3193644" cy="2183707"/>
          </a:xfrm>
          <a:prstGeom prst="rect">
            <a:avLst/>
          </a:prstGeom>
          <a:noFill/>
        </p:spPr>
      </p:pic>
      <p:pic>
        <p:nvPicPr>
          <p:cNvPr id="47107" name="Picture 3" descr="\\Comp\почта\фото хвостохр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6868" y="4077072"/>
            <a:ext cx="3193643" cy="2214336"/>
          </a:xfrm>
          <a:prstGeom prst="rect">
            <a:avLst/>
          </a:prstGeom>
          <a:noFill/>
        </p:spPr>
      </p:pic>
      <p:sp>
        <p:nvSpPr>
          <p:cNvPr id="4" name="AutoShape 2" descr="https://avatars.mds.yandex.net/i?id=0eef29b755fa49134bb8a823e5a5cec0add069a9-523200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764704"/>
          <a:ext cx="8786874" cy="5819028"/>
        </p:xfrm>
        <a:graphic>
          <a:graphicData uri="http://schemas.openxmlformats.org/drawingml/2006/table">
            <a:tbl>
              <a:tblPr/>
              <a:tblGrid>
                <a:gridCol w="4392488"/>
                <a:gridCol w="4394386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anose="02020603050405020304" pitchFamily="18" charset="0"/>
                        </a:rPr>
                        <a:t>Переработка хвост хранилища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anose="02020603050405020304" pitchFamily="18" charset="0"/>
                        </a:rPr>
                        <a:t>Кадаиской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-Roman"/>
                          <a:cs typeface="Times New Roman" panose="02020603050405020304" pitchFamily="18" charset="0"/>
                        </a:rPr>
                        <a:t> обогатительной фабрики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</a:tr>
              <a:tr h="31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Отрасль, вид экономической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промышленность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Место реализации проекта / адрес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Забайкальский край, Калганский район, село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Кадая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3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Организатор / инициатор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Администрация Калганского муниципального округа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1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Почтовый адрес, телефон, факс,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674340,Забайкальский край, Калганский район, с. Калга, ул. 60 лет Октября д. 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Цель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Переработка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хвостохранилища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Кадаинской обогатительной фабрики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Описание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Количество хвостов 2273 тыс. тонн. Запасы элементов в хвостах: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цинк – 3388 т., свинец – 5355 т., мышьяк – 1309 т., медь – 109 т.,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Итого 10161 т. элементов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8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Степень готовности проектной документации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Наличие экспертизы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Наличие бизнес-плана или ТЭО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Объем инвестиций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Способ привлечения инвестиций (источники инвестиций)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Привлечение инвестора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Срок окупаемости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 определен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Число создаваемых рабочих мест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Срок реализации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 определен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Наличие земельного участка (при наличии указать площадь участка, кадастровый номер)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5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водо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энерго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 и теплоснабжения; наличие подъездных путей, наличие технической возможности подключения к телефонной связи и т.д.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Поддержка органами местного самоуправления реализации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Инвестиционный проект «Железный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кряж»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836712"/>
          <a:ext cx="8208912" cy="428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179"/>
                <a:gridCol w="4292733"/>
              </a:tblGrid>
              <a:tr h="1196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Освоение месторождения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«Железный кряж»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</a:tr>
              <a:tr h="2538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Отрасль, вид экономической</a:t>
                      </a:r>
                      <a:r>
                        <a:rPr lang="ru-RU" sz="1200" baseline="0" dirty="0" smtClean="0"/>
                        <a:t> деятельности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07.29 Добыча руд прочих цветных металлов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80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 реализации проекта/адрес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Забайкальский край Калганский муниципальный  округ месторождение «Железный кряж»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88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Организатор проекта/инициатор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АО «Висмут»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39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Почтовый</a:t>
                      </a:r>
                      <a:r>
                        <a:rPr lang="ru-RU" sz="1200" baseline="0" dirty="0" smtClean="0"/>
                        <a:t> адрес, телефон, факс, </a:t>
                      </a:r>
                      <a:r>
                        <a:rPr lang="en-US" sz="1200" baseline="0" dirty="0" smtClean="0"/>
                        <a:t>e-mail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Забайкальский край, г.Чита, ул.Анохина, д.91, корпус1, офис 310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39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Цель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73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</a:t>
                      </a:r>
                      <a:r>
                        <a:rPr lang="ru-RU" sz="1200" baseline="0" dirty="0" smtClean="0"/>
                        <a:t> готовности проектной документации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разработке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70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экспертизы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Получено положительное заключение </a:t>
                      </a:r>
                      <a:r>
                        <a:rPr lang="ru-RU" sz="1200" dirty="0" err="1" smtClean="0"/>
                        <a:t>Главгосэкспертизы</a:t>
                      </a:r>
                      <a:r>
                        <a:rPr lang="ru-RU" sz="1200" dirty="0" smtClean="0"/>
                        <a:t> на проектную документацию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49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бизнес-плана или ТЭО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Технический проект составлен и утвержден в ЦКР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39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88 млн.долларов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920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 привлечения</a:t>
                      </a:r>
                      <a:r>
                        <a:rPr lang="ru-RU" sz="1200" baseline="0" dirty="0" smtClean="0"/>
                        <a:t> инвестиций (источники инвестиций)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Банковское финансирование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46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 окупаемости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2,8 года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5085184"/>
          <a:ext cx="8208912" cy="14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1013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Число создаваемых рабочих мест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1 500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Выход на проектную мощность – май 2026 года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инженерной инфраструктуры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Построена и используется временная линия электропередач; построен вахтовый поселок на 450 человек; отремонтирован ж/д подъездной путь на ж/д станции Досатуй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Инвестиционный проект «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Зоргольский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рудник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836712"/>
          <a:ext cx="8568952" cy="566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824536"/>
              </a:tblGrid>
              <a:tr h="26090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Освоение месторождения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«</a:t>
                      </a:r>
                      <a:r>
                        <a:rPr lang="ru-RU" sz="1200" baseline="0" dirty="0" err="1" smtClean="0">
                          <a:solidFill>
                            <a:schemeClr val="bg1"/>
                          </a:solidFill>
                        </a:rPr>
                        <a:t>Зоргольский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рудник»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566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Отрасль, вид экономической</a:t>
                      </a:r>
                      <a:r>
                        <a:rPr lang="ru-RU" sz="1200" baseline="0" dirty="0" smtClean="0"/>
                        <a:t> деятельности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64.99.3 -Капиталовложения в уставные капиталы, венчурное инвестирование, в том числе посредством инвестиционных компаний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07.10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обогащение железных руд </a:t>
                      </a:r>
                      <a:endParaRPr lang="ru-RU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07.29 - Добыча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 прочих цветных металлов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0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Место реализации проекта/адрес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Освоение Покровской площади в Забайкальскому крае</a:t>
                      </a:r>
                      <a:endParaRPr lang="ru-RU" sz="1200" dirty="0"/>
                    </a:p>
                  </a:txBody>
                  <a:tcPr marB="72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Организатор проекта/инициатор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ООО «</a:t>
                      </a:r>
                      <a:r>
                        <a:rPr lang="ru-RU" sz="1200" dirty="0" err="1" smtClean="0"/>
                        <a:t>Зоргольский</a:t>
                      </a:r>
                      <a:r>
                        <a:rPr lang="ru-RU" sz="1200" baseline="0" dirty="0" smtClean="0"/>
                        <a:t> рудник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48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Почтовый</a:t>
                      </a:r>
                      <a:r>
                        <a:rPr lang="ru-RU" sz="1200" baseline="0" dirty="0" smtClean="0"/>
                        <a:t> адрес, телефон, факс, </a:t>
                      </a:r>
                      <a:r>
                        <a:rPr lang="en-US" sz="1200" baseline="0" dirty="0" smtClean="0"/>
                        <a:t>e-mail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674340, Забайкальский край, Калганский район, с. Калга,</a:t>
                      </a:r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ул. Энергетиков зд.1</a:t>
                      </a:r>
                      <a:endParaRPr lang="ru-RU" sz="1200" dirty="0">
                        <a:effectLst/>
                      </a:endParaRPr>
                    </a:p>
                  </a:txBody>
                  <a:tcPr marT="72000" marB="72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Цель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Добыча и переработка золотосодержащей и железной руды с производством золота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Степень</a:t>
                      </a:r>
                      <a:r>
                        <a:rPr lang="ru-RU" sz="1200" baseline="0" dirty="0" smtClean="0"/>
                        <a:t> готовности проектной документации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разработке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экспертизы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Получено положительное заключение </a:t>
                      </a:r>
                      <a:r>
                        <a:rPr lang="ru-RU" sz="1200" dirty="0" err="1" smtClean="0"/>
                        <a:t>Главгосэкспертизы</a:t>
                      </a:r>
                      <a:r>
                        <a:rPr lang="ru-RU" sz="1200" dirty="0" smtClean="0"/>
                        <a:t> на проектную документацию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бизнес-плана или ТЭО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Технический проект составлен и утвержден в ЦКР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09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инвестиций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 млрд. рублей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 привлечения</a:t>
                      </a:r>
                      <a:r>
                        <a:rPr lang="ru-RU" sz="1200" baseline="0" dirty="0" smtClean="0"/>
                        <a:t> инвестиций (источники инвестиций)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Банковское финансирование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Срок окупаемости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2,5 года</a:t>
                      </a:r>
                      <a:endParaRPr lang="ru-RU" sz="800" dirty="0"/>
                    </a:p>
                  </a:txBody>
                  <a:tcPr marT="36000" marB="3600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88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Число создаваемых рабочих мест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Срок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Выход на проектную мощность –  2027 года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Наличие инженерной инфраструктуры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6813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</a:rPr>
              <a:t>Администрация </a:t>
            </a:r>
            <a:r>
              <a:rPr lang="ru-RU" sz="17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Калганского муниципального округа Забайкальского </a:t>
            </a:r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</a:rPr>
              <a:t>края</a:t>
            </a:r>
            <a:br>
              <a:rPr lang="ru-RU" sz="17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700" b="1" dirty="0">
                <a:latin typeface="Arial" panose="020B0604020202020204" pitchFamily="34" charset="0"/>
              </a:rPr>
              <a:t>Адрес</a:t>
            </a:r>
            <a:r>
              <a:rPr lang="ru-RU" sz="1700" dirty="0">
                <a:latin typeface="Arial" panose="020B0604020202020204" pitchFamily="34" charset="0"/>
              </a:rPr>
              <a:t>: 674340, Забайкальский край,</a:t>
            </a:r>
            <a:br>
              <a:rPr lang="ru-RU" sz="1700" dirty="0">
                <a:latin typeface="Arial" panose="020B0604020202020204" pitchFamily="34" charset="0"/>
              </a:rPr>
            </a:br>
            <a:r>
              <a:rPr lang="ru-RU" sz="1700" dirty="0">
                <a:latin typeface="Arial" panose="020B0604020202020204" pitchFamily="34" charset="0"/>
              </a:rPr>
              <a:t>Калганский район, с. Калга, ул. 60 лет Октября 3, </a:t>
            </a:r>
            <a:r>
              <a:rPr lang="ru-RU" sz="1700" dirty="0" err="1">
                <a:latin typeface="Arial" panose="020B0604020202020204" pitchFamily="34" charset="0"/>
              </a:rPr>
              <a:t>e-mail</a:t>
            </a:r>
            <a:r>
              <a:rPr lang="ru-RU" sz="1700" dirty="0">
                <a:latin typeface="Arial" panose="020B0604020202020204" pitchFamily="34" charset="0"/>
              </a:rPr>
              <a:t>: </a:t>
            </a:r>
            <a:r>
              <a:rPr lang="en-US" sz="1700" dirty="0" smtClean="0">
                <a:latin typeface="Arial" panose="020B0604020202020204" pitchFamily="34" charset="0"/>
                <a:hlinkClick r:id="rId1"/>
              </a:rPr>
              <a:t>kalgaraiadm@mail.ru</a:t>
            </a:r>
            <a:br>
              <a:rPr lang="ru-RU" sz="1700" dirty="0">
                <a:latin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Егоров Сергей Анатольевич </a:t>
            </a:r>
            <a:r>
              <a:rPr lang="ru-RU" sz="1600" dirty="0">
                <a:latin typeface="Arial" panose="020B0604020202020204" pitchFamily="34" charset="0"/>
              </a:rPr>
              <a:t> — Глава </a:t>
            </a:r>
            <a:r>
              <a:rPr lang="ru-RU" sz="1600" dirty="0" smtClean="0">
                <a:latin typeface="Arial" panose="020B0604020202020204" pitchFamily="34" charset="0"/>
              </a:rPr>
              <a:t>Калганского муниципального округа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</a:rPr>
              <a:t>телефон: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8-30(249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)-4-13-85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Антипенко Сергей Михайлович</a:t>
            </a:r>
            <a:r>
              <a:rPr lang="ru-RU" sz="1600" dirty="0">
                <a:latin typeface="Arial" panose="020B0604020202020204" pitchFamily="34" charset="0"/>
              </a:rPr>
              <a:t> — </a:t>
            </a:r>
            <a:r>
              <a:rPr lang="ru-RU" sz="1600" dirty="0" smtClean="0">
                <a:latin typeface="Arial" panose="020B0604020202020204" pitchFamily="34" charset="0"/>
              </a:rPr>
              <a:t>Заместитель </a:t>
            </a:r>
            <a:r>
              <a:rPr lang="ru-RU" sz="1600" dirty="0">
                <a:latin typeface="Arial" panose="020B0604020202020204" pitchFamily="34" charset="0"/>
              </a:rPr>
              <a:t>главы администрации </a:t>
            </a:r>
            <a:r>
              <a:rPr lang="ru-RU" sz="1600" dirty="0" smtClean="0">
                <a:latin typeface="Arial" panose="020B0604020202020204" pitchFamily="34" charset="0"/>
              </a:rPr>
              <a:t>Калганского  муниципального округа по экономическому и территориальному развитию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</a:rPr>
              <a:t>телефон: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8-30(249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)-4-12-47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Маленьких Лариса Юрьевна</a:t>
            </a:r>
            <a:r>
              <a:rPr lang="ru-RU" sz="1600" dirty="0">
                <a:latin typeface="Arial" panose="020B0604020202020204" pitchFamily="34" charset="0"/>
              </a:rPr>
              <a:t> — Заместитель главы администрации </a:t>
            </a:r>
            <a:r>
              <a:rPr lang="ru-RU" sz="1600" dirty="0" smtClean="0">
                <a:latin typeface="Arial" panose="020B0604020202020204" pitchFamily="34" charset="0"/>
              </a:rPr>
              <a:t>Калганского муниципального округа по </a:t>
            </a:r>
            <a:r>
              <a:rPr lang="ru-RU" sz="1600" dirty="0">
                <a:latin typeface="Arial" panose="020B0604020202020204" pitchFamily="34" charset="0"/>
              </a:rPr>
              <a:t>социальным вопросам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</a:rPr>
              <a:t>телефон: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8-30(249)-4-18-09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Вдовина Светлана Алексеевна</a:t>
            </a:r>
            <a:r>
              <a:rPr lang="ru-RU" sz="1600" dirty="0">
                <a:latin typeface="Arial" panose="020B0604020202020204" pitchFamily="34" charset="0"/>
              </a:rPr>
              <a:t> — Управляющая Делами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</a:rPr>
              <a:t>телефон/факс: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8-30(249)-4-11-40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Потопольская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Нина Ивановна – </a:t>
            </a:r>
            <a:r>
              <a:rPr lang="ru-RU" sz="1600" dirty="0">
                <a:latin typeface="Arial" panose="020B0604020202020204" pitchFamily="34" charset="0"/>
              </a:rPr>
              <a:t>начальник отдела </a:t>
            </a:r>
            <a:r>
              <a:rPr lang="ru-RU" sz="1600" dirty="0" smtClean="0">
                <a:latin typeface="Arial" panose="020B0604020202020204" pitchFamily="34" charset="0"/>
              </a:rPr>
              <a:t>организационной, правовой и кадровой работы, телефон</a:t>
            </a:r>
            <a:r>
              <a:rPr lang="ru-RU" sz="1600" dirty="0">
                <a:latin typeface="Arial" panose="020B0604020202020204" pitchFamily="34" charset="0"/>
              </a:rPr>
              <a:t>: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8-30(249)-4-11-45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Сетчикова Ольга Анатольевна</a:t>
            </a:r>
            <a:r>
              <a:rPr lang="ru-RU" sz="1600" dirty="0">
                <a:latin typeface="Arial" panose="020B0604020202020204" pitchFamily="34" charset="0"/>
              </a:rPr>
              <a:t> — начальник отдела экономического развития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</a:rPr>
              <a:t>телефон: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8-30(249)-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4-18-78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Охлопков Юрий Анатольевич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</a:rPr>
              <a:t>начальник отдела ГО и ЧС и мобилизационной </a:t>
            </a:r>
            <a:r>
              <a:rPr lang="ru-RU" sz="1600" dirty="0" smtClean="0">
                <a:latin typeface="Arial" panose="020B0604020202020204" pitchFamily="34" charset="0"/>
              </a:rPr>
              <a:t>работы, телефон</a:t>
            </a:r>
            <a:r>
              <a:rPr lang="ru-RU" sz="1600" dirty="0">
                <a:latin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8-30(249)-4-12-32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Юкечева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Елена Анатольевна – </a:t>
            </a:r>
            <a:r>
              <a:rPr lang="ru-RU" sz="1600" dirty="0" smtClean="0">
                <a:latin typeface="Arial" panose="020B0604020202020204" pitchFamily="34" charset="0"/>
              </a:rPr>
              <a:t>начальник отдела сельского хозяйства, </a:t>
            </a:r>
            <a:endParaRPr lang="ru-RU" sz="1600" dirty="0" smtClean="0"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" panose="020B0604020202020204" pitchFamily="34" charset="0"/>
              </a:rPr>
              <a:t>телефон: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8-30(249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)-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4-12-32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Габайдулин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Игорь Владимирович - </a:t>
            </a:r>
            <a:r>
              <a:rPr lang="ru-RU" sz="1600" dirty="0">
                <a:latin typeface="Arial" panose="020B0604020202020204" pitchFamily="34" charset="0"/>
              </a:rPr>
              <a:t>начальник отдела </a:t>
            </a:r>
            <a:r>
              <a:rPr lang="ru-RU" sz="1600" dirty="0" smtClean="0">
                <a:latin typeface="Arial" panose="020B0604020202020204" pitchFamily="34" charset="0"/>
              </a:rPr>
              <a:t>жилищно-коммунального хозяйства, дорожного хозяйства </a:t>
            </a:r>
            <a:r>
              <a:rPr lang="ru-RU" sz="1600" dirty="0">
                <a:latin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</a:rPr>
              <a:t>транспорта, </a:t>
            </a:r>
            <a:r>
              <a:rPr lang="ru-RU" sz="1600" dirty="0">
                <a:latin typeface="Arial" panose="020B0604020202020204" pitchFamily="34" charset="0"/>
              </a:rPr>
              <a:t>телефон: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8-30(249)-4-15-09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Должность вакантна – </a:t>
            </a:r>
            <a:r>
              <a:rPr lang="ru-RU" sz="1600" dirty="0">
                <a:latin typeface="Arial" panose="020B0604020202020204" pitchFamily="34" charset="0"/>
              </a:rPr>
              <a:t>начальник отдела </a:t>
            </a:r>
            <a:r>
              <a:rPr lang="ru-RU" sz="1600" dirty="0" smtClean="0">
                <a:latin typeface="Arial" panose="020B0604020202020204" pitchFamily="34" charset="0"/>
              </a:rPr>
              <a:t>архитектуры, градостроительства </a:t>
            </a:r>
            <a:r>
              <a:rPr lang="ru-RU" sz="1600" dirty="0">
                <a:latin typeface="Arial" panose="020B0604020202020204" pitchFamily="34" charset="0"/>
              </a:rPr>
              <a:t>и земельных </a:t>
            </a:r>
            <a:r>
              <a:rPr lang="ru-RU" sz="1600" dirty="0" smtClean="0">
                <a:latin typeface="Arial" panose="020B0604020202020204" pitchFamily="34" charset="0"/>
              </a:rPr>
              <a:t>отношений, телефон</a:t>
            </a:r>
            <a:r>
              <a:rPr lang="ru-RU" sz="1600" dirty="0">
                <a:latin typeface="Arial" panose="020B0604020202020204" pitchFamily="34" charset="0"/>
              </a:rPr>
              <a:t>: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8-30(249)-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4-15-09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401080" cy="64913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Административно – территориальное деление</a:t>
            </a:r>
            <a:b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Калганского муниципального округа</a:t>
            </a:r>
            <a:endParaRPr lang="ru-RU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7685" y="980728"/>
            <a:ext cx="40324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Калганский муниципальный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округ  состоит из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16 населенных пунктов: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endParaRPr lang="ru-RU" altLang="ru-RU" sz="14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Бура 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Бура 1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Доно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Доно 1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Кадая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Кадая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 1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Калга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Чупрово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Козлово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err="1">
                <a:latin typeface="+mn-lt"/>
                <a:cs typeface="Times New Roman" panose="02020603050405020304" pitchFamily="18" charset="0"/>
              </a:rPr>
              <a:t>Шивия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Запокровский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err="1">
                <a:latin typeface="+mn-lt"/>
                <a:cs typeface="Times New Roman" panose="02020603050405020304" pitchFamily="18" charset="0"/>
              </a:rPr>
              <a:t>Чингильтуй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Средняя Борзя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Верхний – </a:t>
            </a:r>
            <a:r>
              <a:rPr lang="ru-RU" altLang="ru-RU" dirty="0" err="1">
                <a:latin typeface="+mn-lt"/>
                <a:cs typeface="Times New Roman" panose="02020603050405020304" pitchFamily="18" charset="0"/>
              </a:rPr>
              <a:t>Калгукан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село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Нижний –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Калгукан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latin typeface="+mn-lt"/>
                <a:cs typeface="Times New Roman" panose="02020603050405020304" pitchFamily="18" charset="0"/>
              </a:rPr>
              <a:t>село Нижний – </a:t>
            </a:r>
            <a:r>
              <a:rPr lang="ru-RU" altLang="ru-RU" dirty="0" err="1" smtClean="0">
                <a:latin typeface="+mn-lt"/>
                <a:cs typeface="Times New Roman" panose="02020603050405020304" pitchFamily="18" charset="0"/>
              </a:rPr>
              <a:t>Калгукан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1</a:t>
            </a:r>
            <a:endParaRPr lang="ru-RU" altLang="ru-RU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417" y="1412776"/>
            <a:ext cx="435460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516" y="548680"/>
            <a:ext cx="43924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Калганский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 расположен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юго-восточной части Забайкальского края, занимает территорию в 3,233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тыс.кв.км.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Граничит на севере и северо-востоке 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Нерчинско - Заводским 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севере – 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Газимуро - Заводским 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северо-западе 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западе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с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Александрово -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Заводским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юге  - с Приаргунским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округом,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востоке (по р.Аргунь)  - с Китаем. Из общей протяженности границ более 340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км.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около 40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км. 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приходится на границу с зарубежным государством, что дает определенные выгоды для экономико-географического положения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1" name="Picture 9" descr="C:\Users\потопольская\Pictures\калга\catalogue_a_12634_chita.gif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05366" y="404802"/>
            <a:ext cx="3528392" cy="40770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48" y="5000013"/>
            <a:ext cx="5607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Климат: резко континентальный.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Безморозный период: 110 – 120 дней.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0975"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Средняя температура июля в полдень: +18 - +20 градусов 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 Абсолютный максимум температур: +40 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Средний из абсолютных годовых минимумов: -26 - -28 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Абсолютный минимум: -53</a:t>
            </a:r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0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26" y="183994"/>
            <a:ext cx="4429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Географическое положение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4943" y="451694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Климатические условия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67" y="3546334"/>
            <a:ext cx="2269418" cy="1596047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003" y="5166473"/>
            <a:ext cx="2376264" cy="15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Полезные ископаемые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776" y="795492"/>
          <a:ext cx="6389273" cy="56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59"/>
                <a:gridCol w="2106857"/>
                <a:gridCol w="2106857"/>
              </a:tblGrid>
              <a:tr h="5054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Наименование месторождения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Тип полезного ископаемого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Запасы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596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Козловское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Серебро</a:t>
                      </a:r>
                      <a:r>
                        <a:rPr lang="ru-RU" sz="1200" baseline="0" dirty="0" smtClean="0"/>
                        <a:t> самородное, железо, висмут, пираргирит, аргентит,  стефанит, самсонит, борнит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60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Богомоловское 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р.Нижняя - Борзя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рудное, золото рассыпное, железо,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95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Средняя - Борзя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Золото рассыпное, арсенопирит,</a:t>
                      </a:r>
                      <a:r>
                        <a:rPr lang="ru-RU" sz="1200" baseline="0" dirty="0" smtClean="0"/>
                        <a:t> пирит, галенит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</a:t>
                      </a:r>
                      <a:r>
                        <a:rPr lang="ru-RU" sz="1200" baseline="0" dirty="0" smtClean="0"/>
                        <a:t>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8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Нижняя – Борзя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12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Железный кряж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Золото рассыпное, золото рудное, висмут, железо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Ведется добыча и переработка золотосодержащей и железной руды с производством золота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12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Верховье р.Нижняя –Борзя:</a:t>
                      </a:r>
                      <a:r>
                        <a:rPr lang="ru-RU" sz="1200" baseline="0" dirty="0" smtClean="0"/>
                        <a:t>  пади </a:t>
                      </a:r>
                      <a:r>
                        <a:rPr lang="ru-RU" sz="1200" dirty="0" smtClean="0"/>
                        <a:t>Широкая</a:t>
                      </a:r>
                      <a:r>
                        <a:rPr lang="ru-RU" sz="1200" baseline="0" dirty="0" smtClean="0"/>
                        <a:t> Тала, Широкая, Большая, Дегтянка, Саженка, Муния, Козлиха 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Золото рассыпное, железо,  сульфоантимониты свинца, блёклая руда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04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Кадаинское хвостохранилище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Цинк, свинец, мышьяк, медь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 лет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потопольская\Pictures\фото руда\head-kozl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512" y="2105026"/>
            <a:ext cx="2088232" cy="1512168"/>
          </a:xfrm>
          <a:prstGeom prst="rect">
            <a:avLst/>
          </a:prstGeom>
          <a:noFill/>
        </p:spPr>
      </p:pic>
      <p:pic>
        <p:nvPicPr>
          <p:cNvPr id="7172" name="Picture 4" descr="C:\Users\потопольская\Pictures\фото руда\gol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617194"/>
            <a:ext cx="2088232" cy="1512168"/>
          </a:xfrm>
          <a:prstGeom prst="rect">
            <a:avLst/>
          </a:prstGeom>
          <a:noFill/>
        </p:spPr>
      </p:pic>
      <p:pic>
        <p:nvPicPr>
          <p:cNvPr id="7173" name="Picture 5" descr="C:\Users\потопольская\Pictures\фото руда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29362"/>
            <a:ext cx="2088232" cy="1428750"/>
          </a:xfrm>
          <a:prstGeom prst="rect">
            <a:avLst/>
          </a:prstGeom>
          <a:noFill/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764704"/>
            <a:ext cx="2088232" cy="13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Земельные ресурсы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" y="1052736"/>
          <a:ext cx="5223496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208"/>
                <a:gridCol w="1368152"/>
                <a:gridCol w="1224136"/>
              </a:tblGrid>
              <a:tr h="71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Категория земли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Площадь (кв. км)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Доля</a:t>
                      </a: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(%)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1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Всего земель,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3232,00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2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сельскохозяйственного назначения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1 815,54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56,17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8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лесного фонда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1125,20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34,81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поселений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11,90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0,37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04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промышленности, транспорта и иного не сельскохозяйственного использования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30,84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0,95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4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Земли запаса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235,97</a:t>
                      </a:r>
                      <a:endParaRPr lang="ru-RU" sz="16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/>
                        </a:rPr>
                        <a:t>7,30</a:t>
                      </a:r>
                      <a:endParaRPr lang="ru-RU" sz="1600" b="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68144" y="1052736"/>
            <a:ext cx="31966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3645238"/>
            <a:ext cx="3196665" cy="24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Лесные ресурсы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50685" y="930936"/>
            <a:ext cx="3286125" cy="5586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Лесной фонд занимает площадь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112,52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тыс. га, что составляет 34,81% территории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территории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произрастают 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лиственница, береза, сосна, осина, ольха.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кустарниковых- багульник, ерник, черемуха, дикая яблоня, сибирский абрикос, боярышник, шиповник и т.д.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дикорастущих ягод наиболее распространены: брусника, голубика, смородина, жимолость, земляника, малина, костяника,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моховка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т.д. 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7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176" y="4581128"/>
            <a:ext cx="2467816" cy="1722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894" y="2637726"/>
            <a:ext cx="2479098" cy="1943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368" y="844393"/>
            <a:ext cx="2496149" cy="1793333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74314" y="865394"/>
            <a:ext cx="3002086" cy="2707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314" y="3627012"/>
            <a:ext cx="3002086" cy="26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Водные 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5841" name="Picture 1" descr="C:\Users\потопольская\Pictures\фото руда\1225868637_g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378849" y="764704"/>
            <a:ext cx="8526218" cy="5669934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78849" y="844658"/>
            <a:ext cx="4214813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Внутренние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воды округа представлены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поверхностными, так и подземными водами. Гидрографическая сеть 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округе в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целом развита, и вся она относится к бассейну р.Аргунь.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самая крупная река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округа,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которому принадлежит ее 40-километровый участок. Левыми притоками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территории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являются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р. Средняя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Борзя (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верхнее и нижнее течение), р. Нижняя Борзя (часть верховья и ее небольшие правые притоки),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836712"/>
            <a:ext cx="4464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р. Верхняя Борзя тоже является левым притоком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но на территории Калганского округа протекают лишь два ее левых притока – р.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Донинская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Борзя (с ее притоками р. Янки) и р. Калга (верхнее и среднее течение) и ее правый приток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Калгукан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Озер на территории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округа немного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и они не велики как по площади, так и по глубине. Большая часть приурочена к пойме р.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Аргунь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и по происхождению они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старичные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89206" y="3645024"/>
          <a:ext cx="8208912" cy="2279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98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Характеристика рек «Калганского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округа»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2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/>
                        </a:rPr>
                        <a:t>Река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/>
                        </a:rPr>
                        <a:t>Куда впадает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/>
                        </a:rPr>
                        <a:t>Расстояние от устья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/>
                        </a:rPr>
                        <a:t>Общая длина в округе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j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9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Средняя Борзя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Аргунь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75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60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84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Нижняя Борзя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Аргунь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90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16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Ильдикан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Средняя Борзя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73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Верхняя Борзя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Аргунь</a:t>
                      </a:r>
                      <a:endParaRPr lang="ru-RU" sz="1400" b="0" i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105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239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Калганка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Верхняя Борзя</a:t>
                      </a:r>
                      <a:endParaRPr lang="ru-RU" sz="1400" b="0" i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55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40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79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</a:rPr>
                        <a:t>Аргунь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Амур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630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/>
                        </a:rPr>
                        <a:t>35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23801</Words>
  <Application>WPS Presentation</Application>
  <PresentationFormat>Экран (4:3)</PresentationFormat>
  <Paragraphs>1103</Paragraphs>
  <Slides>34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SimSun</vt:lpstr>
      <vt:lpstr>Wingdings</vt:lpstr>
      <vt:lpstr>Wingdings 3</vt:lpstr>
      <vt:lpstr>Arial</vt:lpstr>
      <vt:lpstr>Times New Roman</vt:lpstr>
      <vt:lpstr>Wingdings 2</vt:lpstr>
      <vt:lpstr>Times New Roman</vt:lpstr>
      <vt:lpstr>Century Gothic</vt:lpstr>
      <vt:lpstr>Microsoft YaHei</vt:lpstr>
      <vt:lpstr>Arial Unicode MS</vt:lpstr>
      <vt:lpstr>Calibri</vt:lpstr>
      <vt:lpstr>Wingdings 2</vt:lpstr>
      <vt:lpstr>Times-Roman</vt:lpstr>
      <vt:lpstr>Ион</vt:lpstr>
      <vt:lpstr>ИНВЕСТИЦИОННЫЙ ПАСПОРТ КАЛГАНСКОГО МУНИЦИПАЛЬНОГО ОКРУГА ЗАБАЙКАЛЬСКОГО КРАЯ</vt:lpstr>
      <vt:lpstr>PowerPoint 演示文稿</vt:lpstr>
      <vt:lpstr>                                                                                                                                                                                     Среди лесистых гор передо мною,                                                                                                         Окутанное дымкой голубой                                                                                                                                                                                                                Раскинулось село мое родное,                                                                                                                                                                                             Когда-то нареченное Калгой.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Юрий Савин     Калганский район был образован в 1942 году (Указ Президиума Верховного Совета РСФСР от 08.12.1942 года  № 616/234 и №617/121) за счет выделения территории Быркинского (ныне Приаргунского) и Нерчинско-Заводского районов. В 2022 году Калганскому району исполнилось 80 лет. В 2023 году Калганский район был преобразован в Калганский округ.</vt:lpstr>
      <vt:lpstr>Административно – территориальное деление  Калганского муниципального округа</vt:lpstr>
      <vt:lpstr>PowerPoint 演示文稿</vt:lpstr>
      <vt:lpstr>Полезные ископаемые</vt:lpstr>
      <vt:lpstr>Земельные ресурсы</vt:lpstr>
      <vt:lpstr>Лесные ресурсы</vt:lpstr>
      <vt:lpstr>Водные ресурсы</vt:lpstr>
      <vt:lpstr>Образование</vt:lpstr>
      <vt:lpstr>Здравоохранение</vt:lpstr>
      <vt:lpstr>Культура</vt:lpstr>
      <vt:lpstr>Демографические показатели</vt:lpstr>
      <vt:lpstr>Добыча полезных ископаемых</vt:lpstr>
      <vt:lpstr>Обрабатывающие производства</vt:lpstr>
      <vt:lpstr>Сельское хозяйство</vt:lpstr>
      <vt:lpstr>Развитие торговли  и потребительского рынка</vt:lpstr>
      <vt:lpstr>Поддержка малого предпринимательства</vt:lpstr>
      <vt:lpstr>«Муниципальная поддержка инвестиционной деятельности»</vt:lpstr>
      <vt:lpstr>Помощь участникам СВО  и их семьям </vt:lpstr>
      <vt:lpstr>PowerPoint 演示文稿</vt:lpstr>
      <vt:lpstr>Рынок труда</vt:lpstr>
      <vt:lpstr>Перечень  основных показателей социально- экономического развития Калганского муниципального округа</vt:lpstr>
      <vt:lpstr>PowerPoint 演示文稿</vt:lpstr>
      <vt:lpstr>Транспортная инфраструктура</vt:lpstr>
      <vt:lpstr>Телекоммуникации</vt:lpstr>
      <vt:lpstr>Системообразующие предприятия округа</vt:lpstr>
      <vt:lpstr>Финансово-кредитные учреждения и налоговый потенциал </vt:lpstr>
      <vt:lpstr>На территории округа в районе села Кадая имеются месторождения полезных ископаемых - свинцово-цинковые руды, в составе которых редкие и драгоценные металлы, железо, медь и другие: </vt:lpstr>
      <vt:lpstr>Инвестиционный проект «Переработка хвост хранилища Кадаинской обогатительной фабрики»</vt:lpstr>
      <vt:lpstr>PowerPoint 演示文稿</vt:lpstr>
      <vt:lpstr>Инвестиционный проект «Железный кряж»</vt:lpstr>
      <vt:lpstr>Инвестиционный проект «Зоргольский рудник»</vt:lpstr>
      <vt:lpstr>PowerPoint 演示文稿</vt:lpstr>
    </vt:vector>
  </TitlesOfParts>
  <Company>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МР Калганский район</cp:lastModifiedBy>
  <cp:revision>852</cp:revision>
  <cp:lastPrinted>2026-03-12T02:04:00Z</cp:lastPrinted>
  <dcterms:created xsi:type="dcterms:W3CDTF">2012-08-15T08:38:00Z</dcterms:created>
  <dcterms:modified xsi:type="dcterms:W3CDTF">2026-03-12T06:26:01Z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6FE4FD30C5CA47F8A7C34D905849FE4C_12</vt:lpwstr>
  </property>
  <property fmtid="{D5CDD505-2E9C-101B-9397-08002B2CF9AE}" pid="3" name="KSOProductBuildVer">
    <vt:lpwstr>1049-12.2.0.23196</vt:lpwstr>
  </property>
</Properties>
</file>