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1" r:id="rId3"/>
    <p:sldId id="323" r:id="rId4"/>
  </p:sldIdLst>
  <p:sldSz cx="7561263" cy="10693400"/>
  <p:notesSz cx="67691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9F1FF"/>
    <a:srgbClr val="C5E9FF"/>
    <a:srgbClr val="9FDAFF"/>
    <a:srgbClr val="B3E2FF"/>
    <a:srgbClr val="990033"/>
    <a:srgbClr val="C1C8CD"/>
    <a:srgbClr val="9DA9B1"/>
    <a:srgbClr val="CAAF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788" y="792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3243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086" y="0"/>
            <a:ext cx="2932434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71688" y="742950"/>
            <a:ext cx="26257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594" y="4705073"/>
            <a:ext cx="5415912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66" tIns="45583" rIns="91166" bIns="4558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5276B6-A5B2-44B6-AC40-3C821C75C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64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1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2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 txBox="1">
            <a:spLocks noGrp="1" noChangeArrowheads="1"/>
          </p:cNvSpPr>
          <p:nvPr/>
        </p:nvSpPr>
        <p:spPr bwMode="auto">
          <a:xfrm>
            <a:off x="3835086" y="9408562"/>
            <a:ext cx="2932434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66" tIns="45583" rIns="91166" bIns="45583" anchor="b"/>
          <a:lstStyle/>
          <a:p>
            <a:pPr algn="r"/>
            <a:fld id="{6EDF393D-C6A1-4E85-A6E5-16F76CE94F1F}" type="slidenum">
              <a:rPr lang="ru-RU" sz="1200">
                <a:solidFill>
                  <a:prstClr val="black"/>
                </a:solidFill>
              </a:rPr>
              <a:pPr algn="r"/>
              <a:t>3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738" y="3322638"/>
            <a:ext cx="6427787" cy="22907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475" y="6059488"/>
            <a:ext cx="5294313" cy="27320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693FF-BDB6-4E4F-B6BA-5FBBA5FEF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EB93D-F4B9-41CD-B273-02AB1310D0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3225" y="428625"/>
            <a:ext cx="1700213" cy="9123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825" y="428625"/>
            <a:ext cx="4953000" cy="9123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AE80-EB8A-41BD-82CA-8842ADC01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58DF-7E46-47E4-93A5-F1474149D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6900" y="6872288"/>
            <a:ext cx="6427788" cy="21224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6900" y="4532313"/>
            <a:ext cx="6427788" cy="2339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DFB04-5F50-4078-BCA3-5B35AF561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7825" y="2495550"/>
            <a:ext cx="3325813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6038" y="2495550"/>
            <a:ext cx="3327400" cy="7056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D109-9319-4A41-9EF7-2364CB7A4A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428625"/>
            <a:ext cx="6805613" cy="178117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825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825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750" y="2393950"/>
            <a:ext cx="3341688" cy="9969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750" y="3390900"/>
            <a:ext cx="3341688" cy="61610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9E2C3-FA1A-4FED-8DFC-53A28D434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B34FA-7E71-46F2-B1E5-154F5C4C1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5B804-4886-4291-A821-C264C444B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825" y="425450"/>
            <a:ext cx="2487613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5925" y="425450"/>
            <a:ext cx="4227513" cy="91265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7825" y="2238375"/>
            <a:ext cx="2487613" cy="73136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8A7C6-CD91-48C3-92F9-06DF8B404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5" y="7485063"/>
            <a:ext cx="4535488" cy="884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725" y="955675"/>
            <a:ext cx="4535488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725" y="8369300"/>
            <a:ext cx="4535488" cy="1254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DBBF-8105-4352-9DD8-A0126E6361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825" y="428625"/>
            <a:ext cx="6805613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7825" y="2495550"/>
            <a:ext cx="6805613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2863" y="9737725"/>
            <a:ext cx="2395537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8138" y="9737725"/>
            <a:ext cx="17653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>
              <a:defRPr sz="1600" smtClean="0"/>
            </a:lvl1pPr>
          </a:lstStyle>
          <a:p>
            <a:pPr>
              <a:defRPr/>
            </a:pPr>
            <a:fld id="{5FBDAA7D-1D98-41F9-B586-43A89580B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35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607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79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5125" indent="-260350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80975" y="255588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684213" y="6067425"/>
            <a:ext cx="5832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9340" y="1640583"/>
            <a:ext cx="6120680" cy="101159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74075"/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УКАЗ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ПРЕЗИДЕНТА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РФ от 17 декабря 2020 № 797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О единовременной выплате семьям, имеющих детей».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79301" y="2606243"/>
            <a:ext cx="6840759" cy="7551843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500" b="1" dirty="0" smtClean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r>
              <a:rPr lang="ru-RU" sz="2500" b="1" dirty="0">
                <a:solidFill>
                  <a:srgbClr val="333399">
                    <a:lumMod val="75000"/>
                  </a:srgbClr>
                </a:solidFill>
              </a:rPr>
              <a:t>производится </a:t>
            </a:r>
            <a:r>
              <a:rPr lang="ru-RU" sz="2500" b="1" dirty="0" smtClean="0">
                <a:solidFill>
                  <a:srgbClr val="333399">
                    <a:lumMod val="75000"/>
                  </a:srgbClr>
                </a:solidFill>
              </a:rPr>
              <a:t>гражданам Российской Федерации один </a:t>
            </a:r>
            <a:r>
              <a:rPr lang="ru-RU" sz="2500" b="1" dirty="0">
                <a:solidFill>
                  <a:srgbClr val="333399">
                    <a:lumMod val="75000"/>
                  </a:srgbClr>
                </a:solidFill>
              </a:rPr>
              <a:t>раз </a:t>
            </a:r>
            <a:r>
              <a:rPr lang="ru-RU" sz="2500" b="1" u="sng" dirty="0">
                <a:solidFill>
                  <a:srgbClr val="333399">
                    <a:lumMod val="75000"/>
                  </a:srgbClr>
                </a:solidFill>
              </a:rPr>
              <a:t>на каждого ребенка не достигшего возраста 8 лет на </a:t>
            </a:r>
            <a:r>
              <a:rPr lang="ru-RU" sz="2500" b="1" u="sng" dirty="0" smtClean="0">
                <a:solidFill>
                  <a:srgbClr val="333399">
                    <a:lumMod val="75000"/>
                  </a:srgbClr>
                </a:solidFill>
              </a:rPr>
              <a:t>17.12.2020 (дата вступления в силу Указа Президента),</a:t>
            </a:r>
            <a:endParaRPr lang="ru-RU" sz="2500" b="1" u="sng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endParaRPr lang="ru-RU" sz="24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выплата осуществляется:</a:t>
            </a:r>
          </a:p>
          <a:p>
            <a:pPr algn="ctr"/>
            <a:endParaRPr lang="ru-RU" sz="24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	гражданам, </a:t>
            </a:r>
            <a:r>
              <a:rPr lang="ru-RU" sz="2400" b="1" dirty="0" smtClean="0">
                <a:solidFill>
                  <a:srgbClr val="FF0000"/>
                </a:solidFill>
              </a:rPr>
              <a:t>ранее получавшим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ежемесячные или единовременные выплаты  на детей в соответствии с Указами Президента № 249 и № 412 - </a:t>
            </a:r>
            <a:r>
              <a:rPr lang="ru-RU" sz="2400" b="1" u="sng" dirty="0" smtClean="0">
                <a:solidFill>
                  <a:srgbClr val="FF0000"/>
                </a:solidFill>
              </a:rPr>
              <a:t>без </a:t>
            </a:r>
            <a:r>
              <a:rPr lang="ru-RU" sz="2400" b="1" u="sng" dirty="0">
                <a:solidFill>
                  <a:srgbClr val="FF0000"/>
                </a:solidFill>
              </a:rPr>
              <a:t>подачи заявления </a:t>
            </a:r>
            <a:r>
              <a:rPr lang="ru-RU" sz="2400" b="1" u="sng" dirty="0" smtClean="0">
                <a:solidFill>
                  <a:srgbClr val="FF0000"/>
                </a:solidFill>
              </a:rPr>
              <a:t>на основании имеющихся сведений;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2400" b="1" u="sng" dirty="0" smtClean="0">
              <a:solidFill>
                <a:srgbClr val="FF0000"/>
              </a:solidFill>
            </a:endParaRPr>
          </a:p>
          <a:p>
            <a:pPr marL="342900" lvl="1" indent="-342900" algn="just">
              <a:buFont typeface="Wingdings" pitchFamily="2" charset="2"/>
              <a:buChar char="ü"/>
            </a:pP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	гражданам,    </a:t>
            </a:r>
            <a:r>
              <a:rPr lang="ru-RU" sz="2400" b="1" dirty="0" smtClean="0">
                <a:solidFill>
                  <a:srgbClr val="FF0000"/>
                </a:solidFill>
              </a:rPr>
              <a:t>ранее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не получавшим 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выплаты на детей, а также выплаты  детям, родившимся с 01.07.2020 и позже 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– </a:t>
            </a:r>
            <a:r>
              <a:rPr lang="ru-RU" sz="2400" b="1" u="sng" dirty="0" smtClean="0">
                <a:solidFill>
                  <a:srgbClr val="FF0000"/>
                </a:solidFill>
              </a:rPr>
              <a:t>на основании заявления,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 поданного </a:t>
            </a:r>
            <a:r>
              <a:rPr lang="ru-RU" sz="2400" b="1" u="sng" dirty="0" smtClean="0">
                <a:solidFill>
                  <a:srgbClr val="FF0000"/>
                </a:solidFill>
              </a:rPr>
              <a:t>до 01.04.2021г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14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217436" y="233363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381402" y="5220104"/>
            <a:ext cx="6869558" cy="458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lvl="0" algn="ctr"/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Выплата на ребенка до 8 лет производится:</a:t>
            </a: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0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одному из родителей</a:t>
            </a:r>
            <a:endParaRPr lang="ru-RU" sz="20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0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усыновителю</a:t>
            </a:r>
            <a:endParaRPr lang="ru-RU" sz="20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marL="342900" lvl="0" indent="-342900" algn="just">
              <a:buFont typeface="Wingdings" pitchFamily="2" charset="2"/>
              <a:buChar char="v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r>
              <a:rPr lang="ru-RU" sz="2000" b="1" i="1" dirty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о</a:t>
            </a:r>
            <a:r>
              <a:rPr lang="ru-RU" sz="2000" b="1" i="1" dirty="0" smtClean="0">
                <a:solidFill>
                  <a:srgbClr val="333399">
                    <a:lumMod val="60000"/>
                    <a:lumOff val="40000"/>
                  </a:srgbClr>
                </a:solidFill>
                <a:latin typeface="Arial"/>
              </a:rPr>
              <a:t>пекуну, попечителю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, </a:t>
            </a:r>
            <a:r>
              <a:rPr lang="ru-RU" sz="2000" b="1" u="sng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при личном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обращении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 в территориальный орган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ПФР.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  <a:latin typeface="Arial"/>
              </a:rPr>
              <a:t> </a:t>
            </a:r>
            <a:endParaRPr lang="ru-RU" sz="2000" b="1" dirty="0" smtClean="0">
              <a:solidFill>
                <a:srgbClr val="333399">
                  <a:lumMod val="75000"/>
                </a:srgbClr>
              </a:solidFill>
              <a:latin typeface="Arial"/>
            </a:endParaRPr>
          </a:p>
          <a:p>
            <a:pPr lvl="0" algn="ctr"/>
            <a:endParaRPr lang="ru-RU" sz="2400" dirty="0" smtClean="0">
              <a:solidFill>
                <a:srgbClr val="000000"/>
              </a:solidFill>
            </a:endParaRPr>
          </a:p>
          <a:p>
            <a:pPr lvl="0" algn="ctr"/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Доставка единовременной 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</a:rPr>
              <a:t>выплаты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333399">
                    <a:lumMod val="75000"/>
                  </a:srgbClr>
                </a:solidFill>
              </a:rPr>
              <a:t>осуществляется </a:t>
            </a:r>
            <a:r>
              <a:rPr lang="ru-RU" sz="2400" dirty="0" smtClean="0">
                <a:solidFill>
                  <a:srgbClr val="333399">
                    <a:lumMod val="75000"/>
                  </a:srgbClr>
                </a:solidFill>
              </a:rPr>
              <a:t>только на банковский счет заявителя в соответствии с реквизитами, указанными в </a:t>
            </a:r>
            <a:r>
              <a:rPr lang="ru-RU" sz="2400" dirty="0" smtClean="0">
                <a:solidFill>
                  <a:srgbClr val="333399">
                    <a:lumMod val="75000"/>
                  </a:srgbClr>
                </a:solidFill>
              </a:rPr>
              <a:t>заявлении;</a:t>
            </a:r>
          </a:p>
          <a:p>
            <a:pPr marL="342900" lvl="0" indent="-342900" algn="just">
              <a:buFont typeface="Wingdings" pitchFamily="2" charset="2"/>
              <a:buChar char="Ø"/>
            </a:pPr>
            <a:r>
              <a:rPr lang="ru-RU" sz="2400" dirty="0">
                <a:solidFill>
                  <a:srgbClr val="333399">
                    <a:lumMod val="75000"/>
                  </a:srgbClr>
                </a:solidFill>
              </a:rPr>
              <a:t>п</a:t>
            </a:r>
            <a:r>
              <a:rPr lang="ru-RU" sz="2400" dirty="0" smtClean="0">
                <a:solidFill>
                  <a:srgbClr val="333399">
                    <a:lumMod val="75000"/>
                  </a:srgbClr>
                </a:solidFill>
              </a:rPr>
              <a:t>ри изменении реквизитов для перечисления единовременной выплаты необходимо подать заявление </a:t>
            </a:r>
            <a:r>
              <a:rPr lang="ru-RU" sz="2400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endParaRPr lang="ru-RU" sz="2400" b="1" dirty="0">
              <a:solidFill>
                <a:srgbClr val="333399">
                  <a:lumMod val="75000"/>
                </a:srgbClr>
              </a:solidFill>
              <a:latin typeface="Arial"/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5054" y="1746300"/>
            <a:ext cx="7185720" cy="3473804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/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	Граждане, </a:t>
            </a:r>
            <a:r>
              <a:rPr lang="ru-RU" sz="2400" b="1" dirty="0" smtClean="0">
                <a:solidFill>
                  <a:srgbClr val="FF0000"/>
                </a:solidFill>
              </a:rPr>
              <a:t>ранее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не получавшие 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социальные выплаты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или родители детей, родившихся с 01.07.2020 и позднее могут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подать заявление в </a:t>
            </a:r>
            <a:r>
              <a:rPr lang="ru-RU" sz="2400" b="1" dirty="0">
                <a:solidFill>
                  <a:srgbClr val="333399">
                    <a:lumMod val="75000"/>
                  </a:srgbClr>
                </a:solidFill>
              </a:rPr>
              <a:t>личном 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кабинете</a:t>
            </a:r>
          </a:p>
          <a:p>
            <a:pPr marL="0" lvl="1" algn="ctr"/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до </a:t>
            </a:r>
            <a:r>
              <a:rPr lang="ru-RU" sz="2400" b="1" u="sng" dirty="0" smtClean="0">
                <a:solidFill>
                  <a:srgbClr val="FF0000"/>
                </a:solidFill>
              </a:rPr>
              <a:t>01.04.2021г.</a:t>
            </a:r>
          </a:p>
          <a:p>
            <a:pPr algn="ctr"/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на портале </a:t>
            </a:r>
            <a:r>
              <a:rPr lang="ru-RU" sz="2400" b="1" u="sng" dirty="0" err="1">
                <a:solidFill>
                  <a:srgbClr val="FF0000"/>
                </a:solidFill>
              </a:rPr>
              <a:t>Госуслуг</a:t>
            </a:r>
            <a:r>
              <a:rPr lang="ru-RU" sz="2400" b="1" dirty="0">
                <a:solidFill>
                  <a:srgbClr val="333399">
                    <a:lumMod val="75000"/>
                  </a:srgbClr>
                </a:solidFill>
              </a:rPr>
              <a:t> (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  <a:hlinkClick r:id="rId4" invalidUrl="https:///"/>
              </a:rPr>
              <a:t>https</a:t>
            </a:r>
            <a:r>
              <a:rPr lang="ru-RU" sz="2400" b="1" u="sng" dirty="0" smtClean="0">
                <a:solidFill>
                  <a:srgbClr val="333399">
                    <a:lumMod val="75000"/>
                  </a:srgbClr>
                </a:solidFill>
                <a:hlinkClick r:id="rId5" invalidUrl="https:///"/>
              </a:rPr>
              <a:t>://</a:t>
            </a:r>
            <a:r>
              <a:rPr lang="en-US" sz="2400" b="1" u="sng" dirty="0">
                <a:solidFill>
                  <a:schemeClr val="accent1">
                    <a:lumMod val="50000"/>
                  </a:schemeClr>
                </a:solidFill>
              </a:rPr>
              <a:t>posobie2020.gosuslugi.ru/</a:t>
            </a:r>
            <a:r>
              <a:rPr lang="ru-RU" sz="2400" b="1" dirty="0" smtClean="0">
                <a:solidFill>
                  <a:srgbClr val="333399">
                    <a:lumMod val="75000"/>
                  </a:srgbClr>
                </a:solidFill>
              </a:rPr>
              <a:t>).</a:t>
            </a:r>
            <a:endParaRPr lang="ru-RU" sz="2400" b="1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000" dirty="0">
                <a:solidFill>
                  <a:srgbClr val="333399">
                    <a:lumMod val="75000"/>
                  </a:srgbClr>
                </a:solidFill>
              </a:rPr>
              <a:t>Дополнительных документов представлять не нужно. </a:t>
            </a:r>
          </a:p>
          <a:p>
            <a:pPr algn="ctr"/>
            <a:r>
              <a:rPr lang="ru-RU" sz="16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Заявление </a:t>
            </a:r>
            <a:r>
              <a:rPr lang="ru-RU" sz="1600" dirty="0">
                <a:solidFill>
                  <a:srgbClr val="333399">
                    <a:lumMod val="60000"/>
                    <a:lumOff val="40000"/>
                  </a:srgbClr>
                </a:solidFill>
              </a:rPr>
              <a:t>также можно подать в территориальные органы </a:t>
            </a:r>
            <a:endParaRPr lang="ru-RU" sz="1600" dirty="0" smtClean="0">
              <a:solidFill>
                <a:srgbClr val="333399">
                  <a:lumMod val="60000"/>
                  <a:lumOff val="40000"/>
                </a:srgbClr>
              </a:solidFill>
            </a:endParaRPr>
          </a:p>
          <a:p>
            <a:pPr algn="ctr"/>
            <a:r>
              <a:rPr lang="ru-RU" sz="1600" dirty="0" smtClean="0">
                <a:solidFill>
                  <a:srgbClr val="333399">
                    <a:lumMod val="60000"/>
                    <a:lumOff val="40000"/>
                  </a:srgbClr>
                </a:solidFill>
              </a:rPr>
              <a:t>Пенсионного </a:t>
            </a:r>
            <a:r>
              <a:rPr lang="ru-RU" sz="1600" dirty="0">
                <a:solidFill>
                  <a:srgbClr val="333399">
                    <a:lumMod val="60000"/>
                    <a:lumOff val="40000"/>
                  </a:srgbClr>
                </a:solidFill>
              </a:rPr>
              <a:t>фонда </a:t>
            </a:r>
            <a:endParaRPr lang="ru-RU" sz="2600" b="1" dirty="0">
              <a:solidFill>
                <a:srgbClr val="33339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15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46088" y="379413"/>
            <a:ext cx="6427787" cy="22907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8547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975" y="233363"/>
            <a:ext cx="7223125" cy="1033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8" name="Text Box 5"/>
          <p:cNvSpPr txBox="1">
            <a:spLocks noChangeArrowheads="1"/>
          </p:cNvSpPr>
          <p:nvPr/>
        </p:nvSpPr>
        <p:spPr bwMode="auto">
          <a:xfrm>
            <a:off x="180975" y="255588"/>
            <a:ext cx="72374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Единовременная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выплата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размере </a:t>
            </a:r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5 </a:t>
            </a:r>
            <a:r>
              <a:rPr lang="ru-RU" sz="2800" b="1" dirty="0">
                <a:solidFill>
                  <a:srgbClr val="333399">
                    <a:lumMod val="75000"/>
                  </a:srgbClr>
                </a:solidFill>
              </a:rPr>
              <a:t>000 рублей </a:t>
            </a:r>
            <a:endParaRPr lang="ru-RU" sz="2800" b="1" dirty="0" smtClean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333399">
                    <a:lumMod val="75000"/>
                  </a:srgbClr>
                </a:solidFill>
              </a:rPr>
              <a:t>семьям с детьми в возрасте до 8 лет.</a:t>
            </a:r>
            <a:endParaRPr lang="ru-RU" sz="2800" dirty="0">
              <a:solidFill>
                <a:srgbClr val="333399">
                  <a:lumMod val="75000"/>
                </a:srgbClr>
              </a:solidFill>
            </a:endParaRPr>
          </a:p>
        </p:txBody>
      </p:sp>
      <p:sp>
        <p:nvSpPr>
          <p:cNvPr id="108549" name="Text Box 6"/>
          <p:cNvSpPr txBox="1">
            <a:spLocks noChangeArrowheads="1"/>
          </p:cNvSpPr>
          <p:nvPr/>
        </p:nvSpPr>
        <p:spPr bwMode="auto">
          <a:xfrm>
            <a:off x="684213" y="6067425"/>
            <a:ext cx="58324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1042988">
              <a:spcBef>
                <a:spcPct val="50000"/>
              </a:spcBef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3276575" y="10158086"/>
            <a:ext cx="3816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42988">
              <a:spcBef>
                <a:spcPct val="50000"/>
              </a:spcBef>
            </a:pPr>
            <a:r>
              <a:rPr lang="ru-RU" sz="1400" b="1" dirty="0">
                <a:solidFill>
                  <a:srgbClr val="000066"/>
                </a:solidFill>
                <a:latin typeface="Times New Roman" pitchFamily="18" charset="0"/>
              </a:rPr>
              <a:t>Узнайте больше на сайте </a:t>
            </a:r>
            <a:r>
              <a:rPr lang="en-US" sz="1400" b="1" dirty="0">
                <a:solidFill>
                  <a:srgbClr val="000066"/>
                </a:solidFill>
                <a:latin typeface="Times New Roman" pitchFamily="18" charset="0"/>
              </a:rPr>
              <a:t>www.pfrf.ru</a:t>
            </a:r>
            <a:endParaRPr lang="ru-RU" sz="14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9340" y="1640583"/>
            <a:ext cx="6120680" cy="101159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874075"/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УКАЗ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ПРЕЗИДЕНТА </a:t>
            </a:r>
            <a:r>
              <a:rPr lang="ru-RU" sz="2000" b="1" dirty="0" smtClean="0">
                <a:solidFill>
                  <a:srgbClr val="C00000"/>
                </a:solidFill>
                <a:cs typeface="Times New Roman" pitchFamily="18" charset="0"/>
              </a:rPr>
              <a:t>РФ от 17 декабря 2020 № 797 </a:t>
            </a:r>
            <a:r>
              <a:rPr lang="ru-RU" sz="2000" b="1" dirty="0">
                <a:solidFill>
                  <a:srgbClr val="C00000"/>
                </a:solidFill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C00000"/>
                </a:solidFill>
              </a:rPr>
              <a:t>О единовременной выплате семьям, имеющих детей».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2157" y="2758114"/>
            <a:ext cx="6840759" cy="7444121"/>
          </a:xfrm>
          <a:prstGeom prst="rect">
            <a:avLst/>
          </a:prstGeom>
        </p:spPr>
        <p:txBody>
          <a:bodyPr wrap="square" lIns="87407" tIns="43704" rIns="87407" bIns="43704">
            <a:spAutoFit/>
          </a:bodyPr>
          <a:lstStyle>
            <a:defPPr>
              <a:defRPr lang="ru-RU"/>
            </a:defPPr>
            <a:lvl1pPr marL="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41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82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24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65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06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47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88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30" algn="l" defTabSz="91428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b="1" dirty="0">
              <a:solidFill>
                <a:srgbClr val="333399">
                  <a:lumMod val="75000"/>
                </a:srgbClr>
              </a:solidFill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помощь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оказывается гражданам Российской Федерации. Если лицо утратило гражданство РФ, выплата не осуществляется;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поддержка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оказывается гражданам Российской Федерации, проживающим на ее территории. В случае постоянного проживания семьи за пределами страны, единовременная выплата не осуществляется;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опекуны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ребенка смогут оформить единовременную выплату, обратившись лично в клиентскую службу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ПФР;</a:t>
            </a:r>
            <a:endParaRPr lang="ru-RU" sz="2000" b="1" dirty="0">
              <a:solidFill>
                <a:srgbClr val="333399">
                  <a:lumMod val="75000"/>
                </a:srgbClr>
              </a:solidFill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в 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заявлении необходимо указать данные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именно банковского счета заявителя</a:t>
            </a:r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. Выплата не может осуществляться на счет другого лица. Если заявление было подано с банковскими реквизитами другого лица, можно подать новое заявление со своими банковскими реквизитами.</a:t>
            </a:r>
          </a:p>
          <a:p>
            <a:pPr algn="ctr"/>
            <a:r>
              <a:rPr lang="ru-RU" sz="2000" b="1" u="sng" dirty="0">
                <a:solidFill>
                  <a:srgbClr val="333399">
                    <a:lumMod val="75000"/>
                  </a:srgbClr>
                </a:solidFill>
              </a:rPr>
              <a:t>Выплата не осуществляется в следующих ситуациях:</a:t>
            </a: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при лишении или ограничении заявителя родительских прав в отношении ребенка;</a:t>
            </a: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в случае смерти </a:t>
            </a:r>
            <a:r>
              <a:rPr lang="ru-RU" sz="2000" b="1" dirty="0" smtClean="0">
                <a:solidFill>
                  <a:srgbClr val="333399">
                    <a:lumMod val="75000"/>
                  </a:srgbClr>
                </a:solidFill>
              </a:rPr>
              <a:t>ребенка;</a:t>
            </a:r>
            <a:endParaRPr lang="ru-RU" sz="2000" b="1" dirty="0">
              <a:solidFill>
                <a:srgbClr val="333399">
                  <a:lumMod val="75000"/>
                </a:srgbClr>
              </a:solidFill>
            </a:endParaRPr>
          </a:p>
          <a:p>
            <a:pPr algn="ctr"/>
            <a:r>
              <a:rPr lang="ru-RU" sz="2000" b="1" dirty="0">
                <a:solidFill>
                  <a:srgbClr val="333399">
                    <a:lumMod val="75000"/>
                  </a:srgbClr>
                </a:solidFill>
              </a:rPr>
              <a:t>- при предоставлении недостоверных сведений.</a:t>
            </a:r>
          </a:p>
        </p:txBody>
      </p:sp>
    </p:spTree>
    <p:extLst>
      <p:ext uri="{BB962C8B-B14F-4D97-AF65-F5344CB8AC3E}">
        <p14:creationId xmlns:p14="http://schemas.microsoft.com/office/powerpoint/2010/main" val="94385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3E2FF">
                <a:gamma/>
                <a:shade val="83529"/>
                <a:invGamma/>
              </a:srgbClr>
            </a:gs>
            <a:gs pos="50000">
              <a:srgbClr val="B3E2FF"/>
            </a:gs>
            <a:gs pos="100000">
              <a:srgbClr val="B3E2FF">
                <a:gamma/>
                <a:shade val="83529"/>
                <a:invGamma/>
              </a:srgbClr>
            </a:gs>
          </a:gsLst>
          <a:lin ang="5400000" scaled="1"/>
        </a:gradFill>
        <a:ln w="9525" cap="flat" cmpd="sng" algn="ctr">
          <a:solidFill>
            <a:srgbClr val="B3E2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B3E2FF">
                <a:gamma/>
                <a:shade val="83529"/>
                <a:invGamma/>
              </a:srgbClr>
            </a:gs>
            <a:gs pos="50000">
              <a:srgbClr val="B3E2FF"/>
            </a:gs>
            <a:gs pos="100000">
              <a:srgbClr val="B3E2FF">
                <a:gamma/>
                <a:shade val="83529"/>
                <a:invGamma/>
              </a:srgbClr>
            </a:gs>
          </a:gsLst>
          <a:lin ang="5400000" scaled="1"/>
        </a:gradFill>
        <a:ln w="9525" cap="flat" cmpd="sng" algn="ctr">
          <a:solidFill>
            <a:srgbClr val="B3E2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289</Words>
  <Application>Microsoft Office PowerPoint</Application>
  <PresentationFormat>Произвольный</PresentationFormat>
  <Paragraphs>47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>ОПФР по Забайкальскому краю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001120</dc:creator>
  <cp:lastModifiedBy>Куприкова Альбина Валерьевна</cp:lastModifiedBy>
  <cp:revision>146</cp:revision>
  <cp:lastPrinted>2020-12-18T00:51:03Z</cp:lastPrinted>
  <dcterms:created xsi:type="dcterms:W3CDTF">2013-03-27T02:56:13Z</dcterms:created>
  <dcterms:modified xsi:type="dcterms:W3CDTF">2020-12-18T01:47:52Z</dcterms:modified>
</cp:coreProperties>
</file>