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1" r:id="rId3"/>
    <p:sldMasterId id="2147483702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Helvetica Neue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72" y="1062"/>
      </p:cViewPr>
      <p:guideLst>
        <p:guide orient="horz" pos="1671"/>
        <p:guide orient="horz" pos="1587"/>
        <p:guide pos="12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Район располагает определенным запасом природных ископаемых и ресурсов, однако имеющийся ресурс используется далеко не полностью, поэтому необходимо активное использование доступных к освоению природных ресурсов. В настоящее время на территории района добывается только рассыпное золото, проводятся геологоразведочные работы по добыче рудного золота и проводятся геологоразведочные работы по добыче угля.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00"/>
                </a:solidFill>
              </a:rPr>
              <a:t>1. Уникальность муниципального района «</a:t>
            </a:r>
            <a:r>
              <a:rPr lang="ru-RU" sz="1100" b="1" dirty="0" err="1" smtClean="0">
                <a:solidFill>
                  <a:srgbClr val="FFFF00"/>
                </a:solidFill>
              </a:rPr>
              <a:t>Кыринский</a:t>
            </a:r>
            <a:r>
              <a:rPr lang="ru-RU" sz="1100" b="1" dirty="0" smtClean="0">
                <a:solidFill>
                  <a:srgbClr val="FFFF00"/>
                </a:solidFill>
              </a:rPr>
              <a:t> район»</a:t>
            </a:r>
            <a:r>
              <a:rPr lang="en-US" sz="1100" b="1" dirty="0" smtClean="0">
                <a:solidFill>
                  <a:srgbClr val="FFFF00"/>
                </a:solidFill>
              </a:rPr>
              <a:t>:</a:t>
            </a:r>
            <a:endParaRPr lang="ru-RU" sz="1100" b="1" dirty="0" smtClean="0">
              <a:solidFill>
                <a:srgbClr val="FFFF00"/>
              </a:solidFill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</a:rPr>
              <a:t>Природные ископаемые: </a:t>
            </a:r>
            <a:r>
              <a:rPr lang="ru-RU" b="1" dirty="0" smtClean="0">
                <a:solidFill>
                  <a:srgbClr val="C00000"/>
                </a:solidFill>
              </a:rPr>
              <a:t>месторождения золота, месторождения каменного угля, месторождения олова и другие.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algn="just"/>
            <a:r>
              <a:rPr lang="ru-RU" b="1" dirty="0" err="1" smtClean="0">
                <a:solidFill>
                  <a:srgbClr val="0070C0"/>
                </a:solidFill>
              </a:rPr>
              <a:t>Сохондинский</a:t>
            </a:r>
            <a:r>
              <a:rPr lang="ru-RU" b="1" dirty="0" smtClean="0">
                <a:solidFill>
                  <a:srgbClr val="0070C0"/>
                </a:solidFill>
              </a:rPr>
              <a:t> заповедник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 редкими и уникальными видами растений и животных.</a:t>
            </a:r>
          </a:p>
          <a:p>
            <a:pPr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Минеральные источники:</a:t>
            </a:r>
            <a:r>
              <a:rPr lang="ru-RU" b="1" dirty="0" smtClean="0">
                <a:solidFill>
                  <a:srgbClr val="C00000"/>
                </a:solidFill>
              </a:rPr>
              <a:t> целебные </a:t>
            </a:r>
            <a:r>
              <a:rPr lang="ru-RU" b="1" dirty="0" err="1" smtClean="0">
                <a:solidFill>
                  <a:srgbClr val="C00000"/>
                </a:solidFill>
              </a:rPr>
              <a:t>родоновые</a:t>
            </a:r>
            <a:r>
              <a:rPr lang="ru-RU" b="1" dirty="0" smtClean="0">
                <a:solidFill>
                  <a:srgbClr val="C00000"/>
                </a:solidFill>
              </a:rPr>
              <a:t> источники - </a:t>
            </a:r>
            <a:r>
              <a:rPr lang="ru-RU" b="1" dirty="0" err="1" smtClean="0">
                <a:solidFill>
                  <a:srgbClr val="C00000"/>
                </a:solidFill>
              </a:rPr>
              <a:t>Шивичинские</a:t>
            </a:r>
            <a:r>
              <a:rPr lang="ru-RU" b="1" dirty="0" smtClean="0">
                <a:solidFill>
                  <a:srgbClr val="C00000"/>
                </a:solidFill>
              </a:rPr>
              <a:t> ключи, </a:t>
            </a:r>
            <a:r>
              <a:rPr lang="ru-RU" b="1" dirty="0" err="1" smtClean="0">
                <a:solidFill>
                  <a:srgbClr val="C00000"/>
                </a:solidFill>
              </a:rPr>
              <a:t>Былыринский</a:t>
            </a:r>
            <a:r>
              <a:rPr lang="ru-RU" b="1" dirty="0" smtClean="0">
                <a:solidFill>
                  <a:srgbClr val="C00000"/>
                </a:solidFill>
              </a:rPr>
              <a:t> горячий источник,  минеральный источник в пади «Лагерная», 12 ключей, «</a:t>
            </a:r>
            <a:r>
              <a:rPr lang="ru-RU" b="1" dirty="0" err="1" smtClean="0">
                <a:solidFill>
                  <a:srgbClr val="C00000"/>
                </a:solidFill>
              </a:rPr>
              <a:t>Талачи</a:t>
            </a:r>
            <a:r>
              <a:rPr lang="ru-RU" b="1" dirty="0" smtClean="0">
                <a:solidFill>
                  <a:srgbClr val="C00000"/>
                </a:solidFill>
              </a:rPr>
              <a:t>» и «Холодный ключ».</a:t>
            </a:r>
          </a:p>
          <a:p>
            <a:pPr lvl="0"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Земельные ресурсы</a:t>
            </a:r>
            <a:r>
              <a:rPr lang="ru-RU" b="1" dirty="0" smtClean="0">
                <a:solidFill>
                  <a:srgbClr val="C00000"/>
                </a:solidFill>
              </a:rPr>
              <a:t>,  обеспечивающие развитие сельского хозяйства - вовлечено в оборот 2222 га пашни, 11699 га сенокосов и 26618 пастбищ, свободных площадей – 302 170 га.</a:t>
            </a:r>
          </a:p>
          <a:p>
            <a:pPr lvl="0" algn="just"/>
            <a:endParaRPr lang="ru-RU" b="1" dirty="0" smtClean="0">
              <a:solidFill>
                <a:srgbClr val="C00000"/>
              </a:solidFill>
            </a:endParaRPr>
          </a:p>
          <a:p>
            <a:pPr lvl="0" algn="just"/>
            <a:r>
              <a:rPr lang="ru-RU" b="1" dirty="0" smtClean="0">
                <a:solidFill>
                  <a:srgbClr val="0070C0"/>
                </a:solidFill>
              </a:rPr>
              <a:t>Величина стада КРС </a:t>
            </a:r>
            <a:r>
              <a:rPr lang="ru-RU" b="1" dirty="0" smtClean="0">
                <a:solidFill>
                  <a:srgbClr val="C00000"/>
                </a:solidFill>
              </a:rPr>
              <a:t>в личных подсобных хозяйствах 16262 голов мясомолочного направления, общее поголовье КРС крестьянских фермерских хозяйствах и сельскохозяйственных кооперативов 7319 голов мясного направления, имеющиеся  в настоящий момент тенденции к увеличению поголовья.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/>
              <a:t>2. По остальным социально-значимым мероприятиям (проектам) финансирование неизвестно, потому что нет определенного инвестора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dcd4d51e2a_7_4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gdcd4d51e2a_7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территориях, прилегающих к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Кыринскому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району, находится большое количество разнообразных месторождений полезных ископаемых: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Букукунское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Мордойское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бурых углей,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Алтанское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каменного угля, которое представлено тремя участками: Северный, Большой и Малый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Чиндагатай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(запас угля в цифрах авторского подсчета составляет 1235,5 тыс. т),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Любавинское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Пегматит № 36 - проявление мориона,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Сохондинское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горного хрусталя,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Талача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проявление горного хрусталя, Три Осины – проявление халцедона и агата,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Угдыри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месторождение горного хрусталя, мориона, раухтопаза,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Хавергинское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Хапчерангинское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Шевартайское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 и халцедона,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Шивычинское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агата, халцедона и др. Выявлены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битумосодержащие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породы (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асфальтенонефть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в районе Верхнего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Ульхуна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Район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-Партии перспективен к изучению проявлений сурьмы. Встречаются проявления горючих сланцев.  Наиболее популярны и известны уникальными свойствами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Былыринский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источник и 12 ключей. </a:t>
            </a:r>
            <a:endParaRPr dirty="0"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6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Font typeface="Helvetica Neue"/>
              <a:buChar char="●"/>
              <a:defRPr sz="1100">
                <a:solidFill>
                  <a:srgbClr val="262626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■"/>
              <a:defRPr sz="1100">
                <a:solidFill>
                  <a:srgbClr val="262626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●"/>
              <a:defRPr sz="1100">
                <a:solidFill>
                  <a:srgbClr val="262626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Char char="○"/>
              <a:defRPr sz="1100">
                <a:solidFill>
                  <a:srgbClr val="262626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400"/>
              </a:spcBef>
              <a:spcAft>
                <a:spcPts val="1400"/>
              </a:spcAft>
              <a:buClr>
                <a:schemeClr val="dk1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2" name="Google Shape;192;p3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Clr>
                <a:srgbClr val="888888"/>
              </a:buClr>
              <a:buSzPts val="1400"/>
              <a:buFont typeface="Arial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94" name="Google Shape;194;p3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5" name="Google Shape;195;p3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8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ctrTitle"/>
          </p:nvPr>
        </p:nvSpPr>
        <p:spPr>
          <a:xfrm>
            <a:off x="486922" y="39203"/>
            <a:ext cx="8148487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1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1"/>
          </p:nvPr>
        </p:nvSpPr>
        <p:spPr>
          <a:xfrm>
            <a:off x="388700" y="4055980"/>
            <a:ext cx="8344930" cy="825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100" b="0" i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0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0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body" idx="1"/>
          </p:nvPr>
        </p:nvSpPr>
        <p:spPr>
          <a:xfrm>
            <a:off x="738850" y="1088631"/>
            <a:ext cx="3468544" cy="325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2"/>
          </p:nvPr>
        </p:nvSpPr>
        <p:spPr>
          <a:xfrm>
            <a:off x="4985272" y="1088631"/>
            <a:ext cx="3241570" cy="278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900" b="1" i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2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177003" y="79559"/>
            <a:ext cx="8768324" cy="73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 u="none" strike="noStrike" cap="none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408186" y="866936"/>
            <a:ext cx="8305958" cy="122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231F2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ftr" idx="11"/>
          </p:nvPr>
        </p:nvSpPr>
        <p:spPr>
          <a:xfrm>
            <a:off x="3101593" y="4775435"/>
            <a:ext cx="291914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456117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sldNum" idx="12"/>
          </p:nvPr>
        </p:nvSpPr>
        <p:spPr>
          <a:xfrm>
            <a:off x="6568079" y="4775435"/>
            <a:ext cx="2098136" cy="256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image" Target="../media/image57.png"/><Relationship Id="rId21" Type="http://schemas.openxmlformats.org/officeDocument/2006/relationships/image" Target="../media/image74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2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jpeg"/><Relationship Id="rId18" Type="http://schemas.openxmlformats.org/officeDocument/2006/relationships/image" Target="../media/image43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4.png"/><Relationship Id="rId7" Type="http://schemas.openxmlformats.org/officeDocument/2006/relationships/image" Target="../media/image18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jp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FFFFFF"/>
                </a:solidFill>
              </a:rPr>
              <a:t>Кыринского</a:t>
            </a:r>
            <a:r>
              <a:rPr lang="ru" sz="25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</a:t>
            </a:r>
            <a:r>
              <a:rPr lang="ru" sz="2500" b="1" dirty="0" smtClean="0">
                <a:solidFill>
                  <a:srgbClr val="7F7F7F"/>
                </a:solidFill>
              </a:rPr>
              <a:t> 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081963"/>
            <a:ext cx="4418330" cy="1661963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 smtClean="0"/>
              <a:t>Виды предприятий района</a:t>
            </a:r>
            <a:r>
              <a:rPr lang="en-US" sz="800" dirty="0" smtClean="0"/>
              <a:t>: </a:t>
            </a:r>
            <a:r>
              <a:rPr lang="ru-RU" sz="800" dirty="0" smtClean="0"/>
              <a:t>наличие </a:t>
            </a:r>
            <a:r>
              <a:rPr lang="ru-RU" sz="800" dirty="0"/>
              <a:t>действующих  «системообразующих» предприятий по добыче угля, золота:</a:t>
            </a:r>
          </a:p>
          <a:p>
            <a:r>
              <a:rPr lang="ru-RU" sz="800" dirty="0"/>
              <a:t>На территории района действуют 3 предприятия по добыче руд цветных металлов (ООО «</a:t>
            </a:r>
            <a:r>
              <a:rPr lang="ru-RU" sz="800" dirty="0" err="1"/>
              <a:t>Тырин</a:t>
            </a:r>
            <a:r>
              <a:rPr lang="ru-RU" sz="800" dirty="0"/>
              <a:t>», ООО «</a:t>
            </a:r>
            <a:r>
              <a:rPr lang="ru-RU" sz="800" dirty="0" err="1"/>
              <a:t>Мангут</a:t>
            </a:r>
            <a:r>
              <a:rPr lang="ru-RU" sz="800" dirty="0"/>
              <a:t>», ООО «Полезные ископаемые» - по отчетности показывают нулевые показатели и численность работников по 1 человеку в каждом предприятии), а также ООО «</a:t>
            </a:r>
            <a:r>
              <a:rPr lang="ru-RU" sz="800" dirty="0" err="1"/>
              <a:t>Мангут</a:t>
            </a:r>
            <a:r>
              <a:rPr lang="ru-RU" sz="800" dirty="0"/>
              <a:t>» планируют добычу угля (</a:t>
            </a:r>
            <a:r>
              <a:rPr lang="ru-RU" sz="800" dirty="0" err="1"/>
              <a:t>Алтанское</a:t>
            </a:r>
            <a:r>
              <a:rPr lang="ru-RU" sz="800" dirty="0"/>
              <a:t> месторождении </a:t>
            </a:r>
            <a:r>
              <a:rPr lang="ru-RU" sz="800" dirty="0" err="1"/>
              <a:t>каменногго</a:t>
            </a:r>
            <a:r>
              <a:rPr lang="ru-RU" sz="800" dirty="0"/>
              <a:t> угля).  И 1 предприятие по добыче рассыпного золота  ООО Артель старателей «</a:t>
            </a:r>
            <a:r>
              <a:rPr lang="ru-RU" sz="800" dirty="0" err="1"/>
              <a:t>Бальджа</a:t>
            </a:r>
            <a:r>
              <a:rPr lang="ru-RU" sz="800" dirty="0"/>
              <a:t>» (объем добычи в </a:t>
            </a:r>
            <a:r>
              <a:rPr lang="ru-RU" sz="800" dirty="0" smtClean="0"/>
              <a:t>2019 году- 1055,3 кг, в 2020 </a:t>
            </a:r>
            <a:r>
              <a:rPr lang="ru-RU" sz="800" dirty="0"/>
              <a:t>году – 461 кг. </a:t>
            </a:r>
            <a:r>
              <a:rPr lang="ru-RU" sz="800" dirty="0" smtClean="0"/>
              <a:t>326 </a:t>
            </a:r>
            <a:r>
              <a:rPr lang="ru-RU" sz="800" dirty="0"/>
              <a:t>работников), в 2021 году начинает работу еще одно Московское предприятие по добыче золота СН </a:t>
            </a:r>
            <a:r>
              <a:rPr lang="ru-RU" sz="800" dirty="0" err="1"/>
              <a:t>Голд</a:t>
            </a:r>
            <a:r>
              <a:rPr lang="ru-RU" sz="800" dirty="0"/>
              <a:t> </a:t>
            </a:r>
            <a:r>
              <a:rPr lang="ru-RU" sz="800" dirty="0" err="1"/>
              <a:t>Майнинг</a:t>
            </a:r>
            <a:r>
              <a:rPr lang="ru-RU" sz="800" dirty="0"/>
              <a:t> в 2021 году планируют создать 50 рабочих мест и ООО «Любовь» проводят геологоразведочные работы по добыче рудного золота (</a:t>
            </a:r>
            <a:r>
              <a:rPr lang="ru-RU" sz="800" dirty="0" err="1"/>
              <a:t>Любавинское</a:t>
            </a:r>
            <a:r>
              <a:rPr lang="ru-RU" sz="800" dirty="0"/>
              <a:t> месторождение золота);</a:t>
            </a:r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</a:t>
            </a:r>
            <a:r>
              <a:rPr lang="ru" sz="1100" b="1" dirty="0" smtClean="0">
                <a:solidFill>
                  <a:srgbClr val="FFFFFF"/>
                </a:solidFill>
              </a:rPr>
              <a:t>6 шт.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</a:t>
            </a:r>
            <a:r>
              <a:rPr lang="ru" sz="1700" dirty="0" smtClean="0">
                <a:solidFill>
                  <a:schemeClr val="dk1"/>
                </a:solidFill>
              </a:rPr>
              <a:t>: 2- ООО Артель Старателей «Бальджа», СН Голд Майнинг.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496501"/>
            <a:ext cx="3554400" cy="48697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</a:t>
            </a:r>
            <a:r>
              <a:rPr lang="ru" sz="1100" b="1" dirty="0" smtClean="0">
                <a:solidFill>
                  <a:srgbClr val="FFFFFF"/>
                </a:solidFill>
              </a:rPr>
              <a:t>1801,89 млн. </a:t>
            </a:r>
            <a:r>
              <a:rPr lang="ru-RU" sz="1100" b="1" dirty="0">
                <a:solidFill>
                  <a:srgbClr val="FFFFFF"/>
                </a:solidFill>
              </a:rPr>
              <a:t>р</a:t>
            </a:r>
            <a:r>
              <a:rPr lang="ru" sz="1100" b="1" dirty="0" smtClean="0">
                <a:solidFill>
                  <a:srgbClr val="FFFFFF"/>
                </a:solidFill>
              </a:rPr>
              <a:t>уб.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90224"/>
            <a:ext cx="3863340" cy="32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688080"/>
            <a:ext cx="12356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5" y="3716020"/>
            <a:ext cx="208149" cy="1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28699" y="754380"/>
            <a:ext cx="5276176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Преимущественные возможности (проекты) </a:t>
            </a:r>
            <a:r>
              <a:rPr lang="ru-RU" sz="800" b="1" dirty="0">
                <a:solidFill>
                  <a:srgbClr val="231F20"/>
                </a:solidFill>
              </a:rPr>
              <a:t>района на  </a:t>
            </a:r>
            <a:r>
              <a:rPr lang="ru-RU" sz="800" b="1" dirty="0" smtClean="0">
                <a:solidFill>
                  <a:srgbClr val="231F20"/>
                </a:solidFill>
              </a:rPr>
              <a:t>перспективу</a:t>
            </a:r>
            <a:r>
              <a:rPr lang="en-US" sz="800" b="1" dirty="0" smtClean="0">
                <a:solidFill>
                  <a:srgbClr val="231F20"/>
                </a:solidFill>
              </a:rPr>
              <a:t>: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А) Привлечение </a:t>
            </a:r>
            <a:r>
              <a:rPr lang="ru-RU" sz="800" b="1" dirty="0">
                <a:solidFill>
                  <a:srgbClr val="231F20"/>
                </a:solidFill>
              </a:rPr>
              <a:t>потенциальных инвесторов и создание условий для привлечения и поддержки новых </a:t>
            </a:r>
            <a:r>
              <a:rPr lang="ru-RU" sz="800" b="1" dirty="0" smtClean="0">
                <a:solidFill>
                  <a:srgbClr val="231F20"/>
                </a:solidFill>
              </a:rPr>
              <a:t>предприятий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Б) Развитие </a:t>
            </a:r>
            <a:r>
              <a:rPr lang="ru-RU" sz="800" b="1" dirty="0">
                <a:solidFill>
                  <a:srgbClr val="231F20"/>
                </a:solidFill>
              </a:rPr>
              <a:t>пассажирских перевозок внутри района. </a:t>
            </a:r>
            <a:r>
              <a:rPr lang="ru-RU" sz="800" b="1" dirty="0" smtClean="0">
                <a:solidFill>
                  <a:srgbClr val="231F20"/>
                </a:solidFill>
              </a:rPr>
              <a:t>Развитие </a:t>
            </a:r>
            <a:r>
              <a:rPr lang="ru-RU" sz="800" b="1" dirty="0">
                <a:solidFill>
                  <a:srgbClr val="231F20"/>
                </a:solidFill>
              </a:rPr>
              <a:t>малой авиации посредством пассажирских </a:t>
            </a:r>
            <a:r>
              <a:rPr lang="ru-RU" sz="800" b="1" dirty="0" smtClean="0">
                <a:solidFill>
                  <a:srgbClr val="231F20"/>
                </a:solidFill>
              </a:rPr>
              <a:t>перевозок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В) Развитие </a:t>
            </a:r>
            <a:r>
              <a:rPr lang="ru-RU" sz="800" b="1" dirty="0">
                <a:solidFill>
                  <a:srgbClr val="231F20"/>
                </a:solidFill>
              </a:rPr>
              <a:t>индивидуального жилищного строительства за счет производства на территории собственных строительных </a:t>
            </a:r>
            <a:r>
              <a:rPr lang="ru-RU" sz="800" b="1" dirty="0" smtClean="0">
                <a:solidFill>
                  <a:srgbClr val="231F20"/>
                </a:solidFill>
              </a:rPr>
              <a:t>материалов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Г) Организация</a:t>
            </a:r>
            <a:r>
              <a:rPr lang="ru-RU" sz="800" b="1" dirty="0">
                <a:solidFill>
                  <a:srgbClr val="231F20"/>
                </a:solidFill>
              </a:rPr>
              <a:t>, внедрение профессионального обучения по приоритетным рабочим профессиям на базе филиала Нерчинского аграрного техникума и  общеобразовательных </a:t>
            </a:r>
            <a:r>
              <a:rPr lang="ru-RU" sz="800" b="1" dirty="0" smtClean="0">
                <a:solidFill>
                  <a:srgbClr val="231F20"/>
                </a:solidFill>
              </a:rPr>
              <a:t>школ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Д) Строительство </a:t>
            </a:r>
            <a:r>
              <a:rPr lang="ru-RU" sz="800" b="1" dirty="0">
                <a:solidFill>
                  <a:srgbClr val="231F20"/>
                </a:solidFill>
              </a:rPr>
              <a:t>зоны (базы</a:t>
            </a:r>
            <a:r>
              <a:rPr lang="ru-RU" sz="800" b="1" dirty="0" smtClean="0">
                <a:solidFill>
                  <a:srgbClr val="231F20"/>
                </a:solidFill>
              </a:rPr>
              <a:t>)  </a:t>
            </a:r>
            <a:r>
              <a:rPr lang="ru-RU" sz="800" b="1" dirty="0">
                <a:solidFill>
                  <a:srgbClr val="231F20"/>
                </a:solidFill>
              </a:rPr>
              <a:t>отдыха </a:t>
            </a:r>
            <a:r>
              <a:rPr lang="ru-RU" sz="800" b="1" dirty="0" smtClean="0">
                <a:solidFill>
                  <a:srgbClr val="231F20"/>
                </a:solidFill>
              </a:rPr>
              <a:t>или восстановление существующей на </a:t>
            </a:r>
            <a:r>
              <a:rPr lang="ru-RU" sz="800" b="1" dirty="0">
                <a:solidFill>
                  <a:srgbClr val="231F20"/>
                </a:solidFill>
              </a:rPr>
              <a:t>территории минеральных </a:t>
            </a:r>
            <a:r>
              <a:rPr lang="ru-RU" sz="800" b="1" dirty="0" smtClean="0">
                <a:solidFill>
                  <a:srgbClr val="231F20"/>
                </a:solidFill>
              </a:rPr>
              <a:t>источников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Е) Развитие </a:t>
            </a:r>
            <a:r>
              <a:rPr lang="ru-RU" sz="800" b="1" dirty="0">
                <a:solidFill>
                  <a:srgbClr val="231F20"/>
                </a:solidFill>
              </a:rPr>
              <a:t>туристической охоты на базе МУП «</a:t>
            </a:r>
            <a:r>
              <a:rPr lang="ru-RU" sz="800" b="1" dirty="0" err="1">
                <a:solidFill>
                  <a:srgbClr val="231F20"/>
                </a:solidFill>
              </a:rPr>
              <a:t>Кыринское</a:t>
            </a:r>
            <a:r>
              <a:rPr lang="ru-RU" sz="800" b="1" dirty="0">
                <a:solidFill>
                  <a:srgbClr val="231F20"/>
                </a:solidFill>
              </a:rPr>
              <a:t> охотничье-промысловое хозяйство</a:t>
            </a:r>
            <a:r>
              <a:rPr lang="ru-RU" sz="800" b="1" dirty="0" smtClean="0">
                <a:solidFill>
                  <a:srgbClr val="231F20"/>
                </a:solidFill>
              </a:rPr>
              <a:t>»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Ж) Развитие </a:t>
            </a:r>
            <a:r>
              <a:rPr lang="ru-RU" sz="800" b="1" dirty="0">
                <a:solidFill>
                  <a:srgbClr val="231F20"/>
                </a:solidFill>
              </a:rPr>
              <a:t>сельского </a:t>
            </a:r>
            <a:r>
              <a:rPr lang="ru-RU" sz="800" b="1" dirty="0" smtClean="0">
                <a:solidFill>
                  <a:srgbClr val="231F20"/>
                </a:solidFill>
              </a:rPr>
              <a:t>и экологического туризма </a:t>
            </a:r>
            <a:r>
              <a:rPr lang="ru-RU" sz="800" b="1" dirty="0">
                <a:solidFill>
                  <a:srgbClr val="231F20"/>
                </a:solidFill>
              </a:rPr>
              <a:t>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 и народных умельцев </a:t>
            </a:r>
            <a:r>
              <a:rPr lang="ru-RU" sz="800" b="1" dirty="0" smtClean="0">
                <a:solidFill>
                  <a:srgbClr val="231F20"/>
                </a:solidFill>
              </a:rPr>
              <a:t>района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З) Развитие </a:t>
            </a:r>
            <a:r>
              <a:rPr lang="ru-RU" sz="800" b="1" dirty="0">
                <a:solidFill>
                  <a:srgbClr val="231F20"/>
                </a:solidFill>
              </a:rPr>
              <a:t>приграничного </a:t>
            </a:r>
            <a:r>
              <a:rPr lang="ru-RU" sz="800" b="1" dirty="0" smtClean="0">
                <a:solidFill>
                  <a:srgbClr val="231F20"/>
                </a:solidFill>
              </a:rPr>
              <a:t>и межрайонного туризма </a:t>
            </a:r>
            <a:r>
              <a:rPr lang="ru-RU" sz="800" b="1" dirty="0">
                <a:solidFill>
                  <a:srgbClr val="231F20"/>
                </a:solidFill>
              </a:rPr>
              <a:t>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</a:t>
            </a:r>
            <a:r>
              <a:rPr lang="ru-RU" sz="800" b="1" dirty="0" smtClean="0">
                <a:solidFill>
                  <a:srgbClr val="231F20"/>
                </a:solidFill>
              </a:rPr>
              <a:t>заповедника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И) Создание </a:t>
            </a:r>
            <a:r>
              <a:rPr lang="ru-RU" sz="800" b="1" dirty="0">
                <a:solidFill>
                  <a:srgbClr val="231F20"/>
                </a:solidFill>
              </a:rPr>
              <a:t>и развитие социально-ориентированных некоммерческих </a:t>
            </a:r>
            <a:r>
              <a:rPr lang="ru-RU" sz="800" b="1" dirty="0" smtClean="0">
                <a:solidFill>
                  <a:srgbClr val="231F20"/>
                </a:solidFill>
              </a:rPr>
              <a:t>организаций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 smtClean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К) Создание физкультурно-оздоровительного комплекса.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Л) Строительство дороги до сельского поселения «</a:t>
            </a:r>
            <a:r>
              <a:rPr lang="ru-RU" sz="800" b="1" dirty="0" err="1" smtClean="0">
                <a:solidFill>
                  <a:srgbClr val="231F20"/>
                </a:solidFill>
              </a:rPr>
              <a:t>Надежнинское</a:t>
            </a:r>
            <a:r>
              <a:rPr lang="ru-RU" sz="800" b="1" dirty="0" smtClean="0">
                <a:solidFill>
                  <a:srgbClr val="231F20"/>
                </a:solidFill>
              </a:rPr>
              <a:t>», которое будет способствовать развитию оздоровительного туризма, т.к. большинство целебных минеральных источников находится на данной территории</a:t>
            </a:r>
            <a:r>
              <a:rPr lang="en-US" sz="800" b="1" dirty="0" smtClean="0">
                <a:solidFill>
                  <a:srgbClr val="231F20"/>
                </a:solidFill>
              </a:rPr>
              <a:t>;</a:t>
            </a:r>
            <a:endParaRPr lang="ru-RU" sz="800" b="1" dirty="0" smtClean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 smtClean="0">
                <a:solidFill>
                  <a:srgbClr val="231F20"/>
                </a:solidFill>
              </a:rPr>
              <a:t>М) Увеличение числа предприятий горнодобывающей отрасли.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     </a:t>
            </a:r>
            <a:r>
              <a:rPr lang="ru-RU" sz="800" b="1" dirty="0" smtClean="0">
                <a:solidFill>
                  <a:srgbClr val="231F20"/>
                </a:solidFill>
              </a:rPr>
              <a:t>Для </a:t>
            </a:r>
            <a:r>
              <a:rPr lang="ru-RU" sz="800" b="1" dirty="0">
                <a:solidFill>
                  <a:srgbClr val="231F20"/>
                </a:solidFill>
              </a:rPr>
              <a:t>достижения желаемого образа будущего в районе имеется собственные возможности: земли сельскохозяйственного назначения, действующие сельскохозяйственные кооперативы, трудовые ресурсы, МУП «</a:t>
            </a:r>
            <a:r>
              <a:rPr lang="ru-RU" sz="800" b="1" dirty="0" err="1">
                <a:solidFill>
                  <a:srgbClr val="231F20"/>
                </a:solidFill>
              </a:rPr>
              <a:t>Охотпромхоз</a:t>
            </a:r>
            <a:r>
              <a:rPr lang="ru-RU" sz="800" b="1" dirty="0">
                <a:solidFill>
                  <a:srgbClr val="231F20"/>
                </a:solidFill>
              </a:rPr>
              <a:t>» на базе, которого возможно организовать закуп сельскохозяйственной продукции у населения, пустующие производственные здания, недостроенные сооружения, филиал Нерчинского аграрного техникума для подготовки кадров, минеральные источники, запасы полезных ископаемых,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Сохондинский</a:t>
            </a:r>
            <a:r>
              <a:rPr lang="ru-RU" sz="800" b="1" dirty="0">
                <a:solidFill>
                  <a:srgbClr val="231F20"/>
                </a:solidFill>
              </a:rPr>
              <a:t> биосферный заповедник, действующие НКО.</a:t>
            </a:r>
          </a:p>
          <a:p>
            <a:pPr marL="1397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8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48" y="3652520"/>
            <a:ext cx="2030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720" y="992121"/>
            <a:ext cx="2788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/>
              <a:t>В </a:t>
            </a:r>
            <a:r>
              <a:rPr lang="ru-RU" sz="900" dirty="0"/>
              <a:t>результате достижения </a:t>
            </a:r>
            <a:r>
              <a:rPr lang="ru-RU" sz="900" dirty="0" smtClean="0"/>
              <a:t>вышеперечисленных задач повысится уровень жизни населения по всем экономическим и социальным показателям на территории муниципального района «</a:t>
            </a:r>
            <a:r>
              <a:rPr lang="ru-RU" sz="900" dirty="0" err="1" smtClean="0"/>
              <a:t>Кыринский</a:t>
            </a:r>
            <a:r>
              <a:rPr lang="ru-RU" sz="900" dirty="0" smtClean="0"/>
              <a:t> район».</a:t>
            </a:r>
            <a:endParaRPr lang="ru-RU" sz="9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43" y="298969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Моргачева_АП\Desktop\png-clipart-love-park-recreation-car-park-campsite-blue-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60" y="2335966"/>
            <a:ext cx="319694" cy="2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" y="2115559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24" y="1658937"/>
            <a:ext cx="3476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8" y="1378902"/>
            <a:ext cx="36258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" y="1134244"/>
            <a:ext cx="2555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" y="2658265"/>
            <a:ext cx="444500" cy="1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17" y="3234170"/>
            <a:ext cx="347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5" y="2923020"/>
            <a:ext cx="244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73" y="370967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79" y="3368313"/>
            <a:ext cx="219393" cy="21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65" y="3839368"/>
            <a:ext cx="26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C:\Users\Моргачева_АП\Desktop\kirinskiy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950720"/>
            <a:ext cx="33147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2" y="3271677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5" y="2459983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3" y="3323965"/>
            <a:ext cx="1889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95" y="3462712"/>
            <a:ext cx="4445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0" y="3393706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3542722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32" y="3497687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75" y="288523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46000"/>
            <a:ext cx="6521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1/3</a:t>
            </a:r>
            <a:endParaRPr sz="110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</a:t>
            </a:r>
            <a:r>
              <a:rPr lang="ru" sz="800" dirty="0" smtClean="0">
                <a:solidFill>
                  <a:schemeClr val="dk1"/>
                </a:solidFill>
              </a:rPr>
              <a:t>на северо-западе с Красночикойским, на севере с Улетовским на востоке с Акшинским  </a:t>
            </a:r>
            <a:r>
              <a:rPr lang="ru" sz="800" dirty="0">
                <a:solidFill>
                  <a:schemeClr val="dk1"/>
                </a:solidFill>
              </a:rPr>
              <a:t>районами и  </a:t>
            </a:r>
            <a:r>
              <a:rPr lang="ru" sz="800" dirty="0" smtClean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КНР/Монголия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6" y="1365927"/>
            <a:ext cx="9939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Д</a:t>
            </a:r>
            <a:r>
              <a:rPr lang="ru" sz="800" dirty="0" smtClean="0">
                <a:solidFill>
                  <a:schemeClr val="dk1"/>
                </a:solidFill>
              </a:rPr>
              <a:t>ействует одна вертолетная площадка по вызову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м</a:t>
            </a:r>
            <a:r>
              <a:rPr lang="ru" sz="800" dirty="0" smtClean="0">
                <a:solidFill>
                  <a:schemeClr val="dk1"/>
                </a:solidFill>
              </a:rPr>
              <a:t>едицинской службы</a:t>
            </a:r>
          </a:p>
          <a:p>
            <a:pPr marL="12700" lvl="0" indent="-12700" algn="ctr">
              <a:lnSpc>
                <a:spcPct val="103499"/>
              </a:lnSpc>
            </a:pPr>
            <a:r>
              <a:rPr lang="ru" sz="800" dirty="0" smtClean="0">
                <a:solidFill>
                  <a:schemeClr val="dk1"/>
                </a:solidFill>
              </a:rPr>
              <a:t>(</a:t>
            </a:r>
            <a:r>
              <a:rPr lang="ru" sz="800" dirty="0"/>
              <a:t>тяжелобольных</a:t>
            </a:r>
            <a:r>
              <a:rPr lang="ru" sz="800" dirty="0" smtClean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</a:rPr>
              <a:t>(отсутствует)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7"/>
          <p:cNvSpPr/>
          <p:nvPr/>
        </p:nvSpPr>
        <p:spPr>
          <a:xfrm>
            <a:off x="410059" y="3643788"/>
            <a:ext cx="3764581" cy="124806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68200" y="279510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850" y="3089649"/>
            <a:ext cx="806700" cy="935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16048,29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74320" y="3095793"/>
            <a:ext cx="1409423" cy="42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с</a:t>
            </a:r>
            <a:r>
              <a:rPr lang="ru-RU" sz="800" dirty="0" smtClean="0">
                <a:solidFill>
                  <a:schemeClr val="dk1"/>
                </a:solidFill>
                <a:sym typeface="Arial"/>
              </a:rPr>
              <a:t> севера на юг </a:t>
            </a:r>
            <a:r>
              <a:rPr lang="ru-RU" sz="800" b="1" dirty="0" smtClean="0">
                <a:solidFill>
                  <a:schemeClr val="dk1"/>
                </a:solidFill>
                <a:sym typeface="Arial"/>
              </a:rPr>
              <a:t>135,2 км 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  <a:sym typeface="Arial"/>
              </a:rPr>
              <a:t>с </a:t>
            </a:r>
            <a:r>
              <a:rPr lang="ru-RU" sz="800" dirty="0" smtClean="0">
                <a:solidFill>
                  <a:schemeClr val="dk1"/>
                </a:solidFill>
              </a:rPr>
              <a:t>запада на восток по параллели с. Гавань </a:t>
            </a:r>
            <a:r>
              <a:rPr lang="ru-RU" sz="800" b="1" dirty="0" smtClean="0">
                <a:solidFill>
                  <a:schemeClr val="dk1"/>
                </a:solidFill>
              </a:rPr>
              <a:t>240 км</a:t>
            </a:r>
            <a:endParaRPr sz="8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11,7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409</a:t>
            </a:r>
            <a:r>
              <a:rPr lang="ru" sz="1800" b="1" dirty="0" smtClean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с</a:t>
            </a:r>
            <a:r>
              <a:rPr lang="ru" sz="1800" b="1" dirty="0" smtClean="0">
                <a:solidFill>
                  <a:srgbClr val="383B3E"/>
                </a:solidFill>
              </a:rPr>
              <a:t>. Кыра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1891216" cy="4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383B3E"/>
                </a:solidFill>
              </a:rPr>
              <a:t>4 января 1926г.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311173" y="1373539"/>
            <a:ext cx="1085700" cy="1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 smtClean="0">
                <a:solidFill>
                  <a:schemeClr val="dk1"/>
                </a:solidFill>
              </a:rPr>
              <a:t>Н</a:t>
            </a:r>
            <a:r>
              <a:rPr lang="ru" sz="800" dirty="0" smtClean="0">
                <a:solidFill>
                  <a:schemeClr val="dk1"/>
                </a:solidFill>
              </a:rPr>
              <a:t>аличие транспортного сообщения со всеми населенными пунктами района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17973" y="2360698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985" y="130480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4278" y="87830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17625" y="956089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26" y="1271762"/>
            <a:ext cx="4594554" cy="3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67650"/>
            <a:ext cx="7931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2/3 </a:t>
            </a:r>
            <a:r>
              <a:rPr lang="ru" sz="900" b="1">
                <a:solidFill>
                  <a:srgbClr val="6C6C72"/>
                </a:solidFill>
              </a:rPr>
              <a:t>(карта района с системообразующими предприятиями)</a:t>
            </a:r>
            <a:endParaRPr sz="90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64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200 млн.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уб. (Строительство ФОК). </a:t>
            </a:r>
            <a:r>
              <a:rPr lang="ru" sz="800" b="1" dirty="0" smtClean="0">
                <a:solidFill>
                  <a:schemeClr val="dk1"/>
                </a:solidFill>
                <a:highlight>
                  <a:schemeClr val="lt1"/>
                </a:highlight>
              </a:rPr>
              <a:t>2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137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Численность рабочих: 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387 чел.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3" name="Google Shape;383;p58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ж/д тупиков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59081" y="3001246"/>
            <a:ext cx="1729394" cy="207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800" b="1" dirty="0" smtClean="0">
                <a:solidFill>
                  <a:schemeClr val="dk1"/>
                </a:solidFill>
              </a:rPr>
              <a:t>1.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800" b="1" dirty="0" smtClean="0">
                <a:solidFill>
                  <a:schemeClr val="dk1"/>
                </a:solidFill>
              </a:rPr>
              <a:t>Богат полезными</a:t>
            </a:r>
            <a:r>
              <a:rPr lang="en-US" sz="800" b="1" dirty="0" smtClean="0">
                <a:solidFill>
                  <a:schemeClr val="dk1"/>
                </a:solidFill>
              </a:rPr>
              <a:t> </a:t>
            </a:r>
            <a:r>
              <a:rPr lang="ru" sz="800" b="1" dirty="0" smtClean="0">
                <a:solidFill>
                  <a:schemeClr val="dk1"/>
                </a:solidFill>
              </a:rPr>
              <a:t>ископаемыми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Находится </a:t>
            </a:r>
            <a:r>
              <a:rPr lang="ru-RU" sz="800" b="1" dirty="0" err="1" smtClean="0">
                <a:solidFill>
                  <a:schemeClr val="dk1"/>
                </a:solidFill>
              </a:rPr>
              <a:t>Сохондинский</a:t>
            </a:r>
            <a:r>
              <a:rPr lang="ru-RU" sz="800" b="1" dirty="0" smtClean="0">
                <a:solidFill>
                  <a:schemeClr val="dk1"/>
                </a:solidFill>
              </a:rPr>
              <a:t> заповедник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Имеются востребованные земельные ресурсы для развития сельского хозяйства и добычи ПИ</a:t>
            </a:r>
            <a:r>
              <a:rPr lang="en-US" sz="800" b="1" dirty="0" smtClean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Благоприятные условия для развития отрасли животноводства.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 smtClean="0">
                <a:solidFill>
                  <a:schemeClr val="dk1"/>
                </a:solidFill>
              </a:rPr>
              <a:t>Многообразие минеральных источников.</a:t>
            </a:r>
            <a:endParaRPr lang="en-US" sz="800" b="1" dirty="0" smtClean="0">
              <a:solidFill>
                <a:schemeClr val="dk1"/>
              </a:solidFill>
            </a:endParaRPr>
          </a:p>
          <a:p>
            <a:pPr marL="228600" marR="0" lvl="0" indent="-22860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Образовательные учреждения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43943" y="3001854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21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7977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383B3E"/>
                </a:solidFill>
              </a:rPr>
              <a:t>96,3 </a:t>
            </a:r>
            <a:r>
              <a:rPr lang="ru" sz="1800" b="1" dirty="0">
                <a:solidFill>
                  <a:srgbClr val="383B3E"/>
                </a:solidFill>
              </a:rPr>
              <a:t>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</a:t>
            </a: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</a:rPr>
              <a:t>: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 smtClean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Артель старателей «Бальджа», СН Голд Майнинг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9294" y="2230650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194954" y="2127775"/>
            <a:ext cx="1050000" cy="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220" y="1233487"/>
            <a:ext cx="460248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57" y="2806699"/>
            <a:ext cx="148590" cy="2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007" y="2952925"/>
            <a:ext cx="219588" cy="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87" y="990601"/>
            <a:ext cx="1218673" cy="4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</a:t>
            </a:r>
            <a:r>
              <a:rPr lang="ru" sz="800" dirty="0" smtClean="0">
                <a:solidFill>
                  <a:srgbClr val="231F20"/>
                </a:solidFill>
              </a:rPr>
              <a:t>заведений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</a:t>
            </a:r>
            <a:r>
              <a:rPr lang="ru" sz="800" dirty="0" smtClean="0">
                <a:solidFill>
                  <a:srgbClr val="231F20"/>
                </a:solidFill>
              </a:rPr>
              <a:t>организаций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800" dirty="0" smtClean="0">
                <a:solidFill>
                  <a:srgbClr val="231F20"/>
                </a:solidFill>
              </a:rPr>
              <a:t>отделение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rgbClr val="231F20"/>
                </a:solidFill>
              </a:rPr>
              <a:t> № 8600/089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 smtClean="0">
                <a:solidFill>
                  <a:srgbClr val="231F20"/>
                </a:solidFill>
              </a:rPr>
              <a:t>Сбербанк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00030" y="2256550"/>
            <a:ext cx="1561912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" sz="2000" b="1" dirty="0" smtClean="0">
                <a:solidFill>
                  <a:schemeClr val="dk1"/>
                </a:solidFill>
              </a:rPr>
              <a:t>218,5 кв.м.</a:t>
            </a:r>
            <a:endParaRPr lang="ru" sz="2000" b="1" dirty="0">
              <a:solidFill>
                <a:schemeClr val="dk1"/>
              </a:solidFill>
            </a:endParaRPr>
          </a:p>
        </p:txBody>
      </p:sp>
      <p:sp>
        <p:nvSpPr>
          <p:cNvPr id="488" name="Google Shape;488;p59"/>
          <p:cNvSpPr txBox="1"/>
          <p:nvPr/>
        </p:nvSpPr>
        <p:spPr>
          <a:xfrm>
            <a:off x="198120" y="2256546"/>
            <a:ext cx="1440087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638 кв.м. 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4 шт.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</a:t>
            </a:r>
            <a:r>
              <a:rPr lang="ru" sz="900" b="1" dirty="0" smtClean="0">
                <a:solidFill>
                  <a:srgbClr val="383B3E"/>
                </a:solidFill>
              </a:rPr>
              <a:t>103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</a:t>
            </a:r>
            <a:r>
              <a:rPr lang="ru" sz="900" b="1" dirty="0" smtClean="0">
                <a:solidFill>
                  <a:srgbClr val="383B3E"/>
                </a:solidFill>
              </a:rPr>
              <a:t>10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chemeClr val="dk1"/>
                </a:solidFill>
              </a:rPr>
              <a:t>15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9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46722"/>
            <a:ext cx="4107180" cy="2739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717585"/>
            <a:ext cx="394361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7" y="2451625"/>
            <a:ext cx="322263" cy="1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"/>
          <p:cNvSpPr/>
          <p:nvPr/>
        </p:nvSpPr>
        <p:spPr>
          <a:xfrm>
            <a:off x="399150" y="75"/>
            <a:ext cx="7884000" cy="6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225" rIns="56450" bIns="28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ТОР “Забайкалье” (ТОР </a:t>
            </a:r>
            <a:r>
              <a:rPr lang="ru" sz="2900" b="1">
                <a:solidFill>
                  <a:srgbClr val="7F7F7F"/>
                </a:solidFill>
              </a:rPr>
              <a:t>“Краснокаменск”</a:t>
            </a:r>
            <a:r>
              <a:rPr lang="ru" sz="2900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900" b="1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60"/>
          <p:cNvSpPr txBox="1"/>
          <p:nvPr/>
        </p:nvSpPr>
        <p:spPr>
          <a:xfrm>
            <a:off x="399150" y="801700"/>
            <a:ext cx="8528100" cy="985500"/>
          </a:xfrm>
          <a:prstGeom prst="rect">
            <a:avLst/>
          </a:prstGeom>
          <a:solidFill>
            <a:srgbClr val="891861"/>
          </a:solidFill>
          <a:ln>
            <a:noFill/>
          </a:ln>
        </p:spPr>
        <p:txBody>
          <a:bodyPr spcFirstLastPara="1" wrap="square" lIns="57350" tIns="57350" rIns="57350" bIns="573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Территория опережающего социально-экономического развития «Забайкалье» создана распоряжением Правительства РФ от 31.07.2019 года № 988 на территории 22 муниципальных районов и двух городских округов Забайкальского края</a:t>
            </a:r>
            <a:endParaRPr sz="1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 txBox="1"/>
          <p:nvPr/>
        </p:nvSpPr>
        <p:spPr>
          <a:xfrm>
            <a:off x="1455421" y="1899171"/>
            <a:ext cx="6766559" cy="1345158"/>
          </a:xfrm>
          <a:prstGeom prst="rect">
            <a:avLst/>
          </a:prstGeom>
          <a:solidFill>
            <a:srgbClr val="CECBF9"/>
          </a:solidFill>
          <a:ln w="9525" cap="flat" cmpd="sng">
            <a:solidFill>
              <a:srgbClr val="CECBF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lvl="0" algn="ctr">
              <a:buClr>
                <a:schemeClr val="dk1"/>
              </a:buClr>
            </a:pPr>
            <a:r>
              <a:rPr lang="ru" sz="1600" b="1" dirty="0" smtClean="0">
                <a:solidFill>
                  <a:schemeClr val="dk1"/>
                </a:solidFill>
              </a:rPr>
              <a:t>Муниципальный район «Кыринский район» не является территорией </a:t>
            </a:r>
            <a:r>
              <a:rPr lang="ru-RU" sz="1600" b="1" dirty="0" smtClean="0">
                <a:solidFill>
                  <a:schemeClr val="dk1"/>
                </a:solidFill>
              </a:rPr>
              <a:t>опережающего социально-экономического </a:t>
            </a:r>
            <a:r>
              <a:rPr lang="ru-RU" sz="1600" b="1" dirty="0">
                <a:solidFill>
                  <a:schemeClr val="dk1"/>
                </a:solidFill>
              </a:rPr>
              <a:t>развития «Забайкалье</a:t>
            </a:r>
            <a:r>
              <a:rPr lang="ru-RU" sz="1600" b="1" dirty="0" smtClean="0">
                <a:solidFill>
                  <a:schemeClr val="dk1"/>
                </a:solidFill>
              </a:rPr>
              <a:t>». </a:t>
            </a:r>
            <a:endParaRPr sz="1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>
                <a:solidFill>
                  <a:srgbClr val="6C6C72"/>
                </a:solidFill>
              </a:rPr>
              <a:t>Полезные ископаемые </a:t>
            </a:r>
            <a:r>
              <a:rPr lang="ru" sz="1200">
                <a:solidFill>
                  <a:srgbClr val="6C6C72"/>
                </a:solidFill>
              </a:rPr>
              <a:t>(разместить на карте района нужные</a:t>
            </a:r>
            <a:r>
              <a:rPr lang="ru" sz="1300">
                <a:solidFill>
                  <a:srgbClr val="6C6C72"/>
                </a:solidFill>
              </a:rPr>
              <a:t> </a:t>
            </a:r>
            <a:r>
              <a:rPr lang="ru" sz="1200">
                <a:solidFill>
                  <a:srgbClr val="6C6C72"/>
                </a:solidFill>
              </a:rPr>
              <a:t>значки)</a:t>
            </a:r>
            <a:endParaRPr sz="120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377476" y="885725"/>
            <a:ext cx="679294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Огромные запасы месторождений </a:t>
            </a: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5" y="1314475"/>
            <a:ext cx="5774875" cy="8768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Наиболее крупные месторождения</a:t>
            </a:r>
            <a:r>
              <a:rPr lang="ru" sz="1700" dirty="0" smtClean="0">
                <a:solidFill>
                  <a:schemeClr val="dk1"/>
                </a:solidFill>
              </a:rPr>
              <a:t>: золота (Любавинское), олова (Букукунское), каменного угля (Алтанское), бурого угля (Мордойское).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8542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 smtClean="0">
                <a:solidFill>
                  <a:srgbClr val="7B2668"/>
                </a:solidFill>
              </a:rPr>
              <a:t>461кг 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676400" y="4543325"/>
            <a:ext cx="447595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</a:t>
            </a:r>
            <a:r>
              <a:rPr lang="ru" sz="1700" dirty="0" smtClean="0">
                <a:solidFill>
                  <a:schemeClr val="dk1"/>
                </a:solidFill>
              </a:rPr>
              <a:t>золота в 2020 году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dk1"/>
                </a:solidFill>
              </a:rPr>
              <a:t>ООО Артель старателей «Бальджа»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15" y="1242720"/>
            <a:ext cx="4160520" cy="34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95" y="3029623"/>
            <a:ext cx="1714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598155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71" y="328588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6601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13916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38" y="2945459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2400" b="1" dirty="0" smtClean="0">
                <a:solidFill>
                  <a:srgbClr val="6C6C72"/>
                </a:solidFill>
              </a:rPr>
              <a:t>«Кыринского района»</a:t>
            </a:r>
            <a:endParaRPr sz="24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800101"/>
            <a:ext cx="3554400" cy="44649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</a:t>
            </a:r>
            <a:r>
              <a:rPr lang="ru" sz="1100" b="1" dirty="0" smtClean="0">
                <a:solidFill>
                  <a:srgbClr val="FFFFFF"/>
                </a:solidFill>
              </a:rPr>
              <a:t>:  302 170 га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</a:t>
            </a:r>
            <a:r>
              <a:rPr lang="ru" dirty="0" smtClean="0">
                <a:solidFill>
                  <a:srgbClr val="231F20"/>
                </a:solidFill>
              </a:rPr>
              <a:t>– 3434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</a:t>
            </a:r>
            <a:r>
              <a:rPr lang="ru" dirty="0" smtClean="0">
                <a:solidFill>
                  <a:srgbClr val="231F20"/>
                </a:solidFill>
              </a:rPr>
              <a:t>– 9402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</a:t>
            </a:r>
            <a:r>
              <a:rPr lang="ru" dirty="0" smtClean="0">
                <a:solidFill>
                  <a:srgbClr val="231F20"/>
                </a:solidFill>
              </a:rPr>
              <a:t>– 188760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</a:t>
            </a:r>
            <a:r>
              <a:rPr lang="ru-RU" dirty="0" smtClean="0">
                <a:solidFill>
                  <a:srgbClr val="231F20"/>
                </a:solidFill>
              </a:rPr>
              <a:t>12624</a:t>
            </a:r>
            <a:r>
              <a:rPr lang="ru" dirty="0" smtClean="0">
                <a:solidFill>
                  <a:srgbClr val="231F20"/>
                </a:solidFill>
              </a:rPr>
              <a:t>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</a:t>
            </a:r>
            <a:r>
              <a:rPr lang="ru" dirty="0" smtClean="0">
                <a:solidFill>
                  <a:srgbClr val="231F20"/>
                </a:solidFill>
              </a:rPr>
              <a:t>– 46269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8" name="Google Shape;548;p62"/>
          <p:cNvSpPr txBox="1"/>
          <p:nvPr/>
        </p:nvSpPr>
        <p:spPr>
          <a:xfrm>
            <a:off x="408850" y="4440750"/>
            <a:ext cx="21209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dirty="0" smtClean="0">
                <a:solidFill>
                  <a:srgbClr val="7B2668"/>
                </a:solidFill>
                <a:latin typeface="Arial"/>
                <a:ea typeface="Arial"/>
                <a:cs typeface="Arial"/>
                <a:sym typeface="Arial"/>
              </a:rPr>
              <a:t>20948,6 т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62"/>
          <p:cNvSpPr txBox="1"/>
          <p:nvPr/>
        </p:nvSpPr>
        <p:spPr>
          <a:xfrm>
            <a:off x="2529839" y="4543325"/>
            <a:ext cx="585216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продукции (</a:t>
            </a:r>
            <a:r>
              <a:rPr lang="ru" sz="1700" dirty="0" smtClean="0">
                <a:solidFill>
                  <a:schemeClr val="dk1"/>
                </a:solidFill>
              </a:rPr>
              <a:t>молоко, мясо, шерсть, яйца-1079,6шт., мед, зерновые, картофель, овощи).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6619564" cy="371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Крупные предприятия</a:t>
            </a:r>
            <a:r>
              <a:rPr lang="ru" sz="1000" dirty="0" smtClean="0">
                <a:solidFill>
                  <a:schemeClr val="dk1"/>
                </a:solidFill>
              </a:rPr>
              <a:t>: три сельскохозяйственных кооператива- СХК «Луч»,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 smtClean="0">
                <a:solidFill>
                  <a:schemeClr val="dk1"/>
                </a:solidFill>
              </a:rPr>
              <a:t>СХК «Пограничник», СХК им. Кирова</a:t>
            </a:r>
            <a:r>
              <a:rPr lang="en-US" sz="1000" dirty="0" smtClean="0">
                <a:solidFill>
                  <a:schemeClr val="dk1"/>
                </a:solidFill>
              </a:rPr>
              <a:t>;</a:t>
            </a:r>
            <a:r>
              <a:rPr lang="ru-RU" sz="1000" dirty="0" smtClean="0">
                <a:solidFill>
                  <a:schemeClr val="dk1"/>
                </a:solidFill>
              </a:rPr>
              <a:t> 27 КФХ</a:t>
            </a:r>
            <a:r>
              <a:rPr lang="ru" sz="1000" dirty="0" smtClean="0">
                <a:solidFill>
                  <a:schemeClr val="dk1"/>
                </a:solidFill>
              </a:rPr>
              <a:t> и ЛПХ.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14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0340"/>
            <a:ext cx="4145280" cy="29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89" y="3581802"/>
            <a:ext cx="228600" cy="2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0" y="3566165"/>
            <a:ext cx="225425" cy="20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2" y="3364552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960325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5" y="3238822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4" y="3241838"/>
            <a:ext cx="2254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74" y="3206284"/>
            <a:ext cx="261938" cy="1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21" y="3367912"/>
            <a:ext cx="195262" cy="2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50" y="2973585"/>
            <a:ext cx="195262" cy="1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6" y="3477630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1" y="3061453"/>
            <a:ext cx="2746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3349797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60" y="2993953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75" y="3380511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94" y="2590885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06" y="3192503"/>
            <a:ext cx="228600" cy="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26" y="3220690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143605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 smtClean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496429" cy="15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Гостиницы- 1шт. (17 мест)</a:t>
            </a:r>
            <a:r>
              <a:rPr lang="en-US" sz="1300" dirty="0" smtClean="0">
                <a:solidFill>
                  <a:srgbClr val="231F20"/>
                </a:solidFill>
              </a:rPr>
              <a:t>;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Прдприятия общественного питания- 4шт.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 smtClean="0">
                <a:solidFill>
                  <a:srgbClr val="231F20"/>
                </a:solidFill>
              </a:rPr>
              <a:t>Точки притяжения (памятники, музеи и т.д.)- 10шт.</a:t>
            </a:r>
            <a:endParaRPr sz="1300" dirty="0">
              <a:solidFill>
                <a:srgbClr val="231F20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4975860" y="1367537"/>
            <a:ext cx="3629015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100" dirty="0" smtClean="0"/>
              <a:t>Перспективные направления развития муниципального района</a:t>
            </a:r>
          </a:p>
          <a:p>
            <a:pPr lvl="0" algn="just">
              <a:lnSpc>
                <a:spcPct val="90000"/>
              </a:lnSpc>
            </a:pPr>
            <a:r>
              <a:rPr lang="ru-RU" sz="1100" dirty="0" smtClean="0"/>
              <a:t>Экологический туризм, как потенциальная точка роста </a:t>
            </a:r>
            <a:r>
              <a:rPr lang="ru-RU" sz="1100" dirty="0"/>
              <a:t>- на территории </a:t>
            </a:r>
            <a:r>
              <a:rPr lang="ru-RU" sz="1100" dirty="0" err="1"/>
              <a:t>Кыринского</a:t>
            </a:r>
            <a:r>
              <a:rPr lang="ru-RU" sz="1100" dirty="0"/>
              <a:t> района расположен </a:t>
            </a:r>
            <a:r>
              <a:rPr lang="ru-RU" sz="1100" dirty="0" err="1"/>
              <a:t>Сохондинский</a:t>
            </a:r>
            <a:r>
              <a:rPr lang="ru-RU" sz="1100" dirty="0"/>
              <a:t> биосферный заповедник, который разработал экологические маршруты: «Тропою Палласа», «Лосиное озеро», «Вершина </a:t>
            </a:r>
            <a:r>
              <a:rPr lang="ru-RU" sz="1100" dirty="0" err="1"/>
              <a:t>Букукуна</a:t>
            </a:r>
            <a:r>
              <a:rPr lang="ru-RU" sz="1100" dirty="0"/>
              <a:t> – прошлое и настоящее», «В гармонии с природой», «Живая вода», «Нетронутый мир», «Тайна </a:t>
            </a:r>
            <a:r>
              <a:rPr lang="ru-RU" sz="1100" dirty="0" err="1"/>
              <a:t>Букукунского</a:t>
            </a:r>
            <a:r>
              <a:rPr lang="ru-RU" sz="1100" dirty="0"/>
              <a:t> озера», «Песня весны»,  «Путешествие в страну тарбаганов». Также на территории района имеются Культурно – досуговый центр «Наследие» знакомит с культурой </a:t>
            </a:r>
            <a:r>
              <a:rPr lang="ru-RU" sz="1100" dirty="0" err="1"/>
              <a:t>семейских</a:t>
            </a:r>
            <a:r>
              <a:rPr lang="ru-RU" sz="1100" dirty="0"/>
              <a:t>;  Национально-культурный центр «</a:t>
            </a:r>
            <a:r>
              <a:rPr lang="ru-RU" sz="1100" dirty="0" err="1"/>
              <a:t>Бульжамуур</a:t>
            </a:r>
            <a:r>
              <a:rPr lang="ru-RU" sz="1100" dirty="0"/>
              <a:t>» - с культурой бурят и </a:t>
            </a:r>
            <a:r>
              <a:rPr lang="ru-RU" sz="1100" dirty="0" err="1"/>
              <a:t>хамниган</a:t>
            </a:r>
            <a:r>
              <a:rPr lang="ru-RU" sz="1100" dirty="0"/>
              <a:t>; Культурно – досуговый  центр «Казачество» – с культурой забайкальских казаков. В связи с этим возможно организовать туризм в формате межрайонного сотрудничества, на территории сельского поселения «</a:t>
            </a:r>
            <a:r>
              <a:rPr lang="ru-RU" sz="1100" dirty="0" err="1"/>
              <a:t>Гаваньское</a:t>
            </a:r>
            <a:r>
              <a:rPr lang="ru-RU" sz="1100" dirty="0"/>
              <a:t>» есть Ильмовая роща</a:t>
            </a:r>
            <a:r>
              <a:rPr lang="ru-RU" sz="1100" dirty="0" smtClean="0"/>
              <a:t>. Возможно развитие приграничной территории за счет развития международного сотрудничества и организации приграничного туризма.</a:t>
            </a:r>
            <a:endParaRPr lang="ru-RU" sz="1100" dirty="0"/>
          </a:p>
        </p:txBody>
      </p:sp>
      <p:sp>
        <p:nvSpPr>
          <p:cNvPr id="583" name="Google Shape;583;p65"/>
          <p:cNvSpPr txBox="1"/>
          <p:nvPr/>
        </p:nvSpPr>
        <p:spPr>
          <a:xfrm>
            <a:off x="181367" y="3365038"/>
            <a:ext cx="4723141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Туристические маршруты – 16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Событийные </a:t>
            </a:r>
            <a:r>
              <a:rPr lang="ru" smtClean="0">
                <a:solidFill>
                  <a:srgbClr val="231F20"/>
                </a:solidFill>
              </a:rPr>
              <a:t>мероприятия- 108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 smtClean="0">
                <a:solidFill>
                  <a:srgbClr val="231F20"/>
                </a:solidFill>
              </a:rPr>
              <a:t>П</a:t>
            </a:r>
            <a:r>
              <a:rPr lang="ru" dirty="0" smtClean="0">
                <a:solidFill>
                  <a:srgbClr val="231F20"/>
                </a:solidFill>
              </a:rPr>
              <a:t>роизводство сувенирной продукции- 1шт. Н</a:t>
            </a:r>
            <a:r>
              <a:rPr lang="ru-RU" dirty="0" smtClean="0">
                <a:solidFill>
                  <a:srgbClr val="231F20"/>
                </a:solidFill>
              </a:rPr>
              <a:t>КО </a:t>
            </a:r>
            <a:r>
              <a:rPr lang="ru" dirty="0" smtClean="0">
                <a:solidFill>
                  <a:srgbClr val="231F20"/>
                </a:solidFill>
              </a:rPr>
              <a:t>«Кыринский сувенир», жители района.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 smtClean="0">
                <a:solidFill>
                  <a:srgbClr val="231F20"/>
                </a:solidFill>
              </a:rPr>
              <a:t>Туристические сообщества (НКО) – 4шт.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 smtClean="0">
                <a:solidFill>
                  <a:srgbClr val="FFFFFF"/>
                </a:solidFill>
              </a:rPr>
              <a:t>уристические активности 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7F7F7F"/>
                </a:solidFill>
              </a:rPr>
              <a:t>Лесной</a:t>
            </a:r>
            <a:r>
              <a:rPr lang="ru" sz="2500" b="1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>
                <a:solidFill>
                  <a:srgbClr val="7F7F7F"/>
                </a:solidFill>
              </a:rPr>
              <a:t>фонд </a:t>
            </a:r>
            <a:r>
              <a:rPr lang="ru" sz="1200" b="1">
                <a:solidFill>
                  <a:srgbClr val="6C6C72"/>
                </a:solidFill>
              </a:rPr>
              <a:t>(разместить на карте района крупные предприятия отрасли)</a:t>
            </a:r>
            <a:endParaRPr sz="110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</a:t>
            </a:r>
            <a:r>
              <a:rPr lang="ru" sz="1100" b="1" dirty="0" smtClean="0">
                <a:solidFill>
                  <a:srgbClr val="FFFFFF"/>
                </a:solidFill>
              </a:rPr>
              <a:t>1031 872 </a:t>
            </a:r>
            <a:r>
              <a:rPr lang="ru" sz="1100" b="1" dirty="0">
                <a:solidFill>
                  <a:srgbClr val="FFFFFF"/>
                </a:solidFill>
              </a:rPr>
              <a:t>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363000" y="2141175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</a:t>
            </a:r>
            <a:r>
              <a:rPr lang="ru" dirty="0" smtClean="0">
                <a:solidFill>
                  <a:srgbClr val="231F20"/>
                </a:solidFill>
              </a:rPr>
              <a:t>– 103186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</a:t>
            </a:r>
            <a:r>
              <a:rPr lang="ru" dirty="0" smtClean="0">
                <a:solidFill>
                  <a:srgbClr val="231F20"/>
                </a:solidFill>
              </a:rPr>
              <a:t>– 589965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Кедр </a:t>
            </a:r>
            <a:r>
              <a:rPr lang="ru" dirty="0" smtClean="0">
                <a:solidFill>
                  <a:srgbClr val="231F20"/>
                </a:solidFill>
              </a:rPr>
              <a:t>– 61822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Ель </a:t>
            </a:r>
            <a:r>
              <a:rPr lang="ru" dirty="0" smtClean="0">
                <a:solidFill>
                  <a:srgbClr val="231F20"/>
                </a:solidFill>
              </a:rPr>
              <a:t>– 181750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</a:t>
            </a:r>
            <a:r>
              <a:rPr lang="ru" dirty="0" smtClean="0">
                <a:solidFill>
                  <a:srgbClr val="231F20"/>
                </a:solidFill>
              </a:rPr>
              <a:t>– 276899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</a:t>
            </a:r>
            <a:r>
              <a:rPr lang="ru" sz="1100" b="1" dirty="0" smtClean="0">
                <a:solidFill>
                  <a:srgbClr val="FFFFFF"/>
                </a:solidFill>
              </a:rPr>
              <a:t>500 куб. м в год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</a:t>
            </a:r>
            <a:r>
              <a:rPr lang="ru" sz="900" b="1" dirty="0" smtClean="0">
                <a:solidFill>
                  <a:srgbClr val="6C6C72"/>
                </a:solidFill>
              </a:rPr>
              <a:t>крпных </a:t>
            </a:r>
            <a:r>
              <a:rPr lang="ru" sz="900" b="1" dirty="0">
                <a:solidFill>
                  <a:srgbClr val="6C6C72"/>
                </a:solidFill>
              </a:rPr>
              <a:t>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Крупные предприятия: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1432560"/>
            <a:ext cx="44805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1589</Words>
  <Application>Microsoft Office PowerPoint</Application>
  <PresentationFormat>Экран (16:9)</PresentationFormat>
  <Paragraphs>167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Helvetica Neue</vt:lpstr>
      <vt:lpstr>Simple Light</vt:lpstr>
      <vt:lpstr>2_Office Theme</vt:lpstr>
      <vt:lpstr>Office Theme</vt:lpstr>
      <vt:lpstr>1_Office Theme</vt:lpstr>
      <vt:lpstr>Презентация PowerPoint</vt:lpstr>
      <vt:lpstr>Информация о районе 1/3</vt:lpstr>
      <vt:lpstr>Информация о районе 2/3 (карта района с системообразующими предприятиями)</vt:lpstr>
      <vt:lpstr>Информация о районе </vt:lpstr>
      <vt:lpstr>Презентация PowerPoint</vt:lpstr>
      <vt:lpstr>Полезные ископаемые (разместить на карте района нужные значки)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Моргачева_АП</cp:lastModifiedBy>
  <cp:revision>51</cp:revision>
  <dcterms:modified xsi:type="dcterms:W3CDTF">2021-06-25T05:17:24Z</dcterms:modified>
</cp:coreProperties>
</file>