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9" r:id="rId1"/>
    <p:sldMasterId id="2147483700" r:id="rId2"/>
    <p:sldMasterId id="2147483701" r:id="rId3"/>
    <p:sldMasterId id="2147483702" r:id="rId4"/>
  </p:sldMasterIdLst>
  <p:notesMasterIdLst>
    <p:notesMasterId r:id="rId16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6" r:id="rId12"/>
    <p:sldId id="263" r:id="rId13"/>
    <p:sldId id="264" r:id="rId14"/>
    <p:sldId id="265" r:id="rId15"/>
  </p:sldIdLst>
  <p:sldSz cx="9144000" cy="5143500" type="screen16x9"/>
  <p:notesSz cx="6858000" cy="9144000"/>
  <p:embeddedFontLst>
    <p:embeddedFont>
      <p:font typeface="Helvetica Neue" charset="0"/>
      <p:regular r:id="rId17"/>
      <p:bold r:id="rId18"/>
      <p:italic r:id="rId19"/>
      <p:boldItalic r:id="rId20"/>
    </p:embeddedFont>
    <p:embeddedFont>
      <p:font typeface="Calibri" pitchFamily="34" charset="0"/>
      <p:regular r:id="rId21"/>
      <p:bold r:id="rId22"/>
      <p:italic r:id="rId23"/>
      <p:boldItalic r:id="rId24"/>
    </p:embeddedFont>
    <p:embeddedFont>
      <p:font typeface="tahoma" pitchFamily="34" charset="0"/>
      <p:regular r:id="rId25"/>
      <p:bold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orient="horz" pos="1671">
          <p15:clr>
            <a:srgbClr val="A4A3A4"/>
          </p15:clr>
        </p15:guide>
        <p15:guide id="2" pos="1263">
          <p15:clr>
            <a:srgbClr val="A4A3A4"/>
          </p15:clr>
        </p15:guide>
        <p15:guide id="3" orient="horz" pos="1587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-294" y="-702"/>
      </p:cViewPr>
      <p:guideLst>
        <p:guide orient="horz" pos="1671"/>
        <p:guide orient="horz" pos="1587"/>
        <p:guide pos="12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5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8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7.fntdata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font" Target="fonts/font3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6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9677639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dcd4d51e2a_17_55:notes"/>
          <p:cNvSpPr txBox="1">
            <a:spLocks noGrp="1"/>
          </p:cNvSpPr>
          <p:nvPr>
            <p:ph type="body" idx="1"/>
          </p:nvPr>
        </p:nvSpPr>
        <p:spPr>
          <a:xfrm>
            <a:off x="522180" y="6831559"/>
            <a:ext cx="4177519" cy="6471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81" name="Google Shape;281;gdcd4d51e2a_17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-2182813" y="1077913"/>
            <a:ext cx="9588501" cy="5394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gdcd4d51e2a_5_56:notes"/>
          <p:cNvSpPr txBox="1">
            <a:spLocks noGrp="1"/>
          </p:cNvSpPr>
          <p:nvPr>
            <p:ph type="body" idx="1"/>
          </p:nvPr>
        </p:nvSpPr>
        <p:spPr>
          <a:xfrm>
            <a:off x="685598" y="4401461"/>
            <a:ext cx="54867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Район располагает определенным запасом природных ископаемых и ресурсов, однако имеющийся ресурс используется далеко не полностью, поэтому необходимо активное использование доступных к освоению природных ресурсов. В настоящее время на территории района добывается только рассыпное золото, проводятся геологоразведочные работы по добыче рудного золота и проводятся геологоразведочные работы по добыче угля.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4" name="Google Shape;564;gdcd4d51e2a_5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8975" y="1144588"/>
            <a:ext cx="5480050" cy="3082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dcf970cc0a_1_8:notes"/>
          <p:cNvSpPr txBox="1">
            <a:spLocks noGrp="1"/>
          </p:cNvSpPr>
          <p:nvPr>
            <p:ph type="body" idx="1"/>
          </p:nvPr>
        </p:nvSpPr>
        <p:spPr>
          <a:xfrm>
            <a:off x="685598" y="4401461"/>
            <a:ext cx="54867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5" name="Google Shape;575;gdcf970cc0a_1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8975" y="1144588"/>
            <a:ext cx="5480050" cy="3082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daa5d4041f_9_132:notes"/>
          <p:cNvSpPr txBox="1">
            <a:spLocks noGrp="1"/>
          </p:cNvSpPr>
          <p:nvPr>
            <p:ph type="body" idx="1"/>
          </p:nvPr>
        </p:nvSpPr>
        <p:spPr>
          <a:xfrm>
            <a:off x="685598" y="4401461"/>
            <a:ext cx="5486813" cy="36004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gdaa5d4041f_9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8975" y="1144588"/>
            <a:ext cx="5480050" cy="3082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daa5d4041f_0_214:notes"/>
          <p:cNvSpPr txBox="1">
            <a:spLocks noGrp="1"/>
          </p:cNvSpPr>
          <p:nvPr>
            <p:ph type="body" idx="1"/>
          </p:nvPr>
        </p:nvSpPr>
        <p:spPr>
          <a:xfrm>
            <a:off x="685598" y="4401461"/>
            <a:ext cx="54867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b="1" dirty="0" smtClean="0">
                <a:solidFill>
                  <a:srgbClr val="FFFF00"/>
                </a:solidFill>
              </a:rPr>
              <a:t>1. Уникальность муниципального района «</a:t>
            </a:r>
            <a:r>
              <a:rPr lang="ru-RU" sz="1100" b="1" dirty="0" err="1" smtClean="0">
                <a:solidFill>
                  <a:srgbClr val="FFFF00"/>
                </a:solidFill>
              </a:rPr>
              <a:t>Кыринский</a:t>
            </a:r>
            <a:r>
              <a:rPr lang="ru-RU" sz="1100" b="1" dirty="0" smtClean="0">
                <a:solidFill>
                  <a:srgbClr val="FFFF00"/>
                </a:solidFill>
              </a:rPr>
              <a:t> район»</a:t>
            </a:r>
            <a:r>
              <a:rPr lang="en-US" sz="1100" b="1" dirty="0" smtClean="0">
                <a:solidFill>
                  <a:srgbClr val="FFFF00"/>
                </a:solidFill>
              </a:rPr>
              <a:t>:</a:t>
            </a:r>
            <a:endParaRPr lang="ru-RU" sz="1100" b="1" dirty="0" smtClean="0">
              <a:solidFill>
                <a:srgbClr val="FFFF00"/>
              </a:solidFill>
            </a:endParaRPr>
          </a:p>
          <a:p>
            <a:pPr algn="just"/>
            <a:r>
              <a:rPr lang="ru-RU" b="1" dirty="0" smtClean="0">
                <a:solidFill>
                  <a:srgbClr val="0070C0"/>
                </a:solidFill>
              </a:rPr>
              <a:t>Природные ископаемые: </a:t>
            </a:r>
            <a:r>
              <a:rPr lang="ru-RU" b="1" dirty="0" smtClean="0">
                <a:solidFill>
                  <a:srgbClr val="C00000"/>
                </a:solidFill>
              </a:rPr>
              <a:t>месторождения золота, месторождения каменного угля, месторождения олова и другие.</a:t>
            </a:r>
          </a:p>
          <a:p>
            <a:pPr algn="just"/>
            <a:endParaRPr lang="ru-RU" b="1" dirty="0" smtClean="0">
              <a:solidFill>
                <a:srgbClr val="C00000"/>
              </a:solidFill>
            </a:endParaRPr>
          </a:p>
          <a:p>
            <a:pPr algn="just"/>
            <a:r>
              <a:rPr lang="ru-RU" b="1" dirty="0" err="1" smtClean="0">
                <a:solidFill>
                  <a:srgbClr val="0070C0"/>
                </a:solidFill>
              </a:rPr>
              <a:t>Сохондинский</a:t>
            </a:r>
            <a:r>
              <a:rPr lang="ru-RU" b="1" dirty="0" smtClean="0">
                <a:solidFill>
                  <a:srgbClr val="0070C0"/>
                </a:solidFill>
              </a:rPr>
              <a:t> заповедник</a:t>
            </a:r>
            <a:r>
              <a:rPr lang="ru-RU" b="1" dirty="0" smtClean="0"/>
              <a:t> </a:t>
            </a:r>
            <a:r>
              <a:rPr lang="ru-RU" b="1" dirty="0" smtClean="0">
                <a:solidFill>
                  <a:srgbClr val="C00000"/>
                </a:solidFill>
              </a:rPr>
              <a:t>с редкими и уникальными видами растений и животных.</a:t>
            </a:r>
          </a:p>
          <a:p>
            <a:pPr algn="just"/>
            <a:endParaRPr lang="ru-RU" b="1" dirty="0" smtClean="0">
              <a:solidFill>
                <a:srgbClr val="C00000"/>
              </a:solidFill>
            </a:endParaRPr>
          </a:p>
          <a:p>
            <a:pPr lvl="0" algn="just"/>
            <a:r>
              <a:rPr lang="ru-RU" b="1" dirty="0" smtClean="0">
                <a:solidFill>
                  <a:srgbClr val="0070C0"/>
                </a:solidFill>
              </a:rPr>
              <a:t>Минеральные источники:</a:t>
            </a:r>
            <a:r>
              <a:rPr lang="ru-RU" b="1" dirty="0" smtClean="0">
                <a:solidFill>
                  <a:srgbClr val="C00000"/>
                </a:solidFill>
              </a:rPr>
              <a:t> целебные </a:t>
            </a:r>
            <a:r>
              <a:rPr lang="ru-RU" b="1" dirty="0" err="1" smtClean="0">
                <a:solidFill>
                  <a:srgbClr val="C00000"/>
                </a:solidFill>
              </a:rPr>
              <a:t>родоновые</a:t>
            </a:r>
            <a:r>
              <a:rPr lang="ru-RU" b="1" dirty="0" smtClean="0">
                <a:solidFill>
                  <a:srgbClr val="C00000"/>
                </a:solidFill>
              </a:rPr>
              <a:t> источники - </a:t>
            </a:r>
            <a:r>
              <a:rPr lang="ru-RU" b="1" dirty="0" err="1" smtClean="0">
                <a:solidFill>
                  <a:srgbClr val="C00000"/>
                </a:solidFill>
              </a:rPr>
              <a:t>Шивичинские</a:t>
            </a:r>
            <a:r>
              <a:rPr lang="ru-RU" b="1" dirty="0" smtClean="0">
                <a:solidFill>
                  <a:srgbClr val="C00000"/>
                </a:solidFill>
              </a:rPr>
              <a:t> ключи, </a:t>
            </a:r>
            <a:r>
              <a:rPr lang="ru-RU" b="1" dirty="0" err="1" smtClean="0">
                <a:solidFill>
                  <a:srgbClr val="C00000"/>
                </a:solidFill>
              </a:rPr>
              <a:t>Былыринский</a:t>
            </a:r>
            <a:r>
              <a:rPr lang="ru-RU" b="1" dirty="0" smtClean="0">
                <a:solidFill>
                  <a:srgbClr val="C00000"/>
                </a:solidFill>
              </a:rPr>
              <a:t> горячий источник,  минеральный источник в пади «Лагерная», 12 ключей, «</a:t>
            </a:r>
            <a:r>
              <a:rPr lang="ru-RU" b="1" dirty="0" err="1" smtClean="0">
                <a:solidFill>
                  <a:srgbClr val="C00000"/>
                </a:solidFill>
              </a:rPr>
              <a:t>Талачи</a:t>
            </a:r>
            <a:r>
              <a:rPr lang="ru-RU" b="1" dirty="0" smtClean="0">
                <a:solidFill>
                  <a:srgbClr val="C00000"/>
                </a:solidFill>
              </a:rPr>
              <a:t>» и «Холодный ключ».</a:t>
            </a:r>
          </a:p>
          <a:p>
            <a:pPr lvl="0" algn="just"/>
            <a:endParaRPr lang="ru-RU" b="1" dirty="0" smtClean="0">
              <a:solidFill>
                <a:srgbClr val="C00000"/>
              </a:solidFill>
            </a:endParaRPr>
          </a:p>
          <a:p>
            <a:pPr lvl="0" algn="just"/>
            <a:r>
              <a:rPr lang="ru-RU" b="1" dirty="0" smtClean="0">
                <a:solidFill>
                  <a:srgbClr val="0070C0"/>
                </a:solidFill>
              </a:rPr>
              <a:t>Земельные ресурсы</a:t>
            </a:r>
            <a:r>
              <a:rPr lang="ru-RU" b="1" dirty="0" smtClean="0">
                <a:solidFill>
                  <a:srgbClr val="C00000"/>
                </a:solidFill>
              </a:rPr>
              <a:t>,  обеспечивающие развитие сельского хозяйства - вовлечено в оборот 2222 га пашни, 11699 га сенокосов и 26618 пастбищ, свободных площадей – 302 170 га.</a:t>
            </a:r>
          </a:p>
          <a:p>
            <a:pPr lvl="0" algn="just"/>
            <a:endParaRPr lang="ru-RU" b="1" dirty="0" smtClean="0">
              <a:solidFill>
                <a:srgbClr val="C00000"/>
              </a:solidFill>
            </a:endParaRPr>
          </a:p>
          <a:p>
            <a:pPr lvl="0" algn="just"/>
            <a:r>
              <a:rPr lang="ru-RU" b="1" dirty="0" smtClean="0">
                <a:solidFill>
                  <a:srgbClr val="0070C0"/>
                </a:solidFill>
              </a:rPr>
              <a:t>Величина стада КРС </a:t>
            </a:r>
            <a:r>
              <a:rPr lang="ru-RU" b="1" dirty="0" smtClean="0">
                <a:solidFill>
                  <a:srgbClr val="C00000"/>
                </a:solidFill>
              </a:rPr>
              <a:t>в личных подсобных хозяйствах 16262 голов мясомолочного направления, общее поголовье КРС крестьянских фермерских хозяйствах и сельскохозяйственных кооперативов 7319 голов мясного направления, имеющиеся  в настоящий момент тенденции к увеличению поголовья.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 smtClean="0"/>
              <a:t>2. По остальным социально-значимым мероприятиям (проектам) финансирование неизвестно, потому что нет определенного инвестора</a:t>
            </a:r>
            <a:r>
              <a:rPr lang="ru-RU" dirty="0" smtClean="0"/>
              <a:t> </a:t>
            </a:r>
            <a:endParaRPr dirty="0"/>
          </a:p>
        </p:txBody>
      </p:sp>
      <p:sp>
        <p:nvSpPr>
          <p:cNvPr id="378" name="Google Shape;378;gdaa5d4041f_0_2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8975" y="1144588"/>
            <a:ext cx="5480050" cy="3082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gdcf970cc0a_1_30:notes"/>
          <p:cNvSpPr txBox="1">
            <a:spLocks noGrp="1"/>
          </p:cNvSpPr>
          <p:nvPr>
            <p:ph type="body" idx="1"/>
          </p:nvPr>
        </p:nvSpPr>
        <p:spPr>
          <a:xfrm>
            <a:off x="685598" y="4401461"/>
            <a:ext cx="54867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gdcf970cc0a_1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8975" y="1144588"/>
            <a:ext cx="5480050" cy="3082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gdcd4d51e2a_7_42:notes"/>
          <p:cNvSpPr txBox="1">
            <a:spLocks noGrp="1"/>
          </p:cNvSpPr>
          <p:nvPr>
            <p:ph type="body" idx="1"/>
          </p:nvPr>
        </p:nvSpPr>
        <p:spPr>
          <a:xfrm>
            <a:off x="685598" y="4401461"/>
            <a:ext cx="5486813" cy="36004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9" name="Google Shape;499;gdcd4d51e2a_7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8975" y="1144588"/>
            <a:ext cx="5480050" cy="3082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gd7f3e333d6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463675" y="1663700"/>
            <a:ext cx="7981950" cy="4491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508" name="Google Shape;508;gd7f3e333d6_1_0:notes"/>
          <p:cNvSpPr txBox="1">
            <a:spLocks noGrp="1"/>
          </p:cNvSpPr>
          <p:nvPr>
            <p:ph type="body" idx="1"/>
          </p:nvPr>
        </p:nvSpPr>
        <p:spPr>
          <a:xfrm>
            <a:off x="483677" y="6210755"/>
            <a:ext cx="3869387" cy="5081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25" tIns="46000" rIns="92025" bIns="460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На территориях, прилегающих к </a:t>
            </a:r>
            <a:r>
              <a:rPr lang="ru-RU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Кыринскому</a:t>
            </a: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району, находится большое количество разнообразных месторождений полезных ископаемых: </a:t>
            </a:r>
            <a:r>
              <a:rPr lang="ru-RU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Букукунское</a:t>
            </a: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месторождение олова, </a:t>
            </a:r>
            <a:r>
              <a:rPr lang="ru-RU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Мордойское</a:t>
            </a: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месторождение бурых углей, </a:t>
            </a:r>
            <a:r>
              <a:rPr lang="ru-RU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Алтанское</a:t>
            </a: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месторождение каменного угля, которое представлено тремя участками: Северный, Большой и Малый </a:t>
            </a:r>
            <a:r>
              <a:rPr lang="ru-RU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Чиндагатай</a:t>
            </a: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(запас угля в цифрах авторского подсчета составляет 1235,5 тыс. т), </a:t>
            </a:r>
            <a:r>
              <a:rPr lang="ru-RU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Любавинское</a:t>
            </a: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месторождение золота, Пегматит № 36 - проявление мориона, </a:t>
            </a:r>
            <a:r>
              <a:rPr lang="ru-RU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Сохондинское</a:t>
            </a: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проявление горного хрусталя, </a:t>
            </a:r>
            <a:r>
              <a:rPr lang="ru-RU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Талача</a:t>
            </a: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- проявление горного хрусталя, Три Осины – проявление халцедона и агата, </a:t>
            </a:r>
            <a:r>
              <a:rPr lang="ru-RU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Угдыри</a:t>
            </a: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- месторождение горного хрусталя, мориона, раухтопаза, </a:t>
            </a:r>
            <a:r>
              <a:rPr lang="ru-RU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Хавергинское</a:t>
            </a: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месторождение золота, </a:t>
            </a:r>
            <a:r>
              <a:rPr lang="ru-RU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Хапчерангинское</a:t>
            </a: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месторождение олова, </a:t>
            </a:r>
            <a:r>
              <a:rPr lang="ru-RU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Шевартайское</a:t>
            </a: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проявление агата и халцедона, </a:t>
            </a:r>
            <a:r>
              <a:rPr lang="ru-RU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Шивычинское</a:t>
            </a: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проявление агата, халцедона и др. Выявлены </a:t>
            </a:r>
            <a:r>
              <a:rPr lang="ru-RU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битумосодержащие</a:t>
            </a: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породы (</a:t>
            </a:r>
            <a:r>
              <a:rPr lang="ru-RU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асфальтенонефть</a:t>
            </a: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) в районе Верхнего </a:t>
            </a:r>
            <a:r>
              <a:rPr lang="ru-RU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Ульхуна</a:t>
            </a: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. Район </a:t>
            </a:r>
            <a:r>
              <a:rPr lang="ru-RU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Ульхун</a:t>
            </a: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-Партии перспективен к изучению проявлений сурьмы. Встречаются проявления горючих сланцев.  Наиболее популярны и известны уникальными свойствами </a:t>
            </a:r>
            <a:r>
              <a:rPr lang="ru-RU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Былыринский</a:t>
            </a: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источник и 12 ключей. </a:t>
            </a:r>
            <a:endParaRPr dirty="0"/>
          </a:p>
        </p:txBody>
      </p:sp>
      <p:sp>
        <p:nvSpPr>
          <p:cNvPr id="509" name="Google Shape;509;gd7f3e333d6_1_0:notes"/>
          <p:cNvSpPr txBox="1">
            <a:spLocks noGrp="1"/>
          </p:cNvSpPr>
          <p:nvPr>
            <p:ph type="sldNum" idx="12"/>
          </p:nvPr>
        </p:nvSpPr>
        <p:spPr>
          <a:xfrm>
            <a:off x="2739715" y="12257949"/>
            <a:ext cx="2096022" cy="647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25" tIns="46000" rIns="92025" bIns="460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z="1200">
                <a:solidFill>
                  <a:srgbClr val="000000"/>
                </a:solidFill>
              </a:rPr>
              <a:t>6</a:t>
            </a:fld>
            <a:endParaRPr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gd7f3e333d6_6_0:notes"/>
          <p:cNvSpPr txBox="1">
            <a:spLocks noGrp="1"/>
          </p:cNvSpPr>
          <p:nvPr>
            <p:ph type="body" idx="1"/>
          </p:nvPr>
        </p:nvSpPr>
        <p:spPr>
          <a:xfrm>
            <a:off x="685598" y="4401461"/>
            <a:ext cx="5486813" cy="36004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" name="Google Shape;534;gd7f3e333d6_6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8975" y="1144588"/>
            <a:ext cx="5480050" cy="3082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dcf970cc0a_1_8:notes"/>
          <p:cNvSpPr txBox="1">
            <a:spLocks noGrp="1"/>
          </p:cNvSpPr>
          <p:nvPr>
            <p:ph type="body" idx="1"/>
          </p:nvPr>
        </p:nvSpPr>
        <p:spPr>
          <a:xfrm>
            <a:off x="685598" y="4401461"/>
            <a:ext cx="54867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5" name="Google Shape;575;gdcf970cc0a_1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8975" y="1144588"/>
            <a:ext cx="5480050" cy="3082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gdcd4d51e2a_5_0:notes"/>
          <p:cNvSpPr txBox="1">
            <a:spLocks noGrp="1"/>
          </p:cNvSpPr>
          <p:nvPr>
            <p:ph type="body" idx="1"/>
          </p:nvPr>
        </p:nvSpPr>
        <p:spPr>
          <a:xfrm>
            <a:off x="685598" y="4401461"/>
            <a:ext cx="54867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3" name="Google Shape;553;gdcd4d51e2a_5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8975" y="1144588"/>
            <a:ext cx="5480050" cy="3082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http://www.protown.ru/netcat_files/Image/gerb_chit.gif" TargetMode="Externa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http://www.protown.ru/netcat_files/Image/gerb_chit.gif" TargetMode="External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429" cy="858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body" idx="1"/>
          </p:nvPr>
        </p:nvSpPr>
        <p:spPr>
          <a:xfrm>
            <a:off x="457200" y="1203428"/>
            <a:ext cx="8229429" cy="2982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1_Title Onl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429" cy="858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2800" b="0" i="0">
                <a:solidFill>
                  <a:srgbClr val="231F2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ftr" idx="11"/>
          </p:nvPr>
        </p:nvSpPr>
        <p:spPr>
          <a:xfrm>
            <a:off x="3028951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dt" idx="10"/>
          </p:nvPr>
        </p:nvSpPr>
        <p:spPr>
          <a:xfrm>
            <a:off x="628651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sldNum" idx="12"/>
          </p:nvPr>
        </p:nvSpPr>
        <p:spPr>
          <a:xfrm>
            <a:off x="6457951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Заголовок и объект">
  <p:cSld name="3_Заголовок и объект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7"/>
          <p:cNvSpPr txBox="1">
            <a:spLocks noGrp="1"/>
          </p:cNvSpPr>
          <p:nvPr>
            <p:ph type="title"/>
          </p:nvPr>
        </p:nvSpPr>
        <p:spPr>
          <a:xfrm>
            <a:off x="379004" y="73401"/>
            <a:ext cx="7272214" cy="592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sz="1600" b="1">
                <a:solidFill>
                  <a:srgbClr val="3F3F3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body" idx="1"/>
          </p:nvPr>
        </p:nvSpPr>
        <p:spPr>
          <a:xfrm>
            <a:off x="379002" y="935765"/>
            <a:ext cx="8386285" cy="3876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830051"/>
              </a:buClr>
              <a:buSzPts val="1400"/>
              <a:buNone/>
              <a:defRPr sz="1100">
                <a:solidFill>
                  <a:srgbClr val="26262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 sz="1100">
                <a:solidFill>
                  <a:srgbClr val="262626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 sz="1100">
                <a:solidFill>
                  <a:srgbClr val="262626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 sz="1100">
                <a:solidFill>
                  <a:srgbClr val="262626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 sz="1100">
                <a:solidFill>
                  <a:srgbClr val="262626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7"/>
          <p:cNvSpPr txBox="1">
            <a:spLocks noGrp="1"/>
          </p:cNvSpPr>
          <p:nvPr>
            <p:ph type="dt" idx="10"/>
          </p:nvPr>
        </p:nvSpPr>
        <p:spPr>
          <a:xfrm>
            <a:off x="628650" y="4812132"/>
            <a:ext cx="2057357" cy="273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Google Shape;71;p17"/>
          <p:cNvSpPr txBox="1">
            <a:spLocks noGrp="1"/>
          </p:cNvSpPr>
          <p:nvPr>
            <p:ph type="ftr" idx="11"/>
          </p:nvPr>
        </p:nvSpPr>
        <p:spPr>
          <a:xfrm>
            <a:off x="3028952" y="4812132"/>
            <a:ext cx="3086143" cy="273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2" name="Google Shape;72;p17"/>
          <p:cNvSpPr txBox="1">
            <a:spLocks noGrp="1"/>
          </p:cNvSpPr>
          <p:nvPr>
            <p:ph type="sldNum" idx="12"/>
          </p:nvPr>
        </p:nvSpPr>
        <p:spPr>
          <a:xfrm>
            <a:off x="8442042" y="4843067"/>
            <a:ext cx="471857" cy="211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cxnSp>
        <p:nvCxnSpPr>
          <p:cNvPr id="73" name="Google Shape;73;p17"/>
          <p:cNvCxnSpPr/>
          <p:nvPr/>
        </p:nvCxnSpPr>
        <p:spPr>
          <a:xfrm rot="10800000">
            <a:off x="394135" y="692209"/>
            <a:ext cx="8519786" cy="0"/>
          </a:xfrm>
          <a:prstGeom prst="straightConnector1">
            <a:avLst/>
          </a:prstGeom>
          <a:noFill/>
          <a:ln w="9525" cap="flat" cmpd="sng">
            <a:solidFill>
              <a:srgbClr val="83005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74" name="Google Shape;74;p17" descr="ÐÐ°ÑÑÐ¸Ð½ÐºÐ¸ Ð¿Ð¾ Ð·Ð°Ð¿ÑÐ¾ÑÑ Ð³ÐµÑÐ± Ð·Ð°Ð±Ð°Ð¹ÐºÐ°Ð»ÑÑÐºÐ¾Ð³Ð¾ ÐºÑÐ°Ñ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32662" y="86469"/>
            <a:ext cx="501412" cy="5618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Заголовок и объект">
  <p:cSld name="4_Заголовок и объект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34" y="851"/>
            <a:ext cx="1135" cy="851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8"/>
          <p:cNvSpPr txBox="1">
            <a:spLocks noGrp="1"/>
          </p:cNvSpPr>
          <p:nvPr>
            <p:ph type="title"/>
          </p:nvPr>
        </p:nvSpPr>
        <p:spPr>
          <a:xfrm>
            <a:off x="379004" y="73401"/>
            <a:ext cx="7272428" cy="592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100"/>
              <a:buFont typeface="Arial"/>
              <a:buNone/>
              <a:defRPr sz="1600" b="1">
                <a:solidFill>
                  <a:srgbClr val="3F3F3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8"/>
          <p:cNvSpPr txBox="1">
            <a:spLocks noGrp="1"/>
          </p:cNvSpPr>
          <p:nvPr>
            <p:ph type="body" idx="1"/>
          </p:nvPr>
        </p:nvSpPr>
        <p:spPr>
          <a:xfrm>
            <a:off x="5230025" y="1025038"/>
            <a:ext cx="3684000" cy="2057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830051"/>
              </a:buClr>
              <a:buSzPts val="1000"/>
              <a:buNone/>
              <a:defRPr sz="800">
                <a:solidFill>
                  <a:srgbClr val="26262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 sz="1100">
                <a:solidFill>
                  <a:srgbClr val="262626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 sz="1100">
                <a:solidFill>
                  <a:srgbClr val="262626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 sz="1100">
                <a:solidFill>
                  <a:srgbClr val="262626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 sz="1100">
                <a:solidFill>
                  <a:srgbClr val="262626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8"/>
          <p:cNvSpPr txBox="1">
            <a:spLocks noGrp="1"/>
          </p:cNvSpPr>
          <p:nvPr>
            <p:ph type="dt" idx="10"/>
          </p:nvPr>
        </p:nvSpPr>
        <p:spPr>
          <a:xfrm>
            <a:off x="628650" y="4812132"/>
            <a:ext cx="2057357" cy="273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0" name="Google Shape;80;p18"/>
          <p:cNvSpPr txBox="1">
            <a:spLocks noGrp="1"/>
          </p:cNvSpPr>
          <p:nvPr>
            <p:ph type="ftr" idx="11"/>
          </p:nvPr>
        </p:nvSpPr>
        <p:spPr>
          <a:xfrm>
            <a:off x="3028952" y="4812132"/>
            <a:ext cx="3086143" cy="273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1" name="Google Shape;81;p18"/>
          <p:cNvSpPr txBox="1">
            <a:spLocks noGrp="1"/>
          </p:cNvSpPr>
          <p:nvPr>
            <p:ph type="sldNum" idx="12"/>
          </p:nvPr>
        </p:nvSpPr>
        <p:spPr>
          <a:xfrm>
            <a:off x="8442042" y="4843067"/>
            <a:ext cx="471857" cy="211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82" name="Google Shape;82;p18"/>
          <p:cNvSpPr txBox="1">
            <a:spLocks noGrp="1"/>
          </p:cNvSpPr>
          <p:nvPr>
            <p:ph type="subTitle" idx="2"/>
          </p:nvPr>
        </p:nvSpPr>
        <p:spPr>
          <a:xfrm>
            <a:off x="5230026" y="745202"/>
            <a:ext cx="3684000" cy="258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71550" rIns="72675" bIns="3632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7F7F7F"/>
              </a:buClr>
              <a:buSzPts val="1400"/>
              <a:buNone/>
              <a:defRPr sz="1100" b="1">
                <a:solidFill>
                  <a:srgbClr val="7F7F7F"/>
                </a:solidFill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5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3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3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3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3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3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300"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body" idx="3"/>
          </p:nvPr>
        </p:nvSpPr>
        <p:spPr>
          <a:xfrm>
            <a:off x="386535" y="745203"/>
            <a:ext cx="4629214" cy="3839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0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3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1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body" idx="4"/>
          </p:nvPr>
        </p:nvSpPr>
        <p:spPr>
          <a:xfrm>
            <a:off x="5236684" y="3198267"/>
            <a:ext cx="1783929" cy="1386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8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3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1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9pPr>
          </a:lstStyle>
          <a:p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body" idx="5"/>
          </p:nvPr>
        </p:nvSpPr>
        <p:spPr>
          <a:xfrm>
            <a:off x="7129907" y="3198267"/>
            <a:ext cx="1783929" cy="1386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8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3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1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9pPr>
          </a:lstStyle>
          <a:p>
            <a:endParaRPr/>
          </a:p>
        </p:txBody>
      </p:sp>
      <p:cxnSp>
        <p:nvCxnSpPr>
          <p:cNvPr id="86" name="Google Shape;86;p18"/>
          <p:cNvCxnSpPr/>
          <p:nvPr/>
        </p:nvCxnSpPr>
        <p:spPr>
          <a:xfrm rot="10800000">
            <a:off x="394349" y="692209"/>
            <a:ext cx="8519572" cy="0"/>
          </a:xfrm>
          <a:prstGeom prst="straightConnector1">
            <a:avLst/>
          </a:prstGeom>
          <a:noFill/>
          <a:ln w="9525" cap="flat" cmpd="sng">
            <a:solidFill>
              <a:srgbClr val="83005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87" name="Google Shape;87;p18" descr="ÐÐ°ÑÑÐ¸Ð½ÐºÐ¸ Ð¿Ð¾ Ð·Ð°Ð¿ÑÐ¾ÑÑ Ð³ÐµÑÐ± Ð·Ð°Ð±Ð°Ð¹ÐºÐ°Ð»ÑÑÐºÐ¾Ð³Ð¾ ÐºÑÐ°Ñ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32662" y="86469"/>
            <a:ext cx="501412" cy="5618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9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429" cy="858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0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429" cy="858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0"/>
          <p:cNvSpPr txBox="1">
            <a:spLocks noGrp="1"/>
          </p:cNvSpPr>
          <p:nvPr>
            <p:ph type="body" idx="1"/>
          </p:nvPr>
        </p:nvSpPr>
        <p:spPr>
          <a:xfrm>
            <a:off x="457200" y="1203428"/>
            <a:ext cx="4015715" cy="2982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0"/>
          <p:cNvSpPr txBox="1">
            <a:spLocks noGrp="1"/>
          </p:cNvSpPr>
          <p:nvPr>
            <p:ph type="body" idx="2"/>
          </p:nvPr>
        </p:nvSpPr>
        <p:spPr>
          <a:xfrm>
            <a:off x="4674086" y="1203428"/>
            <a:ext cx="4015715" cy="2982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1"/>
          <p:cNvSpPr txBox="1">
            <a:spLocks noGrp="1"/>
          </p:cNvSpPr>
          <p:nvPr>
            <p:ph type="subTitle" idx="1"/>
          </p:nvPr>
        </p:nvSpPr>
        <p:spPr>
          <a:xfrm>
            <a:off x="457200" y="205200"/>
            <a:ext cx="8229429" cy="39805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2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429" cy="858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2"/>
          <p:cNvSpPr txBox="1">
            <a:spLocks noGrp="1"/>
          </p:cNvSpPr>
          <p:nvPr>
            <p:ph type="body" idx="1"/>
          </p:nvPr>
        </p:nvSpPr>
        <p:spPr>
          <a:xfrm>
            <a:off x="457200" y="1203428"/>
            <a:ext cx="4015715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2"/>
          <p:cNvSpPr txBox="1">
            <a:spLocks noGrp="1"/>
          </p:cNvSpPr>
          <p:nvPr>
            <p:ph type="body" idx="2"/>
          </p:nvPr>
        </p:nvSpPr>
        <p:spPr>
          <a:xfrm>
            <a:off x="4674086" y="1203428"/>
            <a:ext cx="4015715" cy="2982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2"/>
          <p:cNvSpPr txBox="1">
            <a:spLocks noGrp="1"/>
          </p:cNvSpPr>
          <p:nvPr>
            <p:ph type="body" idx="3"/>
          </p:nvPr>
        </p:nvSpPr>
        <p:spPr>
          <a:xfrm>
            <a:off x="457200" y="2761522"/>
            <a:ext cx="4015715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3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429" cy="858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3"/>
          <p:cNvSpPr txBox="1">
            <a:spLocks noGrp="1"/>
          </p:cNvSpPr>
          <p:nvPr>
            <p:ph type="body" idx="1"/>
          </p:nvPr>
        </p:nvSpPr>
        <p:spPr>
          <a:xfrm>
            <a:off x="457200" y="1203428"/>
            <a:ext cx="4015715" cy="2982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3"/>
          <p:cNvSpPr txBox="1">
            <a:spLocks noGrp="1"/>
          </p:cNvSpPr>
          <p:nvPr>
            <p:ph type="body" idx="2"/>
          </p:nvPr>
        </p:nvSpPr>
        <p:spPr>
          <a:xfrm>
            <a:off x="4674086" y="1203428"/>
            <a:ext cx="4015715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3"/>
          <p:cNvSpPr txBox="1">
            <a:spLocks noGrp="1"/>
          </p:cNvSpPr>
          <p:nvPr>
            <p:ph type="body" idx="3"/>
          </p:nvPr>
        </p:nvSpPr>
        <p:spPr>
          <a:xfrm>
            <a:off x="4674086" y="2761522"/>
            <a:ext cx="4015715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4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429" cy="858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4"/>
          <p:cNvSpPr txBox="1">
            <a:spLocks noGrp="1"/>
          </p:cNvSpPr>
          <p:nvPr>
            <p:ph type="body" idx="1"/>
          </p:nvPr>
        </p:nvSpPr>
        <p:spPr>
          <a:xfrm>
            <a:off x="457200" y="1203428"/>
            <a:ext cx="4015715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24"/>
          <p:cNvSpPr txBox="1">
            <a:spLocks noGrp="1"/>
          </p:cNvSpPr>
          <p:nvPr>
            <p:ph type="body" idx="2"/>
          </p:nvPr>
        </p:nvSpPr>
        <p:spPr>
          <a:xfrm>
            <a:off x="4674086" y="1203428"/>
            <a:ext cx="4015715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4"/>
          <p:cNvSpPr txBox="1">
            <a:spLocks noGrp="1"/>
          </p:cNvSpPr>
          <p:nvPr>
            <p:ph type="body" idx="3"/>
          </p:nvPr>
        </p:nvSpPr>
        <p:spPr>
          <a:xfrm>
            <a:off x="457200" y="2761522"/>
            <a:ext cx="8229429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5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429" cy="858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5"/>
          <p:cNvSpPr txBox="1">
            <a:spLocks noGrp="1"/>
          </p:cNvSpPr>
          <p:nvPr>
            <p:ph type="body" idx="1"/>
          </p:nvPr>
        </p:nvSpPr>
        <p:spPr>
          <a:xfrm>
            <a:off x="457200" y="1203428"/>
            <a:ext cx="8229429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5"/>
          <p:cNvSpPr txBox="1">
            <a:spLocks noGrp="1"/>
          </p:cNvSpPr>
          <p:nvPr>
            <p:ph type="body" idx="2"/>
          </p:nvPr>
        </p:nvSpPr>
        <p:spPr>
          <a:xfrm>
            <a:off x="457200" y="2761522"/>
            <a:ext cx="8229429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6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429" cy="858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6"/>
          <p:cNvSpPr txBox="1">
            <a:spLocks noGrp="1"/>
          </p:cNvSpPr>
          <p:nvPr>
            <p:ph type="body" idx="1"/>
          </p:nvPr>
        </p:nvSpPr>
        <p:spPr>
          <a:xfrm>
            <a:off x="457200" y="1203428"/>
            <a:ext cx="4015715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6"/>
          <p:cNvSpPr txBox="1">
            <a:spLocks noGrp="1"/>
          </p:cNvSpPr>
          <p:nvPr>
            <p:ph type="body" idx="2"/>
          </p:nvPr>
        </p:nvSpPr>
        <p:spPr>
          <a:xfrm>
            <a:off x="4674086" y="1203428"/>
            <a:ext cx="4015715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6"/>
          <p:cNvSpPr txBox="1">
            <a:spLocks noGrp="1"/>
          </p:cNvSpPr>
          <p:nvPr>
            <p:ph type="body" idx="3"/>
          </p:nvPr>
        </p:nvSpPr>
        <p:spPr>
          <a:xfrm>
            <a:off x="457200" y="2761522"/>
            <a:ext cx="4015715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6"/>
          <p:cNvSpPr txBox="1">
            <a:spLocks noGrp="1"/>
          </p:cNvSpPr>
          <p:nvPr>
            <p:ph type="body" idx="4"/>
          </p:nvPr>
        </p:nvSpPr>
        <p:spPr>
          <a:xfrm>
            <a:off x="4674086" y="2761522"/>
            <a:ext cx="4015715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7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429" cy="858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7"/>
          <p:cNvSpPr txBox="1">
            <a:spLocks noGrp="1"/>
          </p:cNvSpPr>
          <p:nvPr>
            <p:ph type="body" idx="1"/>
          </p:nvPr>
        </p:nvSpPr>
        <p:spPr>
          <a:xfrm>
            <a:off x="457200" y="1203428"/>
            <a:ext cx="2649643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7"/>
          <p:cNvSpPr txBox="1">
            <a:spLocks noGrp="1"/>
          </p:cNvSpPr>
          <p:nvPr>
            <p:ph type="body" idx="2"/>
          </p:nvPr>
        </p:nvSpPr>
        <p:spPr>
          <a:xfrm>
            <a:off x="3239485" y="1203428"/>
            <a:ext cx="2649643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7"/>
          <p:cNvSpPr txBox="1">
            <a:spLocks noGrp="1"/>
          </p:cNvSpPr>
          <p:nvPr>
            <p:ph type="body" idx="3"/>
          </p:nvPr>
        </p:nvSpPr>
        <p:spPr>
          <a:xfrm>
            <a:off x="6022029" y="1203428"/>
            <a:ext cx="2649643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7"/>
          <p:cNvSpPr txBox="1">
            <a:spLocks noGrp="1"/>
          </p:cNvSpPr>
          <p:nvPr>
            <p:ph type="body" idx="4"/>
          </p:nvPr>
        </p:nvSpPr>
        <p:spPr>
          <a:xfrm>
            <a:off x="457200" y="2761522"/>
            <a:ext cx="2649643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7"/>
          <p:cNvSpPr txBox="1">
            <a:spLocks noGrp="1"/>
          </p:cNvSpPr>
          <p:nvPr>
            <p:ph type="body" idx="5"/>
          </p:nvPr>
        </p:nvSpPr>
        <p:spPr>
          <a:xfrm>
            <a:off x="3239485" y="2761522"/>
            <a:ext cx="2649643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7"/>
          <p:cNvSpPr txBox="1">
            <a:spLocks noGrp="1"/>
          </p:cNvSpPr>
          <p:nvPr>
            <p:ph type="body" idx="6"/>
          </p:nvPr>
        </p:nvSpPr>
        <p:spPr>
          <a:xfrm>
            <a:off x="6022029" y="2761522"/>
            <a:ext cx="2649643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ользовательский макет">
  <p:cSld name="Пользовательский макет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8"/>
          <p:cNvSpPr txBox="1">
            <a:spLocks noGrp="1"/>
          </p:cNvSpPr>
          <p:nvPr>
            <p:ph type="title"/>
          </p:nvPr>
        </p:nvSpPr>
        <p:spPr>
          <a:xfrm>
            <a:off x="628197" y="-130969"/>
            <a:ext cx="7883143" cy="990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550" tIns="37200" rIns="71550" bIns="372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8"/>
          <p:cNvSpPr txBox="1">
            <a:spLocks noGrp="1"/>
          </p:cNvSpPr>
          <p:nvPr>
            <p:ph type="sldNum" idx="12"/>
          </p:nvPr>
        </p:nvSpPr>
        <p:spPr>
          <a:xfrm>
            <a:off x="8442099" y="4843293"/>
            <a:ext cx="467143" cy="208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550" tIns="37200" rIns="71550" bIns="372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  <a:defRPr sz="10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  <a:defRPr sz="10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  <a:defRPr sz="10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  <a:defRPr sz="10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  <a:defRPr sz="10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  <a:defRPr sz="10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  <a:defRPr sz="10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  <a:defRPr sz="10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  <a:defRPr sz="10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Заголовок и объект 1">
  <p:cSld name="3_Заголовок и объект 1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9"/>
          <p:cNvSpPr txBox="1">
            <a:spLocks noGrp="1"/>
          </p:cNvSpPr>
          <p:nvPr>
            <p:ph type="title"/>
          </p:nvPr>
        </p:nvSpPr>
        <p:spPr>
          <a:xfrm>
            <a:off x="379002" y="73400"/>
            <a:ext cx="7272428" cy="592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50" tIns="48250" rIns="96550" bIns="4825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5B5B"/>
              </a:buClr>
              <a:buSzPts val="2100"/>
              <a:buFont typeface="Helvetica Neue"/>
              <a:buNone/>
              <a:defRPr sz="1700" b="1">
                <a:solidFill>
                  <a:srgbClr val="5B5B5B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9"/>
          <p:cNvSpPr txBox="1">
            <a:spLocks noGrp="1"/>
          </p:cNvSpPr>
          <p:nvPr>
            <p:ph type="body" idx="1"/>
          </p:nvPr>
        </p:nvSpPr>
        <p:spPr>
          <a:xfrm>
            <a:off x="5230025" y="1025037"/>
            <a:ext cx="3684000" cy="2057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50" tIns="48250" rIns="96550" bIns="4825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30051"/>
              </a:buClr>
              <a:buSzPts val="1000"/>
              <a:buNone/>
              <a:defRPr sz="800">
                <a:solidFill>
                  <a:srgbClr val="46464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1500"/>
              <a:buNone/>
              <a:defRPr sz="1200">
                <a:solidFill>
                  <a:srgbClr val="464646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1500"/>
              <a:buNone/>
              <a:defRPr sz="1200">
                <a:solidFill>
                  <a:srgbClr val="464646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1500"/>
              <a:buNone/>
              <a:defRPr sz="1200">
                <a:solidFill>
                  <a:srgbClr val="464646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1500"/>
              <a:buNone/>
              <a:defRPr sz="1200">
                <a:solidFill>
                  <a:srgbClr val="464646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9"/>
          <p:cNvSpPr txBox="1">
            <a:spLocks noGrp="1"/>
          </p:cNvSpPr>
          <p:nvPr>
            <p:ph type="dt" idx="10"/>
          </p:nvPr>
        </p:nvSpPr>
        <p:spPr>
          <a:xfrm>
            <a:off x="628650" y="4812131"/>
            <a:ext cx="2057357" cy="273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50" tIns="48250" rIns="96550" bIns="4825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6" name="Google Shape;136;p29"/>
          <p:cNvSpPr txBox="1">
            <a:spLocks noGrp="1"/>
          </p:cNvSpPr>
          <p:nvPr>
            <p:ph type="ftr" idx="11"/>
          </p:nvPr>
        </p:nvSpPr>
        <p:spPr>
          <a:xfrm>
            <a:off x="3028951" y="4812131"/>
            <a:ext cx="3086143" cy="273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50" tIns="48250" rIns="96550" bIns="4825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7" name="Google Shape;137;p29"/>
          <p:cNvSpPr txBox="1">
            <a:spLocks noGrp="1"/>
          </p:cNvSpPr>
          <p:nvPr>
            <p:ph type="sldNum" idx="12"/>
          </p:nvPr>
        </p:nvSpPr>
        <p:spPr>
          <a:xfrm>
            <a:off x="8442043" y="4843067"/>
            <a:ext cx="471857" cy="211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50" tIns="48250" rIns="96550" bIns="4825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cxnSp>
        <p:nvCxnSpPr>
          <p:cNvPr id="138" name="Google Shape;138;p29"/>
          <p:cNvCxnSpPr/>
          <p:nvPr/>
        </p:nvCxnSpPr>
        <p:spPr>
          <a:xfrm rot="10800000">
            <a:off x="394349" y="692209"/>
            <a:ext cx="8519572" cy="0"/>
          </a:xfrm>
          <a:prstGeom prst="straightConnector1">
            <a:avLst/>
          </a:prstGeom>
          <a:noFill/>
          <a:ln w="9525" cap="flat" cmpd="sng">
            <a:solidFill>
              <a:srgbClr val="83005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39" name="Google Shape;139;p29"/>
          <p:cNvSpPr txBox="1">
            <a:spLocks noGrp="1"/>
          </p:cNvSpPr>
          <p:nvPr>
            <p:ph type="subTitle" idx="2"/>
          </p:nvPr>
        </p:nvSpPr>
        <p:spPr>
          <a:xfrm>
            <a:off x="5230025" y="745202"/>
            <a:ext cx="3684000" cy="258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50" tIns="95050" rIns="96550" bIns="4825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929292"/>
              </a:buClr>
              <a:buSzPts val="1500"/>
              <a:buNone/>
              <a:defRPr sz="1200" b="1">
                <a:solidFill>
                  <a:srgbClr val="929292"/>
                </a:solidFill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100"/>
              <a:buNone/>
              <a:defRPr sz="17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1900"/>
              <a:buNone/>
              <a:defRPr sz="15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1700"/>
              <a:buNone/>
              <a:defRPr sz="13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1700"/>
              <a:buNone/>
              <a:defRPr sz="13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3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3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3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300"/>
            </a:lvl9pPr>
          </a:lstStyle>
          <a:p>
            <a:endParaRPr/>
          </a:p>
        </p:txBody>
      </p:sp>
      <p:sp>
        <p:nvSpPr>
          <p:cNvPr id="140" name="Google Shape;140;p29"/>
          <p:cNvSpPr txBox="1">
            <a:spLocks noGrp="1"/>
          </p:cNvSpPr>
          <p:nvPr>
            <p:ph type="body" idx="3"/>
          </p:nvPr>
        </p:nvSpPr>
        <p:spPr>
          <a:xfrm>
            <a:off x="386533" y="745202"/>
            <a:ext cx="4629214" cy="3839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50" tIns="48250" rIns="96550" bIns="4825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64646"/>
              </a:buClr>
              <a:buSzPts val="1300"/>
              <a:buNone/>
              <a:defRPr sz="10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900"/>
              <a:buNone/>
              <a:defRPr sz="23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5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100"/>
              <a:buNone/>
              <a:defRPr sz="17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100"/>
              <a:buNone/>
              <a:defRPr sz="17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9pPr>
          </a:lstStyle>
          <a:p>
            <a:endParaRPr/>
          </a:p>
        </p:txBody>
      </p:sp>
      <p:sp>
        <p:nvSpPr>
          <p:cNvPr id="141" name="Google Shape;141;p29"/>
          <p:cNvSpPr txBox="1">
            <a:spLocks noGrp="1"/>
          </p:cNvSpPr>
          <p:nvPr>
            <p:ph type="body" idx="4"/>
          </p:nvPr>
        </p:nvSpPr>
        <p:spPr>
          <a:xfrm>
            <a:off x="5236683" y="3198267"/>
            <a:ext cx="1783929" cy="1386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50" tIns="48250" rIns="96550" bIns="4825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64646"/>
              </a:buClr>
              <a:buSzPts val="1000"/>
              <a:buNone/>
              <a:defRPr sz="8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900"/>
              <a:buNone/>
              <a:defRPr sz="23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5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100"/>
              <a:buNone/>
              <a:defRPr sz="17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100"/>
              <a:buNone/>
              <a:defRPr sz="17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9pPr>
          </a:lstStyle>
          <a:p>
            <a:endParaRPr/>
          </a:p>
        </p:txBody>
      </p:sp>
      <p:sp>
        <p:nvSpPr>
          <p:cNvPr id="142" name="Google Shape;142;p29"/>
          <p:cNvSpPr txBox="1">
            <a:spLocks noGrp="1"/>
          </p:cNvSpPr>
          <p:nvPr>
            <p:ph type="body" idx="5"/>
          </p:nvPr>
        </p:nvSpPr>
        <p:spPr>
          <a:xfrm>
            <a:off x="7129905" y="3198267"/>
            <a:ext cx="1783929" cy="1386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50" tIns="48250" rIns="96550" bIns="4825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64646"/>
              </a:buClr>
              <a:buSzPts val="1000"/>
              <a:buNone/>
              <a:defRPr sz="8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900"/>
              <a:buNone/>
              <a:defRPr sz="23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5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100"/>
              <a:buNone/>
              <a:defRPr sz="17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100"/>
              <a:buNone/>
              <a:defRPr sz="17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9pPr>
          </a:lstStyle>
          <a:p>
            <a:endParaRPr/>
          </a:p>
        </p:txBody>
      </p:sp>
      <p:cxnSp>
        <p:nvCxnSpPr>
          <p:cNvPr id="143" name="Google Shape;143;p29"/>
          <p:cNvCxnSpPr/>
          <p:nvPr/>
        </p:nvCxnSpPr>
        <p:spPr>
          <a:xfrm rot="10800000">
            <a:off x="394349" y="692209"/>
            <a:ext cx="8519572" cy="0"/>
          </a:xfrm>
          <a:prstGeom prst="straightConnector1">
            <a:avLst/>
          </a:prstGeom>
          <a:noFill/>
          <a:ln w="9525" cap="flat" cmpd="sng">
            <a:solidFill>
              <a:srgbClr val="83005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44" name="Google Shape;144;p29" descr="Картинка 1 из 968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84768" y="-25113"/>
            <a:ext cx="729152" cy="7057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layout with centered title and subtitle placeholders 1">
  <p:cSld name="Title layout with centered title and subtitle placeholders 1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0"/>
          <p:cNvSpPr txBox="1">
            <a:spLocks noGrp="1"/>
          </p:cNvSpPr>
          <p:nvPr>
            <p:ph type="ctrTitle"/>
          </p:nvPr>
        </p:nvSpPr>
        <p:spPr>
          <a:xfrm>
            <a:off x="489857" y="1141299"/>
            <a:ext cx="5551714" cy="7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30"/>
          <p:cNvSpPr txBox="1">
            <a:spLocks noGrp="1"/>
          </p:cNvSpPr>
          <p:nvPr>
            <p:ph type="subTitle" idx="1"/>
          </p:nvPr>
        </p:nvSpPr>
        <p:spPr>
          <a:xfrm>
            <a:off x="979714" y="2081893"/>
            <a:ext cx="4572000" cy="938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600" rIns="0" bIns="0" anchor="t" anchorCtr="0">
            <a:noAutofit/>
          </a:bodyPr>
          <a:lstStyle>
            <a:lvl1pPr lvl="0" algn="l">
              <a:lnSpc>
                <a:spcPct val="93000"/>
              </a:lnSpc>
              <a:spcBef>
                <a:spcPts val="90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93000"/>
              </a:lnSpc>
              <a:spcBef>
                <a:spcPts val="70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93000"/>
              </a:lnSpc>
              <a:spcBef>
                <a:spcPts val="50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93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93000"/>
              </a:lnSpc>
              <a:spcBef>
                <a:spcPts val="10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93000"/>
              </a:lnSpc>
              <a:spcBef>
                <a:spcPts val="10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93000"/>
              </a:lnSpc>
              <a:spcBef>
                <a:spcPts val="10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93000"/>
              </a:lnSpc>
              <a:spcBef>
                <a:spcPts val="10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93000"/>
              </a:lnSpc>
              <a:spcBef>
                <a:spcPts val="10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0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2142857" cy="1607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t" anchorCtr="0">
            <a:noAutofit/>
          </a:bodyPr>
          <a:lstStyle>
            <a:lvl1pPr marR="0" lvl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9" name="Google Shape;149;p30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2142857" cy="1607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t" anchorCtr="0">
            <a:noAutofit/>
          </a:bodyPr>
          <a:lstStyle>
            <a:lvl1pPr marR="0" lvl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0" name="Google Shape;150;p30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2142857" cy="1607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t" anchorCtr="0">
            <a:noAutofit/>
          </a:bodyPr>
          <a:lstStyle>
            <a:lvl1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 sz="90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layout with centered title and subtitle placeholders">
  <p:cSld name="Title layout with centered title and subtitle placeholders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1"/>
          <p:cNvSpPr txBox="1">
            <a:spLocks noGrp="1"/>
          </p:cNvSpPr>
          <p:nvPr>
            <p:ph type="ctrTitle"/>
          </p:nvPr>
        </p:nvSpPr>
        <p:spPr>
          <a:xfrm>
            <a:off x="489857" y="1141299"/>
            <a:ext cx="5551714" cy="7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31"/>
          <p:cNvSpPr txBox="1">
            <a:spLocks noGrp="1"/>
          </p:cNvSpPr>
          <p:nvPr>
            <p:ph type="subTitle" idx="1"/>
          </p:nvPr>
        </p:nvSpPr>
        <p:spPr>
          <a:xfrm>
            <a:off x="979714" y="2081893"/>
            <a:ext cx="4572000" cy="938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600" rIns="0" bIns="0" anchor="t" anchorCtr="0">
            <a:noAutofit/>
          </a:bodyPr>
          <a:lstStyle>
            <a:lvl1pPr lvl="0" algn="l">
              <a:lnSpc>
                <a:spcPct val="93000"/>
              </a:lnSpc>
              <a:spcBef>
                <a:spcPts val="90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93000"/>
              </a:lnSpc>
              <a:spcBef>
                <a:spcPts val="70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93000"/>
              </a:lnSpc>
              <a:spcBef>
                <a:spcPts val="50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93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93000"/>
              </a:lnSpc>
              <a:spcBef>
                <a:spcPts val="10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93000"/>
              </a:lnSpc>
              <a:spcBef>
                <a:spcPts val="10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93000"/>
              </a:lnSpc>
              <a:spcBef>
                <a:spcPts val="10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93000"/>
              </a:lnSpc>
              <a:spcBef>
                <a:spcPts val="10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93000"/>
              </a:lnSpc>
              <a:spcBef>
                <a:spcPts val="10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31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2142857" cy="1607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t" anchorCtr="0">
            <a:noAutofit/>
          </a:bodyPr>
          <a:lstStyle>
            <a:lvl1pPr marR="0" lvl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5" name="Google Shape;155;p31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2142857" cy="1607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t" anchorCtr="0">
            <a:noAutofit/>
          </a:bodyPr>
          <a:lstStyle>
            <a:lvl1pPr marR="0" lvl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6" name="Google Shape;156;p31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2142857" cy="1607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t" anchorCtr="0">
            <a:noAutofit/>
          </a:bodyPr>
          <a:lstStyle>
            <a:lvl1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 sz="90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4">
  <p:cSld name="TITLE_4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2"/>
          <p:cNvSpPr txBox="1">
            <a:spLocks noGrp="1"/>
          </p:cNvSpPr>
          <p:nvPr>
            <p:ph type="ctrTitle"/>
          </p:nvPr>
        </p:nvSpPr>
        <p:spPr>
          <a:xfrm>
            <a:off x="311709" y="744575"/>
            <a:ext cx="8520643" cy="20526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 sz="4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 sz="4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 sz="4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 sz="4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 sz="4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 sz="4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 sz="4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 sz="4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 sz="4600"/>
            </a:lvl9pPr>
          </a:lstStyle>
          <a:p>
            <a:endParaRPr/>
          </a:p>
        </p:txBody>
      </p:sp>
      <p:sp>
        <p:nvSpPr>
          <p:cNvPr id="159" name="Google Shape;159;p3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43" cy="79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2400"/>
            </a:lvl9pPr>
          </a:lstStyle>
          <a:p>
            <a:endParaRPr/>
          </a:p>
        </p:txBody>
      </p:sp>
      <p:sp>
        <p:nvSpPr>
          <p:cNvPr id="160" name="Google Shape;160;p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86" cy="393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72675" rIns="72675" bIns="7267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Заголовок и объект 2">
  <p:cSld name="3_Заголовок и объект 2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3"/>
          <p:cNvSpPr txBox="1">
            <a:spLocks noGrp="1"/>
          </p:cNvSpPr>
          <p:nvPr>
            <p:ph type="title"/>
          </p:nvPr>
        </p:nvSpPr>
        <p:spPr>
          <a:xfrm>
            <a:off x="379002" y="73400"/>
            <a:ext cx="7272428" cy="592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50" tIns="48250" rIns="96550" bIns="4825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5B5B"/>
              </a:buClr>
              <a:buSzPts val="2100"/>
              <a:buFont typeface="Helvetica Neue"/>
              <a:buNone/>
              <a:defRPr sz="1700" b="1">
                <a:solidFill>
                  <a:srgbClr val="5B5B5B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33"/>
          <p:cNvSpPr txBox="1">
            <a:spLocks noGrp="1"/>
          </p:cNvSpPr>
          <p:nvPr>
            <p:ph type="body" idx="1"/>
          </p:nvPr>
        </p:nvSpPr>
        <p:spPr>
          <a:xfrm>
            <a:off x="5230025" y="1025037"/>
            <a:ext cx="3684000" cy="2057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50" tIns="48250" rIns="96550" bIns="4825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30051"/>
              </a:buClr>
              <a:buSzPts val="1000"/>
              <a:buNone/>
              <a:defRPr sz="800">
                <a:solidFill>
                  <a:srgbClr val="46464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1500"/>
              <a:buNone/>
              <a:defRPr sz="1200">
                <a:solidFill>
                  <a:srgbClr val="464646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1500"/>
              <a:buNone/>
              <a:defRPr sz="1200">
                <a:solidFill>
                  <a:srgbClr val="464646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1500"/>
              <a:buNone/>
              <a:defRPr sz="1200">
                <a:solidFill>
                  <a:srgbClr val="464646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1500"/>
              <a:buNone/>
              <a:defRPr sz="1200">
                <a:solidFill>
                  <a:srgbClr val="464646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33"/>
          <p:cNvSpPr txBox="1">
            <a:spLocks noGrp="1"/>
          </p:cNvSpPr>
          <p:nvPr>
            <p:ph type="dt" idx="10"/>
          </p:nvPr>
        </p:nvSpPr>
        <p:spPr>
          <a:xfrm>
            <a:off x="628650" y="4812131"/>
            <a:ext cx="2057357" cy="273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50" tIns="48250" rIns="96550" bIns="4825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5" name="Google Shape;165;p33"/>
          <p:cNvSpPr txBox="1">
            <a:spLocks noGrp="1"/>
          </p:cNvSpPr>
          <p:nvPr>
            <p:ph type="ftr" idx="11"/>
          </p:nvPr>
        </p:nvSpPr>
        <p:spPr>
          <a:xfrm>
            <a:off x="3028951" y="4812131"/>
            <a:ext cx="3086143" cy="273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50" tIns="48250" rIns="96550" bIns="4825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6" name="Google Shape;166;p33"/>
          <p:cNvSpPr txBox="1">
            <a:spLocks noGrp="1"/>
          </p:cNvSpPr>
          <p:nvPr>
            <p:ph type="sldNum" idx="12"/>
          </p:nvPr>
        </p:nvSpPr>
        <p:spPr>
          <a:xfrm>
            <a:off x="8442043" y="4843067"/>
            <a:ext cx="471857" cy="211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50" tIns="48250" rIns="96550" bIns="4825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cxnSp>
        <p:nvCxnSpPr>
          <p:cNvPr id="167" name="Google Shape;167;p33"/>
          <p:cNvCxnSpPr/>
          <p:nvPr/>
        </p:nvCxnSpPr>
        <p:spPr>
          <a:xfrm rot="10800000">
            <a:off x="394349" y="692209"/>
            <a:ext cx="8519572" cy="0"/>
          </a:xfrm>
          <a:prstGeom prst="straightConnector1">
            <a:avLst/>
          </a:prstGeom>
          <a:noFill/>
          <a:ln w="9525" cap="flat" cmpd="sng">
            <a:solidFill>
              <a:srgbClr val="83005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68" name="Google Shape;168;p33"/>
          <p:cNvSpPr txBox="1">
            <a:spLocks noGrp="1"/>
          </p:cNvSpPr>
          <p:nvPr>
            <p:ph type="subTitle" idx="2"/>
          </p:nvPr>
        </p:nvSpPr>
        <p:spPr>
          <a:xfrm>
            <a:off x="5230025" y="745202"/>
            <a:ext cx="3684000" cy="258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50" tIns="95050" rIns="96550" bIns="4825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929292"/>
              </a:buClr>
              <a:buSzPts val="1500"/>
              <a:buNone/>
              <a:defRPr sz="1200" b="1">
                <a:solidFill>
                  <a:srgbClr val="929292"/>
                </a:solidFill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100"/>
              <a:buNone/>
              <a:defRPr sz="17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1900"/>
              <a:buNone/>
              <a:defRPr sz="15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1700"/>
              <a:buNone/>
              <a:defRPr sz="13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1700"/>
              <a:buNone/>
              <a:defRPr sz="13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3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3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3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300"/>
            </a:lvl9pPr>
          </a:lstStyle>
          <a:p>
            <a:endParaRPr/>
          </a:p>
        </p:txBody>
      </p:sp>
      <p:sp>
        <p:nvSpPr>
          <p:cNvPr id="169" name="Google Shape;169;p33"/>
          <p:cNvSpPr txBox="1">
            <a:spLocks noGrp="1"/>
          </p:cNvSpPr>
          <p:nvPr>
            <p:ph type="body" idx="3"/>
          </p:nvPr>
        </p:nvSpPr>
        <p:spPr>
          <a:xfrm>
            <a:off x="386533" y="745202"/>
            <a:ext cx="4629214" cy="3839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50" tIns="48250" rIns="96550" bIns="4825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64646"/>
              </a:buClr>
              <a:buSzPts val="1300"/>
              <a:buNone/>
              <a:defRPr sz="10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900"/>
              <a:buNone/>
              <a:defRPr sz="23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5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100"/>
              <a:buNone/>
              <a:defRPr sz="17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100"/>
              <a:buNone/>
              <a:defRPr sz="17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9pPr>
          </a:lstStyle>
          <a:p>
            <a:endParaRPr/>
          </a:p>
        </p:txBody>
      </p:sp>
      <p:sp>
        <p:nvSpPr>
          <p:cNvPr id="170" name="Google Shape;170;p33"/>
          <p:cNvSpPr txBox="1">
            <a:spLocks noGrp="1"/>
          </p:cNvSpPr>
          <p:nvPr>
            <p:ph type="body" idx="4"/>
          </p:nvPr>
        </p:nvSpPr>
        <p:spPr>
          <a:xfrm>
            <a:off x="5236683" y="3198267"/>
            <a:ext cx="1783929" cy="1386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50" tIns="48250" rIns="96550" bIns="4825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64646"/>
              </a:buClr>
              <a:buSzPts val="1000"/>
              <a:buNone/>
              <a:defRPr sz="8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900"/>
              <a:buNone/>
              <a:defRPr sz="23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5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100"/>
              <a:buNone/>
              <a:defRPr sz="17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100"/>
              <a:buNone/>
              <a:defRPr sz="17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9pPr>
          </a:lstStyle>
          <a:p>
            <a:endParaRPr/>
          </a:p>
        </p:txBody>
      </p:sp>
      <p:sp>
        <p:nvSpPr>
          <p:cNvPr id="171" name="Google Shape;171;p33"/>
          <p:cNvSpPr txBox="1">
            <a:spLocks noGrp="1"/>
          </p:cNvSpPr>
          <p:nvPr>
            <p:ph type="body" idx="5"/>
          </p:nvPr>
        </p:nvSpPr>
        <p:spPr>
          <a:xfrm>
            <a:off x="7129905" y="3198267"/>
            <a:ext cx="1783929" cy="1386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50" tIns="48250" rIns="96550" bIns="4825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64646"/>
              </a:buClr>
              <a:buSzPts val="1000"/>
              <a:buNone/>
              <a:defRPr sz="8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900"/>
              <a:buNone/>
              <a:defRPr sz="23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5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100"/>
              <a:buNone/>
              <a:defRPr sz="17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100"/>
              <a:buNone/>
              <a:defRPr sz="17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9pPr>
          </a:lstStyle>
          <a:p>
            <a:endParaRPr/>
          </a:p>
        </p:txBody>
      </p:sp>
      <p:cxnSp>
        <p:nvCxnSpPr>
          <p:cNvPr id="172" name="Google Shape;172;p33"/>
          <p:cNvCxnSpPr/>
          <p:nvPr/>
        </p:nvCxnSpPr>
        <p:spPr>
          <a:xfrm rot="10800000">
            <a:off x="394349" y="692209"/>
            <a:ext cx="8519572" cy="0"/>
          </a:xfrm>
          <a:prstGeom prst="straightConnector1">
            <a:avLst/>
          </a:prstGeom>
          <a:noFill/>
          <a:ln w="9525" cap="flat" cmpd="sng">
            <a:solidFill>
              <a:srgbClr val="83005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73" name="Google Shape;173;p33" descr="Картинка 1 из 968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84768" y="-25113"/>
            <a:ext cx="729152" cy="7057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AND_BODY_1">
  <p:cSld name="TITLE_AND_BODY_1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43" cy="572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3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43" cy="3416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86" cy="393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72675" rIns="72675" bIns="7267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AND_BODY_2">
  <p:cSld name="TITLE_AND_BODY_2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43" cy="572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3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43" cy="3416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86" cy="393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72675" rIns="72675" bIns="7267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Заголовок и объект">
  <p:cSld name="3_Заголовок и объект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7"/>
          <p:cNvSpPr txBox="1">
            <a:spLocks noGrp="1"/>
          </p:cNvSpPr>
          <p:nvPr>
            <p:ph type="title"/>
          </p:nvPr>
        </p:nvSpPr>
        <p:spPr>
          <a:xfrm>
            <a:off x="379004" y="73401"/>
            <a:ext cx="7272214" cy="592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sz="1600" b="1">
                <a:solidFill>
                  <a:srgbClr val="3F3F3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37"/>
          <p:cNvSpPr txBox="1">
            <a:spLocks noGrp="1"/>
          </p:cNvSpPr>
          <p:nvPr>
            <p:ph type="body" idx="1"/>
          </p:nvPr>
        </p:nvSpPr>
        <p:spPr>
          <a:xfrm>
            <a:off x="379002" y="935765"/>
            <a:ext cx="8386285" cy="3876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830051"/>
              </a:buClr>
              <a:buSzPts val="1400"/>
              <a:buFont typeface="Helvetica Neue"/>
              <a:buChar char="●"/>
              <a:defRPr sz="1100">
                <a:solidFill>
                  <a:srgbClr val="262626"/>
                </a:solidFill>
              </a:defRPr>
            </a:lvl1pPr>
            <a:lvl2pPr marL="914400" lvl="1" indent="-3175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Char char="○"/>
              <a:defRPr sz="1100">
                <a:solidFill>
                  <a:srgbClr val="262626"/>
                </a:solidFill>
              </a:defRPr>
            </a:lvl2pPr>
            <a:lvl3pPr marL="1371600" lvl="2" indent="-3175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Char char="■"/>
              <a:defRPr sz="1100">
                <a:solidFill>
                  <a:srgbClr val="262626"/>
                </a:solidFill>
              </a:defRPr>
            </a:lvl3pPr>
            <a:lvl4pPr marL="1828800" lvl="3" indent="-3175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Char char="●"/>
              <a:defRPr sz="1100">
                <a:solidFill>
                  <a:srgbClr val="262626"/>
                </a:solidFill>
              </a:defRPr>
            </a:lvl4pPr>
            <a:lvl5pPr marL="2286000" lvl="4" indent="-3175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Char char="○"/>
              <a:defRPr sz="1100">
                <a:solidFill>
                  <a:srgbClr val="262626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/>
            </a:lvl6pPr>
            <a:lvl7pPr marL="3200400" lvl="6" indent="-3175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/>
            </a:lvl7pPr>
            <a:lvl8pPr marL="3657600" lvl="7" indent="-3175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/>
            </a:lvl8pPr>
            <a:lvl9pPr marL="4114800" lvl="8" indent="-317500" algn="l">
              <a:lnSpc>
                <a:spcPct val="90000"/>
              </a:lnSpc>
              <a:spcBef>
                <a:spcPts val="1400"/>
              </a:spcBef>
              <a:spcAft>
                <a:spcPts val="1400"/>
              </a:spcAft>
              <a:buClr>
                <a:schemeClr val="dk1"/>
              </a:buClr>
              <a:buSzPts val="1400"/>
              <a:buFont typeface="Arial"/>
              <a:buChar char="■"/>
              <a:defRPr/>
            </a:lvl9pPr>
          </a:lstStyle>
          <a:p>
            <a:endParaRPr/>
          </a:p>
        </p:txBody>
      </p:sp>
      <p:sp>
        <p:nvSpPr>
          <p:cNvPr id="191" name="Google Shape;191;p37"/>
          <p:cNvSpPr txBox="1">
            <a:spLocks noGrp="1"/>
          </p:cNvSpPr>
          <p:nvPr>
            <p:ph type="dt" idx="10"/>
          </p:nvPr>
        </p:nvSpPr>
        <p:spPr>
          <a:xfrm>
            <a:off x="628650" y="4812132"/>
            <a:ext cx="2057357" cy="273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Arial"/>
              <a:buNone/>
              <a:defRPr sz="900"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192" name="Google Shape;192;p37"/>
          <p:cNvSpPr txBox="1">
            <a:spLocks noGrp="1"/>
          </p:cNvSpPr>
          <p:nvPr>
            <p:ph type="ftr" idx="11"/>
          </p:nvPr>
        </p:nvSpPr>
        <p:spPr>
          <a:xfrm>
            <a:off x="3028952" y="4812132"/>
            <a:ext cx="3086143" cy="273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Arial"/>
              <a:buNone/>
              <a:defRPr sz="900"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193" name="Google Shape;193;p37"/>
          <p:cNvSpPr txBox="1">
            <a:spLocks noGrp="1"/>
          </p:cNvSpPr>
          <p:nvPr>
            <p:ph type="sldNum" idx="12"/>
          </p:nvPr>
        </p:nvSpPr>
        <p:spPr>
          <a:xfrm>
            <a:off x="8442042" y="4843067"/>
            <a:ext cx="471857" cy="211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>
            <a:lvl1pPr marL="0" lvl="0" indent="0" algn="r">
              <a:spcBef>
                <a:spcPts val="0"/>
              </a:spcBef>
              <a:buClr>
                <a:srgbClr val="888888"/>
              </a:buClr>
              <a:buSzPts val="1400"/>
              <a:buFont typeface="Arial"/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Clr>
                <a:srgbClr val="888888"/>
              </a:buClr>
              <a:buSzPts val="1400"/>
              <a:buFont typeface="Arial"/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Clr>
                <a:srgbClr val="888888"/>
              </a:buClr>
              <a:buSzPts val="1400"/>
              <a:buFont typeface="Arial"/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Clr>
                <a:srgbClr val="888888"/>
              </a:buClr>
              <a:buSzPts val="1400"/>
              <a:buFont typeface="Arial"/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Clr>
                <a:srgbClr val="888888"/>
              </a:buClr>
              <a:buSzPts val="1400"/>
              <a:buFont typeface="Arial"/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Clr>
                <a:srgbClr val="888888"/>
              </a:buClr>
              <a:buSzPts val="1400"/>
              <a:buFont typeface="Arial"/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Clr>
                <a:srgbClr val="888888"/>
              </a:buClr>
              <a:buSzPts val="1400"/>
              <a:buFont typeface="Arial"/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Clr>
                <a:srgbClr val="888888"/>
              </a:buClr>
              <a:buSzPts val="1400"/>
              <a:buFont typeface="Arial"/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Clr>
                <a:srgbClr val="888888"/>
              </a:buClr>
              <a:buSzPts val="1400"/>
              <a:buFont typeface="Arial"/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cxnSp>
        <p:nvCxnSpPr>
          <p:cNvPr id="194" name="Google Shape;194;p37"/>
          <p:cNvCxnSpPr/>
          <p:nvPr/>
        </p:nvCxnSpPr>
        <p:spPr>
          <a:xfrm rot="10800000">
            <a:off x="394135" y="692209"/>
            <a:ext cx="8519786" cy="0"/>
          </a:xfrm>
          <a:prstGeom prst="straightConnector1">
            <a:avLst/>
          </a:prstGeom>
          <a:noFill/>
          <a:ln w="9525" cap="flat" cmpd="sng">
            <a:solidFill>
              <a:srgbClr val="83005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95" name="Google Shape;195;p37" descr="ÐÐ°ÑÑÐ¸Ð½ÐºÐ¸ Ð¿Ð¾ Ð·Ð°Ð¿ÑÐ¾ÑÑ Ð³ÐµÑÐ± Ð·Ð°Ð±Ð°Ð¹ÐºÐ°Ð»ÑÑÐºÐ¾Ð³Ð¾ ÐºÑÐ°Ñ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32662" y="86469"/>
            <a:ext cx="501412" cy="5618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obj">
  <p:cSld name="OBJECT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8"/>
          <p:cNvSpPr txBox="1">
            <a:spLocks noGrp="1"/>
          </p:cNvSpPr>
          <p:nvPr>
            <p:ph type="ftr" idx="11"/>
          </p:nvPr>
        </p:nvSpPr>
        <p:spPr>
          <a:xfrm>
            <a:off x="3101593" y="4775435"/>
            <a:ext cx="2919146" cy="256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38"/>
          <p:cNvSpPr txBox="1">
            <a:spLocks noGrp="1"/>
          </p:cNvSpPr>
          <p:nvPr>
            <p:ph type="dt" idx="10"/>
          </p:nvPr>
        </p:nvSpPr>
        <p:spPr>
          <a:xfrm>
            <a:off x="456117" y="4775435"/>
            <a:ext cx="2098136" cy="256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38"/>
          <p:cNvSpPr txBox="1">
            <a:spLocks noGrp="1"/>
          </p:cNvSpPr>
          <p:nvPr>
            <p:ph type="sldNum" idx="12"/>
          </p:nvPr>
        </p:nvSpPr>
        <p:spPr>
          <a:xfrm>
            <a:off x="6568079" y="4775435"/>
            <a:ext cx="2098136" cy="256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9"/>
          <p:cNvSpPr txBox="1">
            <a:spLocks noGrp="1"/>
          </p:cNvSpPr>
          <p:nvPr>
            <p:ph type="ctrTitle"/>
          </p:nvPr>
        </p:nvSpPr>
        <p:spPr>
          <a:xfrm>
            <a:off x="486922" y="39203"/>
            <a:ext cx="8148487" cy="736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3100" b="0" i="0">
                <a:solidFill>
                  <a:srgbClr val="231F2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39"/>
          <p:cNvSpPr txBox="1">
            <a:spLocks noGrp="1"/>
          </p:cNvSpPr>
          <p:nvPr>
            <p:ph type="subTitle" idx="1"/>
          </p:nvPr>
        </p:nvSpPr>
        <p:spPr>
          <a:xfrm>
            <a:off x="388700" y="4055980"/>
            <a:ext cx="8344930" cy="825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2100" b="0" i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39"/>
          <p:cNvSpPr txBox="1">
            <a:spLocks noGrp="1"/>
          </p:cNvSpPr>
          <p:nvPr>
            <p:ph type="ftr" idx="11"/>
          </p:nvPr>
        </p:nvSpPr>
        <p:spPr>
          <a:xfrm>
            <a:off x="3101593" y="4775435"/>
            <a:ext cx="2919146" cy="256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4" name="Google Shape;204;p39"/>
          <p:cNvSpPr txBox="1">
            <a:spLocks noGrp="1"/>
          </p:cNvSpPr>
          <p:nvPr>
            <p:ph type="dt" idx="10"/>
          </p:nvPr>
        </p:nvSpPr>
        <p:spPr>
          <a:xfrm>
            <a:off x="456117" y="4775435"/>
            <a:ext cx="2098136" cy="256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39"/>
          <p:cNvSpPr txBox="1">
            <a:spLocks noGrp="1"/>
          </p:cNvSpPr>
          <p:nvPr>
            <p:ph type="sldNum" idx="12"/>
          </p:nvPr>
        </p:nvSpPr>
        <p:spPr>
          <a:xfrm>
            <a:off x="6568079" y="4775435"/>
            <a:ext cx="2098136" cy="256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40"/>
          <p:cNvSpPr txBox="1">
            <a:spLocks noGrp="1"/>
          </p:cNvSpPr>
          <p:nvPr>
            <p:ph type="title"/>
          </p:nvPr>
        </p:nvSpPr>
        <p:spPr>
          <a:xfrm>
            <a:off x="177003" y="79559"/>
            <a:ext cx="8768324" cy="736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2800" b="0" i="0">
                <a:solidFill>
                  <a:srgbClr val="231F2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p40"/>
          <p:cNvSpPr txBox="1">
            <a:spLocks noGrp="1"/>
          </p:cNvSpPr>
          <p:nvPr>
            <p:ph type="body" idx="1"/>
          </p:nvPr>
        </p:nvSpPr>
        <p:spPr>
          <a:xfrm>
            <a:off x="408186" y="866936"/>
            <a:ext cx="8305958" cy="1221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 b="0" i="0">
                <a:solidFill>
                  <a:srgbClr val="231F2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40"/>
          <p:cNvSpPr txBox="1">
            <a:spLocks noGrp="1"/>
          </p:cNvSpPr>
          <p:nvPr>
            <p:ph type="ftr" idx="11"/>
          </p:nvPr>
        </p:nvSpPr>
        <p:spPr>
          <a:xfrm>
            <a:off x="3101593" y="4775435"/>
            <a:ext cx="2919146" cy="256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40"/>
          <p:cNvSpPr txBox="1">
            <a:spLocks noGrp="1"/>
          </p:cNvSpPr>
          <p:nvPr>
            <p:ph type="dt" idx="10"/>
          </p:nvPr>
        </p:nvSpPr>
        <p:spPr>
          <a:xfrm>
            <a:off x="456117" y="4775435"/>
            <a:ext cx="2098136" cy="256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40"/>
          <p:cNvSpPr txBox="1">
            <a:spLocks noGrp="1"/>
          </p:cNvSpPr>
          <p:nvPr>
            <p:ph type="sldNum" idx="12"/>
          </p:nvPr>
        </p:nvSpPr>
        <p:spPr>
          <a:xfrm>
            <a:off x="6568079" y="4775435"/>
            <a:ext cx="2098136" cy="256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41"/>
          <p:cNvSpPr txBox="1">
            <a:spLocks noGrp="1"/>
          </p:cNvSpPr>
          <p:nvPr>
            <p:ph type="title"/>
          </p:nvPr>
        </p:nvSpPr>
        <p:spPr>
          <a:xfrm>
            <a:off x="177003" y="79559"/>
            <a:ext cx="8768324" cy="736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2800" b="0" i="0">
                <a:solidFill>
                  <a:srgbClr val="231F2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4" name="Google Shape;214;p41"/>
          <p:cNvSpPr txBox="1">
            <a:spLocks noGrp="1"/>
          </p:cNvSpPr>
          <p:nvPr>
            <p:ph type="body" idx="1"/>
          </p:nvPr>
        </p:nvSpPr>
        <p:spPr>
          <a:xfrm>
            <a:off x="738850" y="1088631"/>
            <a:ext cx="3468544" cy="32503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900" b="1" i="0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5" name="Google Shape;215;p41"/>
          <p:cNvSpPr txBox="1">
            <a:spLocks noGrp="1"/>
          </p:cNvSpPr>
          <p:nvPr>
            <p:ph type="body" idx="2"/>
          </p:nvPr>
        </p:nvSpPr>
        <p:spPr>
          <a:xfrm>
            <a:off x="4985272" y="1088631"/>
            <a:ext cx="3241570" cy="2784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900" b="1" i="0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6" name="Google Shape;216;p41"/>
          <p:cNvSpPr txBox="1">
            <a:spLocks noGrp="1"/>
          </p:cNvSpPr>
          <p:nvPr>
            <p:ph type="ftr" idx="11"/>
          </p:nvPr>
        </p:nvSpPr>
        <p:spPr>
          <a:xfrm>
            <a:off x="3101593" y="4775435"/>
            <a:ext cx="2919146" cy="256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p41"/>
          <p:cNvSpPr txBox="1">
            <a:spLocks noGrp="1"/>
          </p:cNvSpPr>
          <p:nvPr>
            <p:ph type="dt" idx="10"/>
          </p:nvPr>
        </p:nvSpPr>
        <p:spPr>
          <a:xfrm>
            <a:off x="456117" y="4775435"/>
            <a:ext cx="2098136" cy="256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41"/>
          <p:cNvSpPr txBox="1">
            <a:spLocks noGrp="1"/>
          </p:cNvSpPr>
          <p:nvPr>
            <p:ph type="sldNum" idx="12"/>
          </p:nvPr>
        </p:nvSpPr>
        <p:spPr>
          <a:xfrm>
            <a:off x="6568079" y="4775435"/>
            <a:ext cx="2098136" cy="256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42"/>
          <p:cNvSpPr txBox="1">
            <a:spLocks noGrp="1"/>
          </p:cNvSpPr>
          <p:nvPr>
            <p:ph type="title"/>
          </p:nvPr>
        </p:nvSpPr>
        <p:spPr>
          <a:xfrm>
            <a:off x="177003" y="79559"/>
            <a:ext cx="8768324" cy="736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2800" b="0" i="0">
                <a:solidFill>
                  <a:srgbClr val="231F2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21" name="Google Shape;221;p42"/>
          <p:cNvSpPr txBox="1">
            <a:spLocks noGrp="1"/>
          </p:cNvSpPr>
          <p:nvPr>
            <p:ph type="ftr" idx="11"/>
          </p:nvPr>
        </p:nvSpPr>
        <p:spPr>
          <a:xfrm>
            <a:off x="3101593" y="4775435"/>
            <a:ext cx="2919146" cy="256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42"/>
          <p:cNvSpPr txBox="1">
            <a:spLocks noGrp="1"/>
          </p:cNvSpPr>
          <p:nvPr>
            <p:ph type="dt" idx="10"/>
          </p:nvPr>
        </p:nvSpPr>
        <p:spPr>
          <a:xfrm>
            <a:off x="456117" y="4775435"/>
            <a:ext cx="2098136" cy="256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42"/>
          <p:cNvSpPr txBox="1">
            <a:spLocks noGrp="1"/>
          </p:cNvSpPr>
          <p:nvPr>
            <p:ph type="sldNum" idx="12"/>
          </p:nvPr>
        </p:nvSpPr>
        <p:spPr>
          <a:xfrm>
            <a:off x="6568079" y="4775435"/>
            <a:ext cx="2098136" cy="256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44"/>
          <p:cNvSpPr txBox="1">
            <a:spLocks noGrp="1"/>
          </p:cNvSpPr>
          <p:nvPr>
            <p:ph type="title"/>
          </p:nvPr>
        </p:nvSpPr>
        <p:spPr>
          <a:xfrm>
            <a:off x="379029" y="73478"/>
            <a:ext cx="7272000" cy="592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33" name="Google Shape;233;p44"/>
          <p:cNvSpPr txBox="1">
            <a:spLocks noGrp="1"/>
          </p:cNvSpPr>
          <p:nvPr>
            <p:ph type="body" idx="1"/>
          </p:nvPr>
        </p:nvSpPr>
        <p:spPr>
          <a:xfrm>
            <a:off x="379029" y="935743"/>
            <a:ext cx="8385686" cy="3876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46"/>
          <p:cNvSpPr txBox="1">
            <a:spLocks noGrp="1"/>
          </p:cNvSpPr>
          <p:nvPr>
            <p:ph type="title"/>
          </p:nvPr>
        </p:nvSpPr>
        <p:spPr>
          <a:xfrm>
            <a:off x="379029" y="73478"/>
            <a:ext cx="7272000" cy="592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37" name="Google Shape;237;p46"/>
          <p:cNvSpPr txBox="1">
            <a:spLocks noGrp="1"/>
          </p:cNvSpPr>
          <p:nvPr>
            <p:ph type="subTitle" idx="1"/>
          </p:nvPr>
        </p:nvSpPr>
        <p:spPr>
          <a:xfrm>
            <a:off x="379029" y="935743"/>
            <a:ext cx="8385686" cy="3876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47"/>
          <p:cNvSpPr txBox="1">
            <a:spLocks noGrp="1"/>
          </p:cNvSpPr>
          <p:nvPr>
            <p:ph type="title"/>
          </p:nvPr>
        </p:nvSpPr>
        <p:spPr>
          <a:xfrm>
            <a:off x="379029" y="73478"/>
            <a:ext cx="7272000" cy="592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40" name="Google Shape;240;p47"/>
          <p:cNvSpPr txBox="1">
            <a:spLocks noGrp="1"/>
          </p:cNvSpPr>
          <p:nvPr>
            <p:ph type="body" idx="1"/>
          </p:nvPr>
        </p:nvSpPr>
        <p:spPr>
          <a:xfrm>
            <a:off x="379029" y="935743"/>
            <a:ext cx="4092171" cy="3876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47"/>
          <p:cNvSpPr txBox="1">
            <a:spLocks noGrp="1"/>
          </p:cNvSpPr>
          <p:nvPr>
            <p:ph type="body" idx="2"/>
          </p:nvPr>
        </p:nvSpPr>
        <p:spPr>
          <a:xfrm>
            <a:off x="4676143" y="935743"/>
            <a:ext cx="4092171" cy="3876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48"/>
          <p:cNvSpPr txBox="1">
            <a:spLocks noGrp="1"/>
          </p:cNvSpPr>
          <p:nvPr>
            <p:ph type="title"/>
          </p:nvPr>
        </p:nvSpPr>
        <p:spPr>
          <a:xfrm>
            <a:off x="379029" y="73478"/>
            <a:ext cx="7272000" cy="592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49"/>
          <p:cNvSpPr txBox="1">
            <a:spLocks noGrp="1"/>
          </p:cNvSpPr>
          <p:nvPr>
            <p:ph type="subTitle" idx="1"/>
          </p:nvPr>
        </p:nvSpPr>
        <p:spPr>
          <a:xfrm>
            <a:off x="379029" y="73478"/>
            <a:ext cx="7272000" cy="2747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50"/>
          <p:cNvSpPr txBox="1">
            <a:spLocks noGrp="1"/>
          </p:cNvSpPr>
          <p:nvPr>
            <p:ph type="title"/>
          </p:nvPr>
        </p:nvSpPr>
        <p:spPr>
          <a:xfrm>
            <a:off x="379029" y="73478"/>
            <a:ext cx="7272000" cy="592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48" name="Google Shape;248;p50"/>
          <p:cNvSpPr txBox="1">
            <a:spLocks noGrp="1"/>
          </p:cNvSpPr>
          <p:nvPr>
            <p:ph type="body" idx="1"/>
          </p:nvPr>
        </p:nvSpPr>
        <p:spPr>
          <a:xfrm>
            <a:off x="379029" y="935743"/>
            <a:ext cx="4092171" cy="184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49" name="Google Shape;249;p50"/>
          <p:cNvSpPr txBox="1">
            <a:spLocks noGrp="1"/>
          </p:cNvSpPr>
          <p:nvPr>
            <p:ph type="body" idx="2"/>
          </p:nvPr>
        </p:nvSpPr>
        <p:spPr>
          <a:xfrm>
            <a:off x="4676143" y="935743"/>
            <a:ext cx="4092171" cy="3876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0" name="Google Shape;250;p50"/>
          <p:cNvSpPr txBox="1">
            <a:spLocks noGrp="1"/>
          </p:cNvSpPr>
          <p:nvPr>
            <p:ph type="body" idx="3"/>
          </p:nvPr>
        </p:nvSpPr>
        <p:spPr>
          <a:xfrm>
            <a:off x="379029" y="2960550"/>
            <a:ext cx="4092171" cy="184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51"/>
          <p:cNvSpPr txBox="1">
            <a:spLocks noGrp="1"/>
          </p:cNvSpPr>
          <p:nvPr>
            <p:ph type="title"/>
          </p:nvPr>
        </p:nvSpPr>
        <p:spPr>
          <a:xfrm>
            <a:off x="379029" y="73478"/>
            <a:ext cx="7272000" cy="592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3" name="Google Shape;253;p51"/>
          <p:cNvSpPr txBox="1">
            <a:spLocks noGrp="1"/>
          </p:cNvSpPr>
          <p:nvPr>
            <p:ph type="body" idx="1"/>
          </p:nvPr>
        </p:nvSpPr>
        <p:spPr>
          <a:xfrm>
            <a:off x="379029" y="935743"/>
            <a:ext cx="4092171" cy="3876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4" name="Google Shape;254;p51"/>
          <p:cNvSpPr txBox="1">
            <a:spLocks noGrp="1"/>
          </p:cNvSpPr>
          <p:nvPr>
            <p:ph type="body" idx="2"/>
          </p:nvPr>
        </p:nvSpPr>
        <p:spPr>
          <a:xfrm>
            <a:off x="4676143" y="935743"/>
            <a:ext cx="4092171" cy="184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5" name="Google Shape;255;p51"/>
          <p:cNvSpPr txBox="1">
            <a:spLocks noGrp="1"/>
          </p:cNvSpPr>
          <p:nvPr>
            <p:ph type="body" idx="3"/>
          </p:nvPr>
        </p:nvSpPr>
        <p:spPr>
          <a:xfrm>
            <a:off x="4676143" y="2960550"/>
            <a:ext cx="4092171" cy="184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52"/>
          <p:cNvSpPr txBox="1">
            <a:spLocks noGrp="1"/>
          </p:cNvSpPr>
          <p:nvPr>
            <p:ph type="title"/>
          </p:nvPr>
        </p:nvSpPr>
        <p:spPr>
          <a:xfrm>
            <a:off x="379029" y="73478"/>
            <a:ext cx="7272000" cy="592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8" name="Google Shape;258;p52"/>
          <p:cNvSpPr txBox="1">
            <a:spLocks noGrp="1"/>
          </p:cNvSpPr>
          <p:nvPr>
            <p:ph type="body" idx="1"/>
          </p:nvPr>
        </p:nvSpPr>
        <p:spPr>
          <a:xfrm>
            <a:off x="379029" y="935743"/>
            <a:ext cx="4092171" cy="184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9" name="Google Shape;259;p52"/>
          <p:cNvSpPr txBox="1">
            <a:spLocks noGrp="1"/>
          </p:cNvSpPr>
          <p:nvPr>
            <p:ph type="body" idx="2"/>
          </p:nvPr>
        </p:nvSpPr>
        <p:spPr>
          <a:xfrm>
            <a:off x="4676143" y="935743"/>
            <a:ext cx="4092171" cy="184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0" name="Google Shape;260;p52"/>
          <p:cNvSpPr txBox="1">
            <a:spLocks noGrp="1"/>
          </p:cNvSpPr>
          <p:nvPr>
            <p:ph type="body" idx="3"/>
          </p:nvPr>
        </p:nvSpPr>
        <p:spPr>
          <a:xfrm>
            <a:off x="379029" y="2960550"/>
            <a:ext cx="8385686" cy="184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53"/>
          <p:cNvSpPr txBox="1">
            <a:spLocks noGrp="1"/>
          </p:cNvSpPr>
          <p:nvPr>
            <p:ph type="title"/>
          </p:nvPr>
        </p:nvSpPr>
        <p:spPr>
          <a:xfrm>
            <a:off x="379029" y="73478"/>
            <a:ext cx="7272000" cy="592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3" name="Google Shape;263;p53"/>
          <p:cNvSpPr txBox="1">
            <a:spLocks noGrp="1"/>
          </p:cNvSpPr>
          <p:nvPr>
            <p:ph type="body" idx="1"/>
          </p:nvPr>
        </p:nvSpPr>
        <p:spPr>
          <a:xfrm>
            <a:off x="379029" y="935743"/>
            <a:ext cx="8385686" cy="184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4" name="Google Shape;264;p53"/>
          <p:cNvSpPr txBox="1">
            <a:spLocks noGrp="1"/>
          </p:cNvSpPr>
          <p:nvPr>
            <p:ph type="body" idx="2"/>
          </p:nvPr>
        </p:nvSpPr>
        <p:spPr>
          <a:xfrm>
            <a:off x="379029" y="2960550"/>
            <a:ext cx="8385686" cy="184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54"/>
          <p:cNvSpPr txBox="1">
            <a:spLocks noGrp="1"/>
          </p:cNvSpPr>
          <p:nvPr>
            <p:ph type="title"/>
          </p:nvPr>
        </p:nvSpPr>
        <p:spPr>
          <a:xfrm>
            <a:off x="379029" y="73478"/>
            <a:ext cx="7272000" cy="592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7" name="Google Shape;267;p54"/>
          <p:cNvSpPr txBox="1">
            <a:spLocks noGrp="1"/>
          </p:cNvSpPr>
          <p:nvPr>
            <p:ph type="body" idx="1"/>
          </p:nvPr>
        </p:nvSpPr>
        <p:spPr>
          <a:xfrm>
            <a:off x="379029" y="935743"/>
            <a:ext cx="4092171" cy="184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8" name="Google Shape;268;p54"/>
          <p:cNvSpPr txBox="1">
            <a:spLocks noGrp="1"/>
          </p:cNvSpPr>
          <p:nvPr>
            <p:ph type="body" idx="2"/>
          </p:nvPr>
        </p:nvSpPr>
        <p:spPr>
          <a:xfrm>
            <a:off x="4676143" y="935743"/>
            <a:ext cx="4092171" cy="184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9" name="Google Shape;269;p54"/>
          <p:cNvSpPr txBox="1">
            <a:spLocks noGrp="1"/>
          </p:cNvSpPr>
          <p:nvPr>
            <p:ph type="body" idx="3"/>
          </p:nvPr>
        </p:nvSpPr>
        <p:spPr>
          <a:xfrm>
            <a:off x="379029" y="2960550"/>
            <a:ext cx="4092171" cy="184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0" name="Google Shape;270;p54"/>
          <p:cNvSpPr txBox="1">
            <a:spLocks noGrp="1"/>
          </p:cNvSpPr>
          <p:nvPr>
            <p:ph type="body" idx="4"/>
          </p:nvPr>
        </p:nvSpPr>
        <p:spPr>
          <a:xfrm>
            <a:off x="4676143" y="2960550"/>
            <a:ext cx="4092171" cy="184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55"/>
          <p:cNvSpPr txBox="1">
            <a:spLocks noGrp="1"/>
          </p:cNvSpPr>
          <p:nvPr>
            <p:ph type="title"/>
          </p:nvPr>
        </p:nvSpPr>
        <p:spPr>
          <a:xfrm>
            <a:off x="379029" y="73478"/>
            <a:ext cx="7272000" cy="592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3" name="Google Shape;273;p55"/>
          <p:cNvSpPr txBox="1">
            <a:spLocks noGrp="1"/>
          </p:cNvSpPr>
          <p:nvPr>
            <p:ph type="body" idx="1"/>
          </p:nvPr>
        </p:nvSpPr>
        <p:spPr>
          <a:xfrm>
            <a:off x="379029" y="935743"/>
            <a:ext cx="2700000" cy="184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55"/>
          <p:cNvSpPr txBox="1">
            <a:spLocks noGrp="1"/>
          </p:cNvSpPr>
          <p:nvPr>
            <p:ph type="body" idx="2"/>
          </p:nvPr>
        </p:nvSpPr>
        <p:spPr>
          <a:xfrm>
            <a:off x="3214286" y="935743"/>
            <a:ext cx="2700000" cy="184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5" name="Google Shape;275;p55"/>
          <p:cNvSpPr txBox="1">
            <a:spLocks noGrp="1"/>
          </p:cNvSpPr>
          <p:nvPr>
            <p:ph type="body" idx="3"/>
          </p:nvPr>
        </p:nvSpPr>
        <p:spPr>
          <a:xfrm>
            <a:off x="6049544" y="935743"/>
            <a:ext cx="2700000" cy="184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6" name="Google Shape;276;p55"/>
          <p:cNvSpPr txBox="1">
            <a:spLocks noGrp="1"/>
          </p:cNvSpPr>
          <p:nvPr>
            <p:ph type="body" idx="4"/>
          </p:nvPr>
        </p:nvSpPr>
        <p:spPr>
          <a:xfrm>
            <a:off x="379029" y="2960550"/>
            <a:ext cx="2700000" cy="184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7" name="Google Shape;277;p55"/>
          <p:cNvSpPr txBox="1">
            <a:spLocks noGrp="1"/>
          </p:cNvSpPr>
          <p:nvPr>
            <p:ph type="body" idx="5"/>
          </p:nvPr>
        </p:nvSpPr>
        <p:spPr>
          <a:xfrm>
            <a:off x="3214286" y="2960550"/>
            <a:ext cx="2700000" cy="184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8" name="Google Shape;278;p55"/>
          <p:cNvSpPr txBox="1">
            <a:spLocks noGrp="1"/>
          </p:cNvSpPr>
          <p:nvPr>
            <p:ph type="body" idx="6"/>
          </p:nvPr>
        </p:nvSpPr>
        <p:spPr>
          <a:xfrm>
            <a:off x="6049544" y="2960550"/>
            <a:ext cx="2700000" cy="184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image" Target="../media/image6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3"/>
          <p:cNvPicPr preferRelativeResize="0"/>
          <p:nvPr/>
        </p:nvPicPr>
        <p:blipFill rotWithShape="1">
          <a:blip r:embed="rId24">
            <a:alphaModFix/>
          </a:blip>
          <a:srcRect/>
          <a:stretch/>
        </p:blipFill>
        <p:spPr>
          <a:xfrm>
            <a:off x="1029" y="771"/>
            <a:ext cx="514" cy="386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13"/>
          <p:cNvPicPr preferRelativeResize="0"/>
          <p:nvPr/>
        </p:nvPicPr>
        <p:blipFill rotWithShape="1">
          <a:blip r:embed="rId24">
            <a:alphaModFix/>
          </a:blip>
          <a:srcRect/>
          <a:stretch/>
        </p:blipFill>
        <p:spPr>
          <a:xfrm>
            <a:off x="1029" y="771"/>
            <a:ext cx="257" cy="19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3" name="Google Shape;53;p13"/>
          <p:cNvCxnSpPr/>
          <p:nvPr/>
        </p:nvCxnSpPr>
        <p:spPr>
          <a:xfrm flipH="1">
            <a:off x="394714" y="692357"/>
            <a:ext cx="8519143" cy="161"/>
          </a:xfrm>
          <a:prstGeom prst="straightConnector1">
            <a:avLst/>
          </a:prstGeom>
          <a:noFill/>
          <a:ln w="9525" cap="flat" cmpd="sng">
            <a:solidFill>
              <a:srgbClr val="830051"/>
            </a:solidFill>
            <a:prstDash val="solid"/>
            <a:miter lim="8000"/>
            <a:headEnd type="none" w="sm" len="sm"/>
            <a:tailEnd type="none" w="sm" len="sm"/>
          </a:ln>
        </p:spPr>
      </p:cxnSp>
      <p:pic>
        <p:nvPicPr>
          <p:cNvPr id="54" name="Google Shape;54;p13"/>
          <p:cNvPicPr preferRelativeResize="0"/>
          <p:nvPr/>
        </p:nvPicPr>
        <p:blipFill rotWithShape="1">
          <a:blip r:embed="rId25">
            <a:alphaModFix/>
          </a:blip>
          <a:srcRect/>
          <a:stretch/>
        </p:blipFill>
        <p:spPr>
          <a:xfrm>
            <a:off x="8332200" y="86786"/>
            <a:ext cx="500184" cy="559864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/>
          <p:nvPr/>
        </p:nvSpPr>
        <p:spPr>
          <a:xfrm>
            <a:off x="17229" y="4432050"/>
            <a:ext cx="938143" cy="68480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57350" tIns="57350" rIns="57350" bIns="573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13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429" cy="858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body" idx="1"/>
          </p:nvPr>
        </p:nvSpPr>
        <p:spPr>
          <a:xfrm>
            <a:off x="457200" y="1203428"/>
            <a:ext cx="8229429" cy="2982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  <p:sldLayoutId id="2147483679" r:id="rId21"/>
    <p:sldLayoutId id="2147483680" r:id="rId2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6"/>
          <p:cNvSpPr txBox="1">
            <a:spLocks noGrp="1"/>
          </p:cNvSpPr>
          <p:nvPr>
            <p:ph type="title"/>
          </p:nvPr>
        </p:nvSpPr>
        <p:spPr>
          <a:xfrm>
            <a:off x="177003" y="79559"/>
            <a:ext cx="8768324" cy="736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2800" b="0" i="0" u="none" strike="noStrike" cap="none">
                <a:solidFill>
                  <a:srgbClr val="231F2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84" name="Google Shape;184;p36"/>
          <p:cNvSpPr txBox="1">
            <a:spLocks noGrp="1"/>
          </p:cNvSpPr>
          <p:nvPr>
            <p:ph type="body" idx="1"/>
          </p:nvPr>
        </p:nvSpPr>
        <p:spPr>
          <a:xfrm>
            <a:off x="408186" y="866936"/>
            <a:ext cx="8305958" cy="1221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0" i="0" u="none" strike="noStrike" cap="none">
                <a:solidFill>
                  <a:srgbClr val="231F2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5" name="Google Shape;185;p36"/>
          <p:cNvSpPr txBox="1">
            <a:spLocks noGrp="1"/>
          </p:cNvSpPr>
          <p:nvPr>
            <p:ph type="ftr" idx="11"/>
          </p:nvPr>
        </p:nvSpPr>
        <p:spPr>
          <a:xfrm>
            <a:off x="3101593" y="4775435"/>
            <a:ext cx="2919146" cy="256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6" name="Google Shape;186;p36"/>
          <p:cNvSpPr txBox="1">
            <a:spLocks noGrp="1"/>
          </p:cNvSpPr>
          <p:nvPr>
            <p:ph type="dt" idx="10"/>
          </p:nvPr>
        </p:nvSpPr>
        <p:spPr>
          <a:xfrm>
            <a:off x="456117" y="4775435"/>
            <a:ext cx="2098136" cy="256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7" name="Google Shape;187;p36"/>
          <p:cNvSpPr txBox="1">
            <a:spLocks noGrp="1"/>
          </p:cNvSpPr>
          <p:nvPr>
            <p:ph type="sldNum" idx="12"/>
          </p:nvPr>
        </p:nvSpPr>
        <p:spPr>
          <a:xfrm>
            <a:off x="6568079" y="4775435"/>
            <a:ext cx="2098136" cy="256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 rtl="0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225;p43" descr="Picture 3"/>
          <p:cNvPicPr preferRelativeResize="0"/>
          <p:nvPr/>
        </p:nvPicPr>
        <p:blipFill rotWithShape="1">
          <a:blip r:embed="rId14">
            <a:alphaModFix/>
          </a:blip>
          <a:srcRect b="17935"/>
          <a:stretch/>
        </p:blipFill>
        <p:spPr>
          <a:xfrm>
            <a:off x="223458" y="1125900"/>
            <a:ext cx="8790686" cy="3106928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43"/>
          <p:cNvSpPr/>
          <p:nvPr/>
        </p:nvSpPr>
        <p:spPr>
          <a:xfrm>
            <a:off x="307286" y="1125900"/>
            <a:ext cx="6026143" cy="2116222"/>
          </a:xfrm>
          <a:prstGeom prst="rect">
            <a:avLst/>
          </a:prstGeom>
          <a:gradFill>
            <a:gsLst>
              <a:gs pos="0">
                <a:srgbClr val="002060">
                  <a:alpha val="91372"/>
                </a:srgbClr>
              </a:gs>
              <a:gs pos="100000">
                <a:srgbClr val="8D0053">
                  <a:alpha val="91372"/>
                </a:srgbClr>
              </a:gs>
            </a:gsLst>
            <a:lin ang="13500000" scaled="0"/>
          </a:gradFill>
          <a:ln>
            <a:noFill/>
          </a:ln>
        </p:spPr>
        <p:txBody>
          <a:bodyPr spcFirstLastPara="1" wrap="square" lIns="57350" tIns="57350" rIns="57350" bIns="573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7" name="Google Shape;227;p43" descr="Picture 5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7162971" y="228728"/>
            <a:ext cx="1180800" cy="1247014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43"/>
          <p:cNvSpPr txBox="1">
            <a:spLocks noGrp="1"/>
          </p:cNvSpPr>
          <p:nvPr>
            <p:ph type="sldNum" idx="12"/>
          </p:nvPr>
        </p:nvSpPr>
        <p:spPr>
          <a:xfrm>
            <a:off x="4419515" y="4630307"/>
            <a:ext cx="2133257" cy="273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325" tIns="35775" rIns="36325" bIns="357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9" name="Google Shape;229;p43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343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0" name="Google Shape;230;p43"/>
          <p:cNvSpPr txBox="1">
            <a:spLocks noGrp="1"/>
          </p:cNvSpPr>
          <p:nvPr>
            <p:ph type="body" idx="1"/>
          </p:nvPr>
        </p:nvSpPr>
        <p:spPr>
          <a:xfrm>
            <a:off x="457200" y="1203428"/>
            <a:ext cx="8229343" cy="2982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66.png"/><Relationship Id="rId18" Type="http://schemas.openxmlformats.org/officeDocument/2006/relationships/image" Target="../media/image70.png"/><Relationship Id="rId3" Type="http://schemas.openxmlformats.org/officeDocument/2006/relationships/image" Target="../media/image56.png"/><Relationship Id="rId21" Type="http://schemas.openxmlformats.org/officeDocument/2006/relationships/image" Target="../media/image73.png"/><Relationship Id="rId7" Type="http://schemas.openxmlformats.org/officeDocument/2006/relationships/image" Target="../media/image60.png"/><Relationship Id="rId12" Type="http://schemas.openxmlformats.org/officeDocument/2006/relationships/image" Target="../media/image65.png"/><Relationship Id="rId17" Type="http://schemas.openxmlformats.org/officeDocument/2006/relationships/image" Target="../media/image69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18.jpeg"/><Relationship Id="rId20" Type="http://schemas.openxmlformats.org/officeDocument/2006/relationships/image" Target="../media/image72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9.png"/><Relationship Id="rId11" Type="http://schemas.openxmlformats.org/officeDocument/2006/relationships/image" Target="../media/image64.png"/><Relationship Id="rId5" Type="http://schemas.openxmlformats.org/officeDocument/2006/relationships/image" Target="../media/image58.png"/><Relationship Id="rId15" Type="http://schemas.openxmlformats.org/officeDocument/2006/relationships/image" Target="../media/image68.png"/><Relationship Id="rId10" Type="http://schemas.openxmlformats.org/officeDocument/2006/relationships/image" Target="../media/image63.png"/><Relationship Id="rId19" Type="http://schemas.openxmlformats.org/officeDocument/2006/relationships/image" Target="../media/image71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Relationship Id="rId14" Type="http://schemas.openxmlformats.org/officeDocument/2006/relationships/image" Target="../media/image6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jpe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18.jpeg"/><Relationship Id="rId18" Type="http://schemas.openxmlformats.org/officeDocument/2006/relationships/image" Target="../media/image41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17" Type="http://schemas.openxmlformats.org/officeDocument/2006/relationships/image" Target="../media/image40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39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5" Type="http://schemas.openxmlformats.org/officeDocument/2006/relationships/image" Target="../media/image38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png"/><Relationship Id="rId3" Type="http://schemas.openxmlformats.org/officeDocument/2006/relationships/image" Target="../media/image42.png"/><Relationship Id="rId7" Type="http://schemas.openxmlformats.org/officeDocument/2006/relationships/image" Target="../media/image18.jpeg"/><Relationship Id="rId12" Type="http://schemas.openxmlformats.org/officeDocument/2006/relationships/image" Target="../media/image5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5.png"/><Relationship Id="rId11" Type="http://schemas.openxmlformats.org/officeDocument/2006/relationships/image" Target="../media/image49.png"/><Relationship Id="rId5" Type="http://schemas.openxmlformats.org/officeDocument/2006/relationships/image" Target="../media/image44.jpg"/><Relationship Id="rId15" Type="http://schemas.openxmlformats.org/officeDocument/2006/relationships/image" Target="../media/image53.png"/><Relationship Id="rId10" Type="http://schemas.openxmlformats.org/officeDocument/2006/relationships/image" Target="../media/image48.png"/><Relationship Id="rId4" Type="http://schemas.openxmlformats.org/officeDocument/2006/relationships/image" Target="../media/image43.png"/><Relationship Id="rId9" Type="http://schemas.openxmlformats.org/officeDocument/2006/relationships/image" Target="../media/image47.png"/><Relationship Id="rId14" Type="http://schemas.openxmlformats.org/officeDocument/2006/relationships/image" Target="../media/image5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56"/>
          <p:cNvSpPr/>
          <p:nvPr/>
        </p:nvSpPr>
        <p:spPr>
          <a:xfrm>
            <a:off x="427919" y="1747189"/>
            <a:ext cx="5394549" cy="901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ru" sz="25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Инвестиционный потенциал </a:t>
            </a:r>
            <a:endParaRPr sz="250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ru" sz="2500" b="1" dirty="0" smtClean="0">
                <a:solidFill>
                  <a:srgbClr val="FFFFFF"/>
                </a:solidFill>
              </a:rPr>
              <a:t>Кыринского</a:t>
            </a:r>
            <a:r>
              <a:rPr lang="ru" sz="2500" b="1" i="0" u="none" strike="noStrike" cap="none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" sz="2500" b="1" dirty="0">
                <a:solidFill>
                  <a:srgbClr val="FFFFFF"/>
                </a:solidFill>
              </a:rPr>
              <a:t>района</a:t>
            </a:r>
            <a:endParaRPr sz="250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64"/>
          <p:cNvSpPr txBox="1"/>
          <p:nvPr/>
        </p:nvSpPr>
        <p:spPr>
          <a:xfrm>
            <a:off x="363001" y="152050"/>
            <a:ext cx="7857300" cy="4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 b="1" dirty="0">
                <a:solidFill>
                  <a:srgbClr val="7F7F7F"/>
                </a:solidFill>
              </a:rPr>
              <a:t>Промышленность </a:t>
            </a:r>
            <a:r>
              <a:rPr lang="ru" sz="2500" b="1" dirty="0" smtClean="0">
                <a:solidFill>
                  <a:srgbClr val="7F7F7F"/>
                </a:solidFill>
              </a:rPr>
              <a:t> </a:t>
            </a:r>
            <a:endParaRPr sz="1100" dirty="0"/>
          </a:p>
        </p:txBody>
      </p:sp>
      <p:sp>
        <p:nvSpPr>
          <p:cNvPr id="569" name="Google Shape;569;p64"/>
          <p:cNvSpPr txBox="1"/>
          <p:nvPr/>
        </p:nvSpPr>
        <p:spPr>
          <a:xfrm>
            <a:off x="298450" y="2081963"/>
            <a:ext cx="4418330" cy="1661963"/>
          </a:xfrm>
          <a:prstGeom prst="rect">
            <a:avLst/>
          </a:prstGeom>
          <a:noFill/>
          <a:ln>
            <a:solidFill>
              <a:srgbClr val="66FFFF"/>
            </a:solidFill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just"/>
            <a:r>
              <a:rPr lang="ru-RU" sz="800" dirty="0" smtClean="0"/>
              <a:t>Виды предприятий района</a:t>
            </a:r>
            <a:r>
              <a:rPr lang="en-US" sz="800" dirty="0" smtClean="0"/>
              <a:t>: </a:t>
            </a:r>
            <a:r>
              <a:rPr lang="ru-RU" sz="800" dirty="0" smtClean="0"/>
              <a:t>наличие </a:t>
            </a:r>
            <a:r>
              <a:rPr lang="ru-RU" sz="800" dirty="0"/>
              <a:t>действующих  «системообразующих» предприятий по добыче угля, золота:</a:t>
            </a:r>
          </a:p>
          <a:p>
            <a:r>
              <a:rPr lang="ru-RU" sz="800" dirty="0"/>
              <a:t>На территории района действуют 3 предприятия по добыче руд цветных металлов (ООО «</a:t>
            </a:r>
            <a:r>
              <a:rPr lang="ru-RU" sz="800" dirty="0" err="1"/>
              <a:t>Тырин</a:t>
            </a:r>
            <a:r>
              <a:rPr lang="ru-RU" sz="800" dirty="0"/>
              <a:t>», ООО «</a:t>
            </a:r>
            <a:r>
              <a:rPr lang="ru-RU" sz="800" dirty="0" err="1"/>
              <a:t>Мангут</a:t>
            </a:r>
            <a:r>
              <a:rPr lang="ru-RU" sz="800" dirty="0"/>
              <a:t>», ООО «Полезные ископаемые» - по отчетности показывают нулевые показатели и численность работников по 1 человеку в каждом предприятии), а также ООО «</a:t>
            </a:r>
            <a:r>
              <a:rPr lang="ru-RU" sz="800" dirty="0" err="1"/>
              <a:t>Мангут</a:t>
            </a:r>
            <a:r>
              <a:rPr lang="ru-RU" sz="800" dirty="0"/>
              <a:t>» планируют добычу угля (</a:t>
            </a:r>
            <a:r>
              <a:rPr lang="ru-RU" sz="800" dirty="0" err="1"/>
              <a:t>Алтанское</a:t>
            </a:r>
            <a:r>
              <a:rPr lang="ru-RU" sz="800" dirty="0"/>
              <a:t> месторождении </a:t>
            </a:r>
            <a:r>
              <a:rPr lang="ru-RU" sz="800" dirty="0" err="1"/>
              <a:t>каменногго</a:t>
            </a:r>
            <a:r>
              <a:rPr lang="ru-RU" sz="800" dirty="0"/>
              <a:t> угля).  И 1 предприятие по добыче рассыпного золота  ООО Артель старателей «</a:t>
            </a:r>
            <a:r>
              <a:rPr lang="ru-RU" sz="800" dirty="0" err="1"/>
              <a:t>Бальджа</a:t>
            </a:r>
            <a:r>
              <a:rPr lang="ru-RU" sz="800" dirty="0"/>
              <a:t>» (объем </a:t>
            </a:r>
            <a:r>
              <a:rPr lang="ru-RU" sz="800" dirty="0" smtClean="0"/>
              <a:t> добычи </a:t>
            </a:r>
            <a:r>
              <a:rPr lang="ru-RU" sz="800" dirty="0"/>
              <a:t>в </a:t>
            </a:r>
            <a:r>
              <a:rPr lang="ru-RU" sz="800" dirty="0" smtClean="0"/>
              <a:t>2019 году - 1055,3 кг, в 2020 </a:t>
            </a:r>
            <a:r>
              <a:rPr lang="ru-RU" sz="800" dirty="0"/>
              <a:t>году – 461 кг. </a:t>
            </a:r>
            <a:r>
              <a:rPr lang="ru-RU" sz="800" dirty="0" smtClean="0"/>
              <a:t>326 </a:t>
            </a:r>
            <a:r>
              <a:rPr lang="ru-RU" sz="800" dirty="0"/>
              <a:t>работников), </a:t>
            </a:r>
            <a:r>
              <a:rPr lang="ru-RU" sz="800" dirty="0" smtClean="0"/>
              <a:t>за 2021 год – 874,7 кг, в </a:t>
            </a:r>
            <a:r>
              <a:rPr lang="ru-RU" sz="800" dirty="0"/>
              <a:t>2021 году </a:t>
            </a:r>
            <a:r>
              <a:rPr lang="ru-RU" sz="800" dirty="0" smtClean="0"/>
              <a:t>начала </a:t>
            </a:r>
            <a:r>
              <a:rPr lang="ru-RU" sz="800" dirty="0"/>
              <a:t>работу </a:t>
            </a:r>
            <a:r>
              <a:rPr lang="ru-RU" sz="800" dirty="0" smtClean="0"/>
              <a:t>Московское </a:t>
            </a:r>
            <a:r>
              <a:rPr lang="ru-RU" sz="800" dirty="0"/>
              <a:t>предприятие по добыче золота СН </a:t>
            </a:r>
            <a:r>
              <a:rPr lang="ru-RU" sz="800" dirty="0" err="1"/>
              <a:t>Голд</a:t>
            </a:r>
            <a:r>
              <a:rPr lang="ru-RU" sz="800" dirty="0"/>
              <a:t> </a:t>
            </a:r>
            <a:r>
              <a:rPr lang="ru-RU" sz="800" dirty="0" err="1"/>
              <a:t>Майнинг</a:t>
            </a:r>
            <a:r>
              <a:rPr lang="ru-RU" sz="800" dirty="0"/>
              <a:t> </a:t>
            </a:r>
            <a:r>
              <a:rPr lang="ru-RU" sz="800" dirty="0" smtClean="0"/>
              <a:t>и </a:t>
            </a:r>
            <a:r>
              <a:rPr lang="ru-RU" sz="800" dirty="0"/>
              <a:t>ООО «Любовь» проводят геологоразведочные работы по добыче рудного золота (</a:t>
            </a:r>
            <a:r>
              <a:rPr lang="ru-RU" sz="800" dirty="0" err="1"/>
              <a:t>Любавинское</a:t>
            </a:r>
            <a:r>
              <a:rPr lang="ru-RU" sz="800" dirty="0"/>
              <a:t> месторождение золота</a:t>
            </a:r>
            <a:r>
              <a:rPr lang="ru-RU" sz="800" dirty="0" smtClean="0"/>
              <a:t>)</a:t>
            </a:r>
            <a:endParaRPr lang="ru-RU" sz="800" dirty="0"/>
          </a:p>
        </p:txBody>
      </p:sp>
      <p:sp>
        <p:nvSpPr>
          <p:cNvPr id="567" name="Google Shape;567;p64"/>
          <p:cNvSpPr/>
          <p:nvPr/>
        </p:nvSpPr>
        <p:spPr>
          <a:xfrm>
            <a:off x="362989" y="992121"/>
            <a:ext cx="2712000" cy="2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8" name="Google Shape;568;p64"/>
          <p:cNvSpPr/>
          <p:nvPr/>
        </p:nvSpPr>
        <p:spPr>
          <a:xfrm>
            <a:off x="406073" y="836838"/>
            <a:ext cx="3554400" cy="530700"/>
          </a:xfrm>
          <a:prstGeom prst="roundRect">
            <a:avLst>
              <a:gd name="adj" fmla="val 16667"/>
            </a:avLst>
          </a:prstGeom>
          <a:solidFill>
            <a:srgbClr val="891861"/>
          </a:solidFill>
          <a:ln w="25400" cap="flat" cmpd="sng">
            <a:solidFill>
              <a:srgbClr val="7E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675" tIns="36325" rIns="72675" bIns="363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b="1" dirty="0">
                <a:solidFill>
                  <a:srgbClr val="FFFFFF"/>
                </a:solidFill>
              </a:rPr>
              <a:t>Количество промышленных предприятий района: </a:t>
            </a:r>
            <a:r>
              <a:rPr lang="ru" sz="1100" b="1" dirty="0" smtClean="0">
                <a:solidFill>
                  <a:srgbClr val="FFFFFF"/>
                </a:solidFill>
              </a:rPr>
              <a:t>6 шт.</a:t>
            </a:r>
            <a:endParaRPr sz="1100" dirty="0"/>
          </a:p>
        </p:txBody>
      </p:sp>
      <p:sp>
        <p:nvSpPr>
          <p:cNvPr id="570" name="Google Shape;570;p64"/>
          <p:cNvSpPr txBox="1"/>
          <p:nvPr/>
        </p:nvSpPr>
        <p:spPr>
          <a:xfrm>
            <a:off x="406076" y="1490475"/>
            <a:ext cx="4963500" cy="59949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0" tIns="44425" rIns="0" bIns="0" anchor="t" anchorCtr="0">
            <a:spAutoFit/>
          </a:bodyPr>
          <a:lstStyle/>
          <a:p>
            <a:pPr marL="12700" marR="0" lvl="0" indent="0" algn="l" rtl="0">
              <a:lnSpc>
                <a:spcPct val="10604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 dirty="0">
                <a:solidFill>
                  <a:schemeClr val="dk1"/>
                </a:solidFill>
              </a:rPr>
              <a:t>Крупные предприятия</a:t>
            </a:r>
            <a:r>
              <a:rPr lang="ru" sz="1700" dirty="0" smtClean="0">
                <a:solidFill>
                  <a:schemeClr val="dk1"/>
                </a:solidFill>
              </a:rPr>
              <a:t>: 2 - ООО Артель Старателей «Бальджа», СН Голд Майнинг.</a:t>
            </a:r>
            <a:endParaRPr sz="17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1" name="Google Shape;571;p64"/>
          <p:cNvSpPr/>
          <p:nvPr/>
        </p:nvSpPr>
        <p:spPr>
          <a:xfrm>
            <a:off x="406072" y="4253713"/>
            <a:ext cx="4165927" cy="486978"/>
          </a:xfrm>
          <a:prstGeom prst="roundRect">
            <a:avLst>
              <a:gd name="adj" fmla="val 16667"/>
            </a:avLst>
          </a:prstGeom>
          <a:solidFill>
            <a:srgbClr val="891861"/>
          </a:solidFill>
          <a:ln w="25400" cap="flat" cmpd="sng">
            <a:solidFill>
              <a:srgbClr val="7E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675" tIns="36325" rIns="72675" bIns="363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b="1" dirty="0">
                <a:solidFill>
                  <a:srgbClr val="FFFFFF"/>
                </a:solidFill>
              </a:rPr>
              <a:t>Объём промышленного производства: </a:t>
            </a:r>
            <a:r>
              <a:rPr lang="ru" sz="1100" b="1" dirty="0" smtClean="0">
                <a:solidFill>
                  <a:srgbClr val="FFFFFF"/>
                </a:solidFill>
              </a:rPr>
              <a:t>2150,0 млн. </a:t>
            </a:r>
            <a:r>
              <a:rPr lang="ru-RU" sz="1100" b="1" dirty="0">
                <a:solidFill>
                  <a:srgbClr val="FFFFFF"/>
                </a:solidFill>
              </a:rPr>
              <a:t>р</a:t>
            </a:r>
            <a:r>
              <a:rPr lang="ru" sz="1100" b="1" dirty="0" smtClean="0">
                <a:solidFill>
                  <a:srgbClr val="FFFFFF"/>
                </a:solidFill>
              </a:rPr>
              <a:t>уб.</a:t>
            </a:r>
            <a:endParaRPr sz="1100" dirty="0"/>
          </a:p>
        </p:txBody>
      </p:sp>
      <p:sp>
        <p:nvSpPr>
          <p:cNvPr id="572" name="Google Shape;572;p64"/>
          <p:cNvSpPr txBox="1"/>
          <p:nvPr/>
        </p:nvSpPr>
        <p:spPr>
          <a:xfrm>
            <a:off x="6503075" y="2431575"/>
            <a:ext cx="14565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" lvl="0" indent="0" algn="ctr" rtl="0">
              <a:spcBef>
                <a:spcPts val="100"/>
              </a:spcBef>
              <a:spcAft>
                <a:spcPts val="0"/>
              </a:spcAft>
              <a:buNone/>
            </a:pPr>
            <a:r>
              <a:rPr lang="ru" sz="900" b="1" dirty="0">
                <a:solidFill>
                  <a:srgbClr val="6C6C72"/>
                </a:solidFill>
              </a:rPr>
              <a:t>карта района с расположением крупных предприятий отрасли</a:t>
            </a:r>
            <a:endParaRPr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405" y="1490476"/>
            <a:ext cx="4223524" cy="3514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1325" y="3688080"/>
            <a:ext cx="123563" cy="243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4425" y="3716020"/>
            <a:ext cx="208149" cy="187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65"/>
          <p:cNvSpPr txBox="1"/>
          <p:nvPr/>
        </p:nvSpPr>
        <p:spPr>
          <a:xfrm>
            <a:off x="363001" y="152050"/>
            <a:ext cx="7857300" cy="4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 b="1" dirty="0">
                <a:solidFill>
                  <a:srgbClr val="7F7F7F"/>
                </a:solidFill>
              </a:rPr>
              <a:t>Проекты, которым требуется поиск инвестора </a:t>
            </a:r>
            <a:endParaRPr sz="1100" dirty="0"/>
          </a:p>
        </p:txBody>
      </p:sp>
      <p:sp>
        <p:nvSpPr>
          <p:cNvPr id="578" name="Google Shape;578;p65"/>
          <p:cNvSpPr/>
          <p:nvPr/>
        </p:nvSpPr>
        <p:spPr>
          <a:xfrm>
            <a:off x="362989" y="992121"/>
            <a:ext cx="2712000" cy="2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0" name="Google Shape;580;p65"/>
          <p:cNvSpPr txBox="1"/>
          <p:nvPr/>
        </p:nvSpPr>
        <p:spPr>
          <a:xfrm>
            <a:off x="328699" y="754380"/>
            <a:ext cx="5276176" cy="4715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39700" lvl="0" algn="ctr">
              <a:lnSpc>
                <a:spcPct val="115000"/>
              </a:lnSpc>
              <a:buClr>
                <a:srgbClr val="231F20"/>
              </a:buClr>
              <a:buSzPts val="1400"/>
            </a:pPr>
            <a:r>
              <a:rPr lang="ru-RU" sz="800" b="1" dirty="0" smtClean="0">
                <a:solidFill>
                  <a:srgbClr val="231F20"/>
                </a:solidFill>
              </a:rPr>
              <a:t>Преимущественные возможности (проекты) </a:t>
            </a:r>
            <a:r>
              <a:rPr lang="ru-RU" sz="800" b="1" dirty="0">
                <a:solidFill>
                  <a:srgbClr val="231F20"/>
                </a:solidFill>
              </a:rPr>
              <a:t>района на  </a:t>
            </a:r>
            <a:r>
              <a:rPr lang="ru-RU" sz="800" b="1" dirty="0" smtClean="0">
                <a:solidFill>
                  <a:srgbClr val="231F20"/>
                </a:solidFill>
              </a:rPr>
              <a:t>перспективу</a:t>
            </a:r>
            <a:r>
              <a:rPr lang="en-US" sz="800" b="1" dirty="0" smtClean="0">
                <a:solidFill>
                  <a:srgbClr val="231F20"/>
                </a:solidFill>
              </a:rPr>
              <a:t>:</a:t>
            </a:r>
            <a:endParaRPr lang="ru-RU" sz="800" b="1" dirty="0">
              <a:solidFill>
                <a:srgbClr val="231F20"/>
              </a:solidFill>
            </a:endParaRPr>
          </a:p>
          <a:p>
            <a:pPr marL="139700" lvl="0" algn="just">
              <a:lnSpc>
                <a:spcPct val="115000"/>
              </a:lnSpc>
              <a:buClr>
                <a:srgbClr val="231F20"/>
              </a:buClr>
              <a:buSzPts val="1400"/>
            </a:pPr>
            <a:r>
              <a:rPr lang="ru-RU" sz="800" b="1" dirty="0" smtClean="0">
                <a:solidFill>
                  <a:srgbClr val="231F20"/>
                </a:solidFill>
              </a:rPr>
              <a:t>А) Привлечение </a:t>
            </a:r>
            <a:r>
              <a:rPr lang="ru-RU" sz="800" b="1" dirty="0">
                <a:solidFill>
                  <a:srgbClr val="231F20"/>
                </a:solidFill>
              </a:rPr>
              <a:t>потенциальных инвесторов и создание условий для привлечения и поддержки новых </a:t>
            </a:r>
            <a:r>
              <a:rPr lang="ru-RU" sz="800" b="1" dirty="0" smtClean="0">
                <a:solidFill>
                  <a:srgbClr val="231F20"/>
                </a:solidFill>
              </a:rPr>
              <a:t>предприятий</a:t>
            </a:r>
            <a:r>
              <a:rPr lang="en-US" sz="800" b="1" dirty="0" smtClean="0">
                <a:solidFill>
                  <a:srgbClr val="231F20"/>
                </a:solidFill>
              </a:rPr>
              <a:t>;</a:t>
            </a:r>
          </a:p>
          <a:p>
            <a:pPr marL="139700" lvl="0" algn="just">
              <a:lnSpc>
                <a:spcPct val="115000"/>
              </a:lnSpc>
              <a:buClr>
                <a:srgbClr val="231F20"/>
              </a:buClr>
              <a:buSzPts val="1400"/>
            </a:pPr>
            <a:r>
              <a:rPr lang="ru-RU" sz="800" b="1" dirty="0" smtClean="0">
                <a:solidFill>
                  <a:srgbClr val="231F20"/>
                </a:solidFill>
              </a:rPr>
              <a:t>Б) Развитие </a:t>
            </a:r>
            <a:r>
              <a:rPr lang="ru-RU" sz="800" b="1" dirty="0">
                <a:solidFill>
                  <a:srgbClr val="231F20"/>
                </a:solidFill>
              </a:rPr>
              <a:t>пассажирских перевозок внутри района. </a:t>
            </a:r>
            <a:r>
              <a:rPr lang="ru-RU" sz="800" b="1" dirty="0" smtClean="0">
                <a:solidFill>
                  <a:srgbClr val="231F20"/>
                </a:solidFill>
              </a:rPr>
              <a:t>Развитие </a:t>
            </a:r>
            <a:r>
              <a:rPr lang="ru-RU" sz="800" b="1" dirty="0">
                <a:solidFill>
                  <a:srgbClr val="231F20"/>
                </a:solidFill>
              </a:rPr>
              <a:t>малой авиации посредством пассажирских </a:t>
            </a:r>
            <a:r>
              <a:rPr lang="ru-RU" sz="800" b="1" dirty="0" smtClean="0">
                <a:solidFill>
                  <a:srgbClr val="231F20"/>
                </a:solidFill>
              </a:rPr>
              <a:t>перевозок</a:t>
            </a:r>
            <a:r>
              <a:rPr lang="en-US" sz="800" b="1" dirty="0" smtClean="0">
                <a:solidFill>
                  <a:srgbClr val="231F20"/>
                </a:solidFill>
              </a:rPr>
              <a:t>;</a:t>
            </a:r>
            <a:endParaRPr lang="ru-RU" sz="800" b="1" dirty="0">
              <a:solidFill>
                <a:srgbClr val="231F20"/>
              </a:solidFill>
            </a:endParaRPr>
          </a:p>
          <a:p>
            <a:pPr marL="139700" lvl="0" algn="just">
              <a:lnSpc>
                <a:spcPct val="115000"/>
              </a:lnSpc>
              <a:buClr>
                <a:srgbClr val="231F20"/>
              </a:buClr>
              <a:buSzPts val="1400"/>
            </a:pPr>
            <a:r>
              <a:rPr lang="ru-RU" sz="800" b="1" dirty="0" smtClean="0">
                <a:solidFill>
                  <a:srgbClr val="231F20"/>
                </a:solidFill>
              </a:rPr>
              <a:t>В) Развитие </a:t>
            </a:r>
            <a:r>
              <a:rPr lang="ru-RU" sz="800" b="1" dirty="0">
                <a:solidFill>
                  <a:srgbClr val="231F20"/>
                </a:solidFill>
              </a:rPr>
              <a:t>индивидуального жилищного строительства за счет производства на территории собственных строительных </a:t>
            </a:r>
            <a:r>
              <a:rPr lang="ru-RU" sz="800" b="1" dirty="0" smtClean="0">
                <a:solidFill>
                  <a:srgbClr val="231F20"/>
                </a:solidFill>
              </a:rPr>
              <a:t>материалов</a:t>
            </a:r>
            <a:r>
              <a:rPr lang="en-US" sz="800" b="1" dirty="0" smtClean="0">
                <a:solidFill>
                  <a:srgbClr val="231F20"/>
                </a:solidFill>
              </a:rPr>
              <a:t>;</a:t>
            </a:r>
            <a:endParaRPr lang="ru-RU" sz="800" b="1" dirty="0">
              <a:solidFill>
                <a:srgbClr val="231F20"/>
              </a:solidFill>
            </a:endParaRPr>
          </a:p>
          <a:p>
            <a:pPr marL="139700" lvl="0" algn="just">
              <a:lnSpc>
                <a:spcPct val="115000"/>
              </a:lnSpc>
              <a:buClr>
                <a:srgbClr val="231F20"/>
              </a:buClr>
              <a:buSzPts val="1400"/>
            </a:pPr>
            <a:r>
              <a:rPr lang="ru-RU" sz="800" b="1" dirty="0" smtClean="0">
                <a:solidFill>
                  <a:srgbClr val="231F20"/>
                </a:solidFill>
              </a:rPr>
              <a:t>Г) Организация</a:t>
            </a:r>
            <a:r>
              <a:rPr lang="ru-RU" sz="800" b="1" dirty="0">
                <a:solidFill>
                  <a:srgbClr val="231F20"/>
                </a:solidFill>
              </a:rPr>
              <a:t>, внедрение профессионального обучения по приоритетным рабочим профессиям на базе филиала Нерчинского аграрного техникума и  общеобразовательных </a:t>
            </a:r>
            <a:r>
              <a:rPr lang="ru-RU" sz="800" b="1" dirty="0" smtClean="0">
                <a:solidFill>
                  <a:srgbClr val="231F20"/>
                </a:solidFill>
              </a:rPr>
              <a:t>школ</a:t>
            </a:r>
            <a:r>
              <a:rPr lang="en-US" sz="800" b="1" dirty="0" smtClean="0">
                <a:solidFill>
                  <a:srgbClr val="231F20"/>
                </a:solidFill>
              </a:rPr>
              <a:t>;</a:t>
            </a:r>
            <a:endParaRPr lang="ru-RU" sz="800" b="1" dirty="0">
              <a:solidFill>
                <a:srgbClr val="231F20"/>
              </a:solidFill>
            </a:endParaRPr>
          </a:p>
          <a:p>
            <a:pPr marL="139700" lvl="0" algn="just">
              <a:lnSpc>
                <a:spcPct val="115000"/>
              </a:lnSpc>
              <a:buClr>
                <a:srgbClr val="231F20"/>
              </a:buClr>
              <a:buSzPts val="1400"/>
            </a:pPr>
            <a:r>
              <a:rPr lang="ru-RU" sz="800" b="1" dirty="0" smtClean="0">
                <a:solidFill>
                  <a:srgbClr val="231F20"/>
                </a:solidFill>
              </a:rPr>
              <a:t>Д) Строительство </a:t>
            </a:r>
            <a:r>
              <a:rPr lang="ru-RU" sz="800" b="1" dirty="0">
                <a:solidFill>
                  <a:srgbClr val="231F20"/>
                </a:solidFill>
              </a:rPr>
              <a:t>зоны (базы</a:t>
            </a:r>
            <a:r>
              <a:rPr lang="ru-RU" sz="800" b="1" dirty="0" smtClean="0">
                <a:solidFill>
                  <a:srgbClr val="231F20"/>
                </a:solidFill>
              </a:rPr>
              <a:t>)  </a:t>
            </a:r>
            <a:r>
              <a:rPr lang="ru-RU" sz="800" b="1" dirty="0">
                <a:solidFill>
                  <a:srgbClr val="231F20"/>
                </a:solidFill>
              </a:rPr>
              <a:t>отдыха </a:t>
            </a:r>
            <a:r>
              <a:rPr lang="ru-RU" sz="800" b="1" dirty="0" smtClean="0">
                <a:solidFill>
                  <a:srgbClr val="231F20"/>
                </a:solidFill>
              </a:rPr>
              <a:t>или восстановление существующей на </a:t>
            </a:r>
            <a:r>
              <a:rPr lang="ru-RU" sz="800" b="1" dirty="0">
                <a:solidFill>
                  <a:srgbClr val="231F20"/>
                </a:solidFill>
              </a:rPr>
              <a:t>территории минеральных </a:t>
            </a:r>
            <a:r>
              <a:rPr lang="ru-RU" sz="800" b="1" dirty="0" smtClean="0">
                <a:solidFill>
                  <a:srgbClr val="231F20"/>
                </a:solidFill>
              </a:rPr>
              <a:t>источников</a:t>
            </a:r>
            <a:r>
              <a:rPr lang="en-US" sz="800" b="1" dirty="0" smtClean="0">
                <a:solidFill>
                  <a:srgbClr val="231F20"/>
                </a:solidFill>
              </a:rPr>
              <a:t>;</a:t>
            </a:r>
            <a:endParaRPr lang="ru-RU" sz="800" b="1" dirty="0">
              <a:solidFill>
                <a:srgbClr val="231F20"/>
              </a:solidFill>
            </a:endParaRPr>
          </a:p>
          <a:p>
            <a:pPr marL="139700" lvl="0" algn="just">
              <a:lnSpc>
                <a:spcPct val="115000"/>
              </a:lnSpc>
              <a:buClr>
                <a:srgbClr val="231F20"/>
              </a:buClr>
              <a:buSzPts val="1400"/>
            </a:pPr>
            <a:r>
              <a:rPr lang="ru-RU" sz="800" b="1" dirty="0" smtClean="0">
                <a:solidFill>
                  <a:srgbClr val="231F20"/>
                </a:solidFill>
              </a:rPr>
              <a:t>Е) Развитие </a:t>
            </a:r>
            <a:r>
              <a:rPr lang="ru-RU" sz="800" b="1" dirty="0">
                <a:solidFill>
                  <a:srgbClr val="231F20"/>
                </a:solidFill>
              </a:rPr>
              <a:t>туристической охоты на базе МУП «</a:t>
            </a:r>
            <a:r>
              <a:rPr lang="ru-RU" sz="800" b="1" dirty="0" err="1">
                <a:solidFill>
                  <a:srgbClr val="231F20"/>
                </a:solidFill>
              </a:rPr>
              <a:t>Кыринское</a:t>
            </a:r>
            <a:r>
              <a:rPr lang="ru-RU" sz="800" b="1" dirty="0">
                <a:solidFill>
                  <a:srgbClr val="231F20"/>
                </a:solidFill>
              </a:rPr>
              <a:t> охотничье-промысловое хозяйство</a:t>
            </a:r>
            <a:r>
              <a:rPr lang="ru-RU" sz="800" b="1" dirty="0" smtClean="0">
                <a:solidFill>
                  <a:srgbClr val="231F20"/>
                </a:solidFill>
              </a:rPr>
              <a:t>»</a:t>
            </a:r>
            <a:r>
              <a:rPr lang="en-US" sz="800" b="1" dirty="0" smtClean="0">
                <a:solidFill>
                  <a:srgbClr val="231F20"/>
                </a:solidFill>
              </a:rPr>
              <a:t>;</a:t>
            </a:r>
            <a:endParaRPr lang="ru-RU" sz="800" b="1" dirty="0">
              <a:solidFill>
                <a:srgbClr val="231F20"/>
              </a:solidFill>
            </a:endParaRPr>
          </a:p>
          <a:p>
            <a:pPr marL="139700" lvl="0" algn="just">
              <a:lnSpc>
                <a:spcPct val="115000"/>
              </a:lnSpc>
              <a:buClr>
                <a:srgbClr val="231F20"/>
              </a:buClr>
              <a:buSzPts val="1400"/>
            </a:pPr>
            <a:r>
              <a:rPr lang="ru-RU" sz="800" b="1" dirty="0" smtClean="0">
                <a:solidFill>
                  <a:srgbClr val="231F20"/>
                </a:solidFill>
              </a:rPr>
              <a:t>Ж) Развитие </a:t>
            </a:r>
            <a:r>
              <a:rPr lang="ru-RU" sz="800" b="1" dirty="0">
                <a:solidFill>
                  <a:srgbClr val="231F20"/>
                </a:solidFill>
              </a:rPr>
              <a:t>сельского </a:t>
            </a:r>
            <a:r>
              <a:rPr lang="ru-RU" sz="800" b="1" dirty="0" smtClean="0">
                <a:solidFill>
                  <a:srgbClr val="231F20"/>
                </a:solidFill>
              </a:rPr>
              <a:t>и экологического туризма </a:t>
            </a:r>
            <a:r>
              <a:rPr lang="ru-RU" sz="800" b="1" dirty="0">
                <a:solidFill>
                  <a:srgbClr val="231F20"/>
                </a:solidFill>
              </a:rPr>
              <a:t>на базе </a:t>
            </a:r>
            <a:r>
              <a:rPr lang="ru-RU" sz="800" b="1" dirty="0" err="1">
                <a:solidFill>
                  <a:srgbClr val="231F20"/>
                </a:solidFill>
              </a:rPr>
              <a:t>Сохондинского</a:t>
            </a:r>
            <a:r>
              <a:rPr lang="ru-RU" sz="800" b="1" dirty="0">
                <a:solidFill>
                  <a:srgbClr val="231F20"/>
                </a:solidFill>
              </a:rPr>
              <a:t> заповедника и народных умельцев </a:t>
            </a:r>
            <a:r>
              <a:rPr lang="ru-RU" sz="800" b="1" dirty="0" smtClean="0">
                <a:solidFill>
                  <a:srgbClr val="231F20"/>
                </a:solidFill>
              </a:rPr>
              <a:t>района</a:t>
            </a:r>
            <a:r>
              <a:rPr lang="en-US" sz="800" b="1" dirty="0">
                <a:solidFill>
                  <a:srgbClr val="231F20"/>
                </a:solidFill>
              </a:rPr>
              <a:t>;</a:t>
            </a:r>
            <a:endParaRPr lang="ru-RU" sz="800" b="1" dirty="0">
              <a:solidFill>
                <a:srgbClr val="231F20"/>
              </a:solidFill>
            </a:endParaRPr>
          </a:p>
          <a:p>
            <a:pPr marL="139700" lvl="0" algn="just">
              <a:lnSpc>
                <a:spcPct val="115000"/>
              </a:lnSpc>
              <a:buClr>
                <a:srgbClr val="231F20"/>
              </a:buClr>
              <a:buSzPts val="1400"/>
            </a:pPr>
            <a:r>
              <a:rPr lang="ru-RU" sz="800" b="1" dirty="0" smtClean="0">
                <a:solidFill>
                  <a:srgbClr val="231F20"/>
                </a:solidFill>
              </a:rPr>
              <a:t>З) Развитие </a:t>
            </a:r>
            <a:r>
              <a:rPr lang="ru-RU" sz="800" b="1" dirty="0">
                <a:solidFill>
                  <a:srgbClr val="231F20"/>
                </a:solidFill>
              </a:rPr>
              <a:t>приграничного </a:t>
            </a:r>
            <a:r>
              <a:rPr lang="ru-RU" sz="800" b="1" dirty="0" smtClean="0">
                <a:solidFill>
                  <a:srgbClr val="231F20"/>
                </a:solidFill>
              </a:rPr>
              <a:t>и межрайонного туризма </a:t>
            </a:r>
            <a:r>
              <a:rPr lang="ru-RU" sz="800" b="1" dirty="0">
                <a:solidFill>
                  <a:srgbClr val="231F20"/>
                </a:solidFill>
              </a:rPr>
              <a:t>на базе </a:t>
            </a:r>
            <a:r>
              <a:rPr lang="ru-RU" sz="800" b="1" dirty="0" err="1">
                <a:solidFill>
                  <a:srgbClr val="231F20"/>
                </a:solidFill>
              </a:rPr>
              <a:t>Сохондинского</a:t>
            </a:r>
            <a:r>
              <a:rPr lang="ru-RU" sz="800" b="1" dirty="0">
                <a:solidFill>
                  <a:srgbClr val="231F20"/>
                </a:solidFill>
              </a:rPr>
              <a:t> </a:t>
            </a:r>
            <a:r>
              <a:rPr lang="ru-RU" sz="800" b="1" dirty="0" smtClean="0">
                <a:solidFill>
                  <a:srgbClr val="231F20"/>
                </a:solidFill>
              </a:rPr>
              <a:t>заповедника</a:t>
            </a:r>
            <a:r>
              <a:rPr lang="en-US" sz="800" b="1" dirty="0">
                <a:solidFill>
                  <a:srgbClr val="231F20"/>
                </a:solidFill>
              </a:rPr>
              <a:t>;</a:t>
            </a:r>
            <a:endParaRPr lang="ru-RU" sz="800" b="1" dirty="0">
              <a:solidFill>
                <a:srgbClr val="231F20"/>
              </a:solidFill>
            </a:endParaRPr>
          </a:p>
          <a:p>
            <a:pPr marL="139700" lvl="0" algn="just">
              <a:lnSpc>
                <a:spcPct val="115000"/>
              </a:lnSpc>
              <a:buClr>
                <a:srgbClr val="231F20"/>
              </a:buClr>
              <a:buSzPts val="1400"/>
            </a:pPr>
            <a:r>
              <a:rPr lang="ru-RU" sz="800" b="1" dirty="0" smtClean="0">
                <a:solidFill>
                  <a:srgbClr val="231F20"/>
                </a:solidFill>
              </a:rPr>
              <a:t>И) Создание </a:t>
            </a:r>
            <a:r>
              <a:rPr lang="ru-RU" sz="800" b="1" dirty="0">
                <a:solidFill>
                  <a:srgbClr val="231F20"/>
                </a:solidFill>
              </a:rPr>
              <a:t>и развитие социально-ориентированных некоммерческих </a:t>
            </a:r>
            <a:r>
              <a:rPr lang="ru-RU" sz="800" b="1" dirty="0" smtClean="0">
                <a:solidFill>
                  <a:srgbClr val="231F20"/>
                </a:solidFill>
              </a:rPr>
              <a:t>организаций</a:t>
            </a:r>
            <a:r>
              <a:rPr lang="en-US" sz="800" b="1" dirty="0" smtClean="0">
                <a:solidFill>
                  <a:srgbClr val="231F20"/>
                </a:solidFill>
              </a:rPr>
              <a:t>;</a:t>
            </a:r>
            <a:endParaRPr lang="ru-RU" sz="800" b="1" dirty="0" smtClean="0">
              <a:solidFill>
                <a:srgbClr val="231F20"/>
              </a:solidFill>
            </a:endParaRPr>
          </a:p>
          <a:p>
            <a:pPr marL="139700" lvl="0" algn="just">
              <a:lnSpc>
                <a:spcPct val="115000"/>
              </a:lnSpc>
              <a:buClr>
                <a:srgbClr val="231F20"/>
              </a:buClr>
              <a:buSzPts val="1400"/>
            </a:pPr>
            <a:r>
              <a:rPr lang="ru-RU" sz="800" b="1" dirty="0" smtClean="0">
                <a:solidFill>
                  <a:srgbClr val="231F20"/>
                </a:solidFill>
              </a:rPr>
              <a:t>К) Создание физкультурно-оздоровительного комплекса.</a:t>
            </a:r>
          </a:p>
          <a:p>
            <a:pPr marL="139700" lvl="0" algn="just">
              <a:lnSpc>
                <a:spcPct val="115000"/>
              </a:lnSpc>
              <a:buClr>
                <a:srgbClr val="231F20"/>
              </a:buClr>
              <a:buSzPts val="1400"/>
            </a:pPr>
            <a:r>
              <a:rPr lang="ru-RU" sz="800" b="1" dirty="0" smtClean="0">
                <a:solidFill>
                  <a:srgbClr val="231F20"/>
                </a:solidFill>
              </a:rPr>
              <a:t>Л) Строительство дороги до сельского поселения «</a:t>
            </a:r>
            <a:r>
              <a:rPr lang="ru-RU" sz="800" b="1" dirty="0" err="1" smtClean="0">
                <a:solidFill>
                  <a:srgbClr val="231F20"/>
                </a:solidFill>
              </a:rPr>
              <a:t>Надежнинское</a:t>
            </a:r>
            <a:r>
              <a:rPr lang="ru-RU" sz="800" b="1" dirty="0" smtClean="0">
                <a:solidFill>
                  <a:srgbClr val="231F20"/>
                </a:solidFill>
              </a:rPr>
              <a:t>», которое будет способствовать развитию оздоровительного туризма, т.к. большинство целебных минеральных источников находится на данной территории</a:t>
            </a:r>
            <a:r>
              <a:rPr lang="en-US" sz="800" b="1" dirty="0" smtClean="0">
                <a:solidFill>
                  <a:srgbClr val="231F20"/>
                </a:solidFill>
              </a:rPr>
              <a:t>;</a:t>
            </a:r>
            <a:endParaRPr lang="ru-RU" sz="800" b="1" dirty="0" smtClean="0">
              <a:solidFill>
                <a:srgbClr val="231F20"/>
              </a:solidFill>
            </a:endParaRPr>
          </a:p>
          <a:p>
            <a:pPr marL="139700" lvl="0" algn="just">
              <a:lnSpc>
                <a:spcPct val="115000"/>
              </a:lnSpc>
              <a:buClr>
                <a:srgbClr val="231F20"/>
              </a:buClr>
              <a:buSzPts val="1400"/>
            </a:pPr>
            <a:r>
              <a:rPr lang="ru-RU" sz="800" b="1" dirty="0" smtClean="0">
                <a:solidFill>
                  <a:srgbClr val="231F20"/>
                </a:solidFill>
              </a:rPr>
              <a:t>М) Увеличение числа предприятий горнодобывающей отрасли.</a:t>
            </a:r>
          </a:p>
          <a:p>
            <a:pPr marL="139700" lvl="0" algn="just">
              <a:lnSpc>
                <a:spcPct val="115000"/>
              </a:lnSpc>
              <a:buClr>
                <a:srgbClr val="231F20"/>
              </a:buClr>
              <a:buSzPts val="1400"/>
            </a:pPr>
            <a:r>
              <a:rPr lang="ru-RU" sz="800" b="1" dirty="0">
                <a:solidFill>
                  <a:srgbClr val="231F20"/>
                </a:solidFill>
              </a:rPr>
              <a:t>     </a:t>
            </a:r>
            <a:r>
              <a:rPr lang="ru-RU" sz="800" b="1" dirty="0" smtClean="0">
                <a:solidFill>
                  <a:srgbClr val="231F20"/>
                </a:solidFill>
              </a:rPr>
              <a:t>Для </a:t>
            </a:r>
            <a:r>
              <a:rPr lang="ru-RU" sz="800" b="1" dirty="0">
                <a:solidFill>
                  <a:srgbClr val="231F20"/>
                </a:solidFill>
              </a:rPr>
              <a:t>достижения желаемого образа будущего в районе имеется собственные возможности: земли сельскохозяйственного назначения, действующие сельскохозяйственные кооперативы, трудовые ресурсы, МУП «</a:t>
            </a:r>
            <a:r>
              <a:rPr lang="ru-RU" sz="800" b="1" dirty="0" err="1">
                <a:solidFill>
                  <a:srgbClr val="231F20"/>
                </a:solidFill>
              </a:rPr>
              <a:t>Охотпромхоз</a:t>
            </a:r>
            <a:r>
              <a:rPr lang="ru-RU" sz="800" b="1" dirty="0">
                <a:solidFill>
                  <a:srgbClr val="231F20"/>
                </a:solidFill>
              </a:rPr>
              <a:t>» на базе, которого возможно организовать закуп сельскохозяйственной продукции у населения, пустующие производственные здания, недостроенные сооружения, филиал Нерчинского аграрного техникума для подготовки кадров, минеральные источники, запасы полезных ископаемых, </a:t>
            </a:r>
            <a:r>
              <a:rPr lang="ru-RU" sz="800" b="1" dirty="0" err="1">
                <a:solidFill>
                  <a:srgbClr val="231F20"/>
                </a:solidFill>
              </a:rPr>
              <a:t>Сохондинский</a:t>
            </a:r>
            <a:r>
              <a:rPr lang="ru-RU" sz="800" b="1" dirty="0">
                <a:solidFill>
                  <a:srgbClr val="231F20"/>
                </a:solidFill>
              </a:rPr>
              <a:t> биосферный заповедник, действующие НКО.</a:t>
            </a:r>
          </a:p>
          <a:p>
            <a:pPr marL="139700" lvl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</a:pPr>
            <a:endParaRPr sz="800" dirty="0">
              <a:solidFill>
                <a:srgbClr val="231F20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solidFill>
                <a:srgbClr val="231F2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3248" y="3652520"/>
            <a:ext cx="2030413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41720" y="992121"/>
            <a:ext cx="2788919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900" dirty="0" smtClean="0"/>
              <a:t>В </a:t>
            </a:r>
            <a:r>
              <a:rPr lang="ru-RU" sz="900" dirty="0"/>
              <a:t>результате достижения </a:t>
            </a:r>
            <a:r>
              <a:rPr lang="ru-RU" sz="900" dirty="0" smtClean="0"/>
              <a:t>вышеперечисленных задач повысится уровень жизни населения по всем экономическим и социальным показателям на территории муниципального района «</a:t>
            </a:r>
            <a:r>
              <a:rPr lang="ru-RU" sz="900" dirty="0" err="1" smtClean="0"/>
              <a:t>Кыринский</a:t>
            </a:r>
            <a:r>
              <a:rPr lang="ru-RU" sz="900" dirty="0" smtClean="0"/>
              <a:t> район».</a:t>
            </a:r>
            <a:endParaRPr lang="ru-RU" sz="900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6368" y="2989695"/>
            <a:ext cx="2190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C:\Users\Моргачева_АП\Desktop\png-clipart-love-park-recreation-car-park-campsite-blue-angl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2710" y="2382214"/>
            <a:ext cx="228621" cy="20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983" y="2115559"/>
            <a:ext cx="439737" cy="124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424" y="1682643"/>
            <a:ext cx="257425" cy="176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279" y="1409700"/>
            <a:ext cx="298052" cy="142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920" y="1134244"/>
            <a:ext cx="255587" cy="14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845" y="2658265"/>
            <a:ext cx="444500" cy="174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2517" y="3234170"/>
            <a:ext cx="347663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900" y="2923020"/>
            <a:ext cx="244475" cy="18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449" y="3765974"/>
            <a:ext cx="178396" cy="188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2354" y="3368313"/>
            <a:ext cx="163135" cy="157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8765" y="3839368"/>
            <a:ext cx="261937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0" descr="C:\Users\Моргачева_АП\Desktop\kirinskiy.jp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480" y="1950720"/>
            <a:ext cx="3314700" cy="2392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3792" y="3271677"/>
            <a:ext cx="439737" cy="124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1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095" y="2459983"/>
            <a:ext cx="3238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4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563" y="3323965"/>
            <a:ext cx="188913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9695" y="3462712"/>
            <a:ext cx="444500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6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0840" y="3393706"/>
            <a:ext cx="219075" cy="20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9015" y="3542722"/>
            <a:ext cx="261937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3792" y="3497687"/>
            <a:ext cx="261937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9675" y="2885230"/>
            <a:ext cx="2317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57"/>
          <p:cNvSpPr txBox="1">
            <a:spLocks noGrp="1"/>
          </p:cNvSpPr>
          <p:nvPr>
            <p:ph type="title"/>
          </p:nvPr>
        </p:nvSpPr>
        <p:spPr>
          <a:xfrm>
            <a:off x="397326" y="246000"/>
            <a:ext cx="6521100" cy="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125" rIns="0" bIns="0" anchor="ctr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1100"/>
              <a:buNone/>
            </a:pPr>
            <a:r>
              <a:rPr lang="ru" sz="2900" b="1">
                <a:solidFill>
                  <a:srgbClr val="6C6C72"/>
                </a:solidFill>
              </a:rPr>
              <a:t>Информация о р</a:t>
            </a:r>
            <a:r>
              <a:rPr lang="ru" sz="2900" b="1">
                <a:solidFill>
                  <a:srgbClr val="6C6C72"/>
                </a:solidFill>
                <a:latin typeface="Arial"/>
                <a:ea typeface="Arial"/>
                <a:cs typeface="Arial"/>
                <a:sym typeface="Arial"/>
              </a:rPr>
              <a:t>айон</a:t>
            </a:r>
            <a:r>
              <a:rPr lang="ru" sz="2900" b="1">
                <a:solidFill>
                  <a:srgbClr val="6C6C72"/>
                </a:solidFill>
              </a:rPr>
              <a:t>е 1/3</a:t>
            </a:r>
            <a:endParaRPr sz="1100"/>
          </a:p>
        </p:txBody>
      </p:sp>
      <p:sp>
        <p:nvSpPr>
          <p:cNvPr id="303" name="Google Shape;303;p57"/>
          <p:cNvSpPr txBox="1"/>
          <p:nvPr/>
        </p:nvSpPr>
        <p:spPr>
          <a:xfrm>
            <a:off x="410675" y="1365924"/>
            <a:ext cx="931200" cy="5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075" rIns="0" bIns="0" anchor="t" anchorCtr="0">
            <a:noAutofit/>
          </a:bodyPr>
          <a:lstStyle/>
          <a:p>
            <a:pPr marL="0" marR="0" lvl="0" indent="0" algn="ctr" rtl="0">
              <a:lnSpc>
                <a:spcPct val="1034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dirty="0">
                <a:solidFill>
                  <a:schemeClr val="dk1"/>
                </a:solidFill>
              </a:rPr>
              <a:t>Граничит </a:t>
            </a:r>
            <a:r>
              <a:rPr lang="ru" sz="800" dirty="0" smtClean="0">
                <a:solidFill>
                  <a:schemeClr val="dk1"/>
                </a:solidFill>
              </a:rPr>
              <a:t>на северо-западе с Красночикойским, на севере с Улетовским на востоке с Акшинским  </a:t>
            </a:r>
            <a:r>
              <a:rPr lang="ru" sz="800" dirty="0">
                <a:solidFill>
                  <a:schemeClr val="dk1"/>
                </a:solidFill>
              </a:rPr>
              <a:t>районами и  </a:t>
            </a:r>
            <a:r>
              <a:rPr lang="ru" sz="800" dirty="0" smtClean="0">
                <a:solidFill>
                  <a:schemeClr val="dk1"/>
                </a:solidFill>
              </a:rPr>
              <a:t> </a:t>
            </a:r>
            <a:r>
              <a:rPr lang="ru" sz="800" dirty="0">
                <a:solidFill>
                  <a:schemeClr val="dk1"/>
                </a:solidFill>
              </a:rPr>
              <a:t>КНР/Монголия </a:t>
            </a:r>
            <a:endParaRPr sz="800" dirty="0">
              <a:solidFill>
                <a:schemeClr val="dk1"/>
              </a:solidFill>
            </a:endParaRPr>
          </a:p>
        </p:txBody>
      </p:sp>
      <p:sp>
        <p:nvSpPr>
          <p:cNvPr id="304" name="Google Shape;304;p57"/>
          <p:cNvSpPr txBox="1"/>
          <p:nvPr/>
        </p:nvSpPr>
        <p:spPr>
          <a:xfrm>
            <a:off x="1406176" y="1365927"/>
            <a:ext cx="993900" cy="2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075" rIns="0" bIns="0" anchor="t" anchorCtr="0">
            <a:noAutofit/>
          </a:bodyPr>
          <a:lstStyle/>
          <a:p>
            <a:pPr marL="12700" marR="0" lvl="0" indent="-12700" algn="ctr" rtl="0">
              <a:lnSpc>
                <a:spcPct val="1034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dirty="0">
                <a:solidFill>
                  <a:schemeClr val="dk1"/>
                </a:solidFill>
              </a:rPr>
              <a:t>Авиасообщение </a:t>
            </a:r>
          </a:p>
          <a:p>
            <a:pPr marL="12700" marR="0" lvl="0" indent="-12700" algn="ctr" rtl="0">
              <a:lnSpc>
                <a:spcPct val="1034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" dirty="0" smtClean="0">
                <a:solidFill>
                  <a:schemeClr val="dk1"/>
                </a:solidFill>
              </a:rPr>
              <a:t>Д</a:t>
            </a:r>
            <a:r>
              <a:rPr lang="ru" sz="800" dirty="0" smtClean="0">
                <a:solidFill>
                  <a:schemeClr val="dk1"/>
                </a:solidFill>
              </a:rPr>
              <a:t>ействует одна вертолетная площадка по вызову</a:t>
            </a:r>
          </a:p>
          <a:p>
            <a:pPr marL="12700" marR="0" lvl="0" indent="-12700" algn="ctr" rtl="0">
              <a:lnSpc>
                <a:spcPct val="1034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" dirty="0">
                <a:solidFill>
                  <a:schemeClr val="dk1"/>
                </a:solidFill>
              </a:rPr>
              <a:t>м</a:t>
            </a:r>
            <a:r>
              <a:rPr lang="ru" sz="800" dirty="0" smtClean="0">
                <a:solidFill>
                  <a:schemeClr val="dk1"/>
                </a:solidFill>
              </a:rPr>
              <a:t>едицинской службы</a:t>
            </a:r>
          </a:p>
          <a:p>
            <a:pPr marL="12700" lvl="0" indent="-12700" algn="ctr">
              <a:lnSpc>
                <a:spcPct val="103499"/>
              </a:lnSpc>
            </a:pPr>
            <a:r>
              <a:rPr lang="ru" sz="800" dirty="0" smtClean="0">
                <a:solidFill>
                  <a:schemeClr val="dk1"/>
                </a:solidFill>
              </a:rPr>
              <a:t>(</a:t>
            </a:r>
            <a:r>
              <a:rPr lang="ru" sz="800" dirty="0"/>
              <a:t>тяжелобольных</a:t>
            </a:r>
            <a:r>
              <a:rPr lang="ru" sz="800" dirty="0" smtClean="0">
                <a:solidFill>
                  <a:schemeClr val="dk1"/>
                </a:solidFill>
              </a:rPr>
              <a:t>)</a:t>
            </a:r>
            <a:endParaRPr sz="800" dirty="0">
              <a:solidFill>
                <a:schemeClr val="dk1"/>
              </a:solidFill>
            </a:endParaRPr>
          </a:p>
        </p:txBody>
      </p:sp>
      <p:sp>
        <p:nvSpPr>
          <p:cNvPr id="305" name="Google Shape;305;p57"/>
          <p:cNvSpPr txBox="1"/>
          <p:nvPr/>
        </p:nvSpPr>
        <p:spPr>
          <a:xfrm>
            <a:off x="2418348" y="1365927"/>
            <a:ext cx="1085700" cy="262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075" rIns="0" bIns="0" anchor="t" anchorCtr="0">
            <a:spAutoFit/>
          </a:bodyPr>
          <a:lstStyle/>
          <a:p>
            <a:pPr marL="12700" marR="0" lvl="0" indent="0" algn="ctr" rtl="0">
              <a:lnSpc>
                <a:spcPct val="1034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dirty="0">
                <a:solidFill>
                  <a:schemeClr val="dk1"/>
                </a:solidFill>
              </a:rPr>
              <a:t>ЖД сообщение</a:t>
            </a:r>
            <a:endParaRPr sz="800" dirty="0">
              <a:solidFill>
                <a:schemeClr val="dk1"/>
              </a:solidFill>
            </a:endParaRPr>
          </a:p>
          <a:p>
            <a:pPr marL="12700" marR="0" lvl="0" indent="0" algn="ctr" rtl="0">
              <a:lnSpc>
                <a:spcPct val="1034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dirty="0" smtClean="0">
                <a:solidFill>
                  <a:schemeClr val="dk1"/>
                </a:solidFill>
              </a:rPr>
              <a:t>(отсутствует)</a:t>
            </a:r>
            <a:endParaRPr sz="800" dirty="0">
              <a:solidFill>
                <a:schemeClr val="dk1"/>
              </a:solidFill>
            </a:endParaRPr>
          </a:p>
        </p:txBody>
      </p:sp>
      <p:sp>
        <p:nvSpPr>
          <p:cNvPr id="306" name="Google Shape;306;p57"/>
          <p:cNvSpPr/>
          <p:nvPr/>
        </p:nvSpPr>
        <p:spPr>
          <a:xfrm>
            <a:off x="820091" y="984362"/>
            <a:ext cx="98100" cy="2874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57"/>
          <p:cNvSpPr/>
          <p:nvPr/>
        </p:nvSpPr>
        <p:spPr>
          <a:xfrm>
            <a:off x="1766934" y="1027634"/>
            <a:ext cx="255510" cy="201651"/>
          </a:xfrm>
          <a:custGeom>
            <a:avLst/>
            <a:gdLst/>
            <a:ahLst/>
            <a:cxnLst/>
            <a:rect l="l" t="t" r="r" b="b"/>
            <a:pathLst>
              <a:path w="299719" h="296545" extrusionOk="0">
                <a:moveTo>
                  <a:pt x="21272" y="178092"/>
                </a:moveTo>
                <a:lnTo>
                  <a:pt x="14421" y="180413"/>
                </a:lnTo>
                <a:lnTo>
                  <a:pt x="9055" y="182524"/>
                </a:lnTo>
                <a:lnTo>
                  <a:pt x="0" y="185915"/>
                </a:lnTo>
                <a:lnTo>
                  <a:pt x="47473" y="212697"/>
                </a:lnTo>
                <a:lnTo>
                  <a:pt x="78384" y="237972"/>
                </a:lnTo>
                <a:lnTo>
                  <a:pt x="111645" y="296087"/>
                </a:lnTo>
                <a:lnTo>
                  <a:pt x="116179" y="296202"/>
                </a:lnTo>
                <a:lnTo>
                  <a:pt x="117944" y="289483"/>
                </a:lnTo>
                <a:lnTo>
                  <a:pt x="121310" y="282727"/>
                </a:lnTo>
                <a:lnTo>
                  <a:pt x="121132" y="276072"/>
                </a:lnTo>
                <a:lnTo>
                  <a:pt x="120600" y="265661"/>
                </a:lnTo>
                <a:lnTo>
                  <a:pt x="119641" y="255262"/>
                </a:lnTo>
                <a:lnTo>
                  <a:pt x="118351" y="244888"/>
                </a:lnTo>
                <a:lnTo>
                  <a:pt x="116827" y="234556"/>
                </a:lnTo>
                <a:lnTo>
                  <a:pt x="116497" y="227577"/>
                </a:lnTo>
                <a:lnTo>
                  <a:pt x="117833" y="221432"/>
                </a:lnTo>
                <a:lnTo>
                  <a:pt x="120813" y="215823"/>
                </a:lnTo>
                <a:lnTo>
                  <a:pt x="125412" y="210451"/>
                </a:lnTo>
                <a:lnTo>
                  <a:pt x="152730" y="183267"/>
                </a:lnTo>
                <a:lnTo>
                  <a:pt x="67259" y="183267"/>
                </a:lnTo>
                <a:lnTo>
                  <a:pt x="53373" y="182618"/>
                </a:lnTo>
                <a:lnTo>
                  <a:pt x="38718" y="180413"/>
                </a:lnTo>
                <a:lnTo>
                  <a:pt x="24295" y="178676"/>
                </a:lnTo>
                <a:lnTo>
                  <a:pt x="22859" y="178587"/>
                </a:lnTo>
                <a:lnTo>
                  <a:pt x="21272" y="178092"/>
                </a:lnTo>
                <a:close/>
              </a:path>
              <a:path w="299719" h="296545" extrusionOk="0">
                <a:moveTo>
                  <a:pt x="41039" y="48541"/>
                </a:moveTo>
                <a:lnTo>
                  <a:pt x="31792" y="50234"/>
                </a:lnTo>
                <a:lnTo>
                  <a:pt x="24258" y="56271"/>
                </a:lnTo>
                <a:lnTo>
                  <a:pt x="16001" y="67894"/>
                </a:lnTo>
                <a:lnTo>
                  <a:pt x="129044" y="131940"/>
                </a:lnTo>
                <a:lnTo>
                  <a:pt x="116647" y="145671"/>
                </a:lnTo>
                <a:lnTo>
                  <a:pt x="104857" y="159264"/>
                </a:lnTo>
                <a:lnTo>
                  <a:pt x="92743" y="171295"/>
                </a:lnTo>
                <a:lnTo>
                  <a:pt x="79374" y="180340"/>
                </a:lnTo>
                <a:lnTo>
                  <a:pt x="67259" y="183267"/>
                </a:lnTo>
                <a:lnTo>
                  <a:pt x="152730" y="183267"/>
                </a:lnTo>
                <a:lnTo>
                  <a:pt x="157434" y="178587"/>
                </a:lnTo>
                <a:lnTo>
                  <a:pt x="266348" y="69469"/>
                </a:lnTo>
                <a:lnTo>
                  <a:pt x="187070" y="69469"/>
                </a:lnTo>
                <a:lnTo>
                  <a:pt x="117735" y="59705"/>
                </a:lnTo>
                <a:lnTo>
                  <a:pt x="54432" y="49949"/>
                </a:lnTo>
                <a:lnTo>
                  <a:pt x="41039" y="48541"/>
                </a:lnTo>
                <a:close/>
              </a:path>
              <a:path w="299719" h="296545" extrusionOk="0">
                <a:moveTo>
                  <a:pt x="283667" y="0"/>
                </a:moveTo>
                <a:lnTo>
                  <a:pt x="263474" y="0"/>
                </a:lnTo>
                <a:lnTo>
                  <a:pt x="231848" y="31340"/>
                </a:lnTo>
                <a:lnTo>
                  <a:pt x="215928" y="46895"/>
                </a:lnTo>
                <a:lnTo>
                  <a:pt x="199783" y="62204"/>
                </a:lnTo>
                <a:lnTo>
                  <a:pt x="195300" y="66382"/>
                </a:lnTo>
                <a:lnTo>
                  <a:pt x="187070" y="69469"/>
                </a:lnTo>
                <a:lnTo>
                  <a:pt x="266348" y="69469"/>
                </a:lnTo>
                <a:lnTo>
                  <a:pt x="284403" y="51346"/>
                </a:lnTo>
                <a:lnTo>
                  <a:pt x="295568" y="37422"/>
                </a:lnTo>
                <a:lnTo>
                  <a:pt x="299170" y="24930"/>
                </a:lnTo>
                <a:lnTo>
                  <a:pt x="295205" y="12809"/>
                </a:lnTo>
                <a:lnTo>
                  <a:pt x="28366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57"/>
          <p:cNvSpPr/>
          <p:nvPr/>
        </p:nvSpPr>
        <p:spPr>
          <a:xfrm>
            <a:off x="1917375" y="1117766"/>
            <a:ext cx="63000" cy="1122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57"/>
          <p:cNvSpPr/>
          <p:nvPr/>
        </p:nvSpPr>
        <p:spPr>
          <a:xfrm>
            <a:off x="410059" y="3643788"/>
            <a:ext cx="3764581" cy="124806"/>
          </a:xfrm>
          <a:custGeom>
            <a:avLst/>
            <a:gdLst/>
            <a:ahLst/>
            <a:cxnLst/>
            <a:rect l="l" t="t" r="r" b="b"/>
            <a:pathLst>
              <a:path w="4123054" h="167004" extrusionOk="0">
                <a:moveTo>
                  <a:pt x="4122953" y="166890"/>
                </a:moveTo>
                <a:lnTo>
                  <a:pt x="0" y="166890"/>
                </a:lnTo>
                <a:lnTo>
                  <a:pt x="0" y="0"/>
                </a:lnTo>
                <a:lnTo>
                  <a:pt x="4122953" y="0"/>
                </a:lnTo>
                <a:lnTo>
                  <a:pt x="4122953" y="166890"/>
                </a:lnTo>
                <a:close/>
              </a:path>
            </a:pathLst>
          </a:custGeom>
          <a:solidFill>
            <a:srgbClr val="7B2668">
              <a:alpha val="39607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57"/>
          <p:cNvSpPr/>
          <p:nvPr/>
        </p:nvSpPr>
        <p:spPr>
          <a:xfrm>
            <a:off x="399006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57"/>
          <p:cNvSpPr/>
          <p:nvPr/>
        </p:nvSpPr>
        <p:spPr>
          <a:xfrm>
            <a:off x="490832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57"/>
          <p:cNvSpPr/>
          <p:nvPr/>
        </p:nvSpPr>
        <p:spPr>
          <a:xfrm>
            <a:off x="582657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57"/>
          <p:cNvSpPr/>
          <p:nvPr/>
        </p:nvSpPr>
        <p:spPr>
          <a:xfrm>
            <a:off x="674482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57"/>
          <p:cNvSpPr/>
          <p:nvPr/>
        </p:nvSpPr>
        <p:spPr>
          <a:xfrm>
            <a:off x="766308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p57"/>
          <p:cNvSpPr/>
          <p:nvPr/>
        </p:nvSpPr>
        <p:spPr>
          <a:xfrm>
            <a:off x="858132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57"/>
          <p:cNvSpPr/>
          <p:nvPr/>
        </p:nvSpPr>
        <p:spPr>
          <a:xfrm>
            <a:off x="949958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p57"/>
          <p:cNvSpPr/>
          <p:nvPr/>
        </p:nvSpPr>
        <p:spPr>
          <a:xfrm>
            <a:off x="1041784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57"/>
          <p:cNvSpPr/>
          <p:nvPr/>
        </p:nvSpPr>
        <p:spPr>
          <a:xfrm>
            <a:off x="1133609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57"/>
          <p:cNvSpPr/>
          <p:nvPr/>
        </p:nvSpPr>
        <p:spPr>
          <a:xfrm>
            <a:off x="1225434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57"/>
          <p:cNvSpPr/>
          <p:nvPr/>
        </p:nvSpPr>
        <p:spPr>
          <a:xfrm>
            <a:off x="1317260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p57"/>
          <p:cNvSpPr/>
          <p:nvPr/>
        </p:nvSpPr>
        <p:spPr>
          <a:xfrm>
            <a:off x="1409085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p57"/>
          <p:cNvSpPr/>
          <p:nvPr/>
        </p:nvSpPr>
        <p:spPr>
          <a:xfrm>
            <a:off x="1500910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" name="Google Shape;323;p57"/>
          <p:cNvSpPr/>
          <p:nvPr/>
        </p:nvSpPr>
        <p:spPr>
          <a:xfrm>
            <a:off x="1592736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Google Shape;324;p57"/>
          <p:cNvSpPr/>
          <p:nvPr/>
        </p:nvSpPr>
        <p:spPr>
          <a:xfrm>
            <a:off x="1684560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57"/>
          <p:cNvSpPr/>
          <p:nvPr/>
        </p:nvSpPr>
        <p:spPr>
          <a:xfrm>
            <a:off x="1776386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p57"/>
          <p:cNvSpPr/>
          <p:nvPr/>
        </p:nvSpPr>
        <p:spPr>
          <a:xfrm>
            <a:off x="1868212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p57"/>
          <p:cNvSpPr/>
          <p:nvPr/>
        </p:nvSpPr>
        <p:spPr>
          <a:xfrm>
            <a:off x="1960038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Google Shape;328;p57"/>
          <p:cNvSpPr/>
          <p:nvPr/>
        </p:nvSpPr>
        <p:spPr>
          <a:xfrm>
            <a:off x="2051864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Google Shape;329;p57"/>
          <p:cNvSpPr/>
          <p:nvPr/>
        </p:nvSpPr>
        <p:spPr>
          <a:xfrm>
            <a:off x="2143689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Google Shape;330;p57"/>
          <p:cNvSpPr/>
          <p:nvPr/>
        </p:nvSpPr>
        <p:spPr>
          <a:xfrm>
            <a:off x="2235512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Google Shape;331;p57"/>
          <p:cNvSpPr/>
          <p:nvPr/>
        </p:nvSpPr>
        <p:spPr>
          <a:xfrm>
            <a:off x="2327339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p57"/>
          <p:cNvSpPr/>
          <p:nvPr/>
        </p:nvSpPr>
        <p:spPr>
          <a:xfrm>
            <a:off x="2419164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p57"/>
          <p:cNvSpPr/>
          <p:nvPr/>
        </p:nvSpPr>
        <p:spPr>
          <a:xfrm>
            <a:off x="2510990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p57"/>
          <p:cNvSpPr/>
          <p:nvPr/>
        </p:nvSpPr>
        <p:spPr>
          <a:xfrm>
            <a:off x="2602815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p57"/>
          <p:cNvSpPr/>
          <p:nvPr/>
        </p:nvSpPr>
        <p:spPr>
          <a:xfrm>
            <a:off x="2694641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Google Shape;336;p57"/>
          <p:cNvSpPr/>
          <p:nvPr/>
        </p:nvSpPr>
        <p:spPr>
          <a:xfrm>
            <a:off x="2786466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" name="Google Shape;337;p57"/>
          <p:cNvSpPr/>
          <p:nvPr/>
        </p:nvSpPr>
        <p:spPr>
          <a:xfrm>
            <a:off x="2878291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Google Shape;338;p57"/>
          <p:cNvSpPr/>
          <p:nvPr/>
        </p:nvSpPr>
        <p:spPr>
          <a:xfrm>
            <a:off x="2970116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" name="Google Shape;339;p57"/>
          <p:cNvSpPr/>
          <p:nvPr/>
        </p:nvSpPr>
        <p:spPr>
          <a:xfrm>
            <a:off x="3061942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57"/>
          <p:cNvSpPr/>
          <p:nvPr/>
        </p:nvSpPr>
        <p:spPr>
          <a:xfrm>
            <a:off x="3153767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" name="Google Shape;341;p57"/>
          <p:cNvSpPr/>
          <p:nvPr/>
        </p:nvSpPr>
        <p:spPr>
          <a:xfrm>
            <a:off x="3245592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" name="Google Shape;342;p57"/>
          <p:cNvSpPr/>
          <p:nvPr/>
        </p:nvSpPr>
        <p:spPr>
          <a:xfrm>
            <a:off x="3337417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" name="Google Shape;343;p57"/>
          <p:cNvSpPr/>
          <p:nvPr/>
        </p:nvSpPr>
        <p:spPr>
          <a:xfrm>
            <a:off x="3429243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Google Shape;344;p57"/>
          <p:cNvSpPr/>
          <p:nvPr/>
        </p:nvSpPr>
        <p:spPr>
          <a:xfrm>
            <a:off x="3521069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" name="Google Shape;345;p57"/>
          <p:cNvSpPr/>
          <p:nvPr/>
        </p:nvSpPr>
        <p:spPr>
          <a:xfrm>
            <a:off x="3612894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Google Shape;346;p57"/>
          <p:cNvSpPr/>
          <p:nvPr/>
        </p:nvSpPr>
        <p:spPr>
          <a:xfrm>
            <a:off x="3704719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57"/>
          <p:cNvSpPr/>
          <p:nvPr/>
        </p:nvSpPr>
        <p:spPr>
          <a:xfrm>
            <a:off x="3796544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" name="Google Shape;348;p57"/>
          <p:cNvSpPr txBox="1"/>
          <p:nvPr/>
        </p:nvSpPr>
        <p:spPr>
          <a:xfrm>
            <a:off x="1868200" y="2795100"/>
            <a:ext cx="7242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6225" rIns="0" bIns="0" anchor="t" anchorCtr="0">
            <a:spAutoFit/>
          </a:bodyPr>
          <a:lstStyle/>
          <a:p>
            <a:pPr marL="12700" marR="0" lvl="0" indent="-12700" algn="ctr" rtl="0">
              <a:lnSpc>
                <a:spcPct val="1035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chemeClr val="dk1"/>
                </a:solidFill>
              </a:rPr>
              <a:t>П</a:t>
            </a:r>
            <a:r>
              <a:rPr lang="ru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лощадь  территории</a:t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Google Shape;349;p57"/>
          <p:cNvSpPr txBox="1"/>
          <p:nvPr/>
        </p:nvSpPr>
        <p:spPr>
          <a:xfrm>
            <a:off x="390023" y="2732356"/>
            <a:ext cx="843600" cy="4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6225" rIns="0" bIns="0" anchor="t" anchorCtr="0">
            <a:spAutoFit/>
          </a:bodyPr>
          <a:lstStyle/>
          <a:p>
            <a:pPr marL="12700" marR="0" lvl="0" indent="0" algn="ctr" rtl="0">
              <a:lnSpc>
                <a:spcPct val="1035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dirty="0">
                <a:solidFill>
                  <a:schemeClr val="dk1"/>
                </a:solidFill>
              </a:rPr>
              <a:t>Общая протяжённость границ</a:t>
            </a:r>
            <a:endParaRPr sz="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Google Shape;350;p57"/>
          <p:cNvSpPr txBox="1"/>
          <p:nvPr/>
        </p:nvSpPr>
        <p:spPr>
          <a:xfrm>
            <a:off x="1785849" y="3089649"/>
            <a:ext cx="1091623" cy="578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100" rIns="0" bIns="0" anchor="t" anchorCtr="0">
            <a:spAutoFit/>
          </a:bodyPr>
          <a:lstStyle/>
          <a:p>
            <a:pPr marL="0" marR="0" lvl="0" indent="0" algn="ctr" rtl="0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 dirty="0" smtClean="0">
                <a:solidFill>
                  <a:schemeClr val="dk1"/>
                </a:solidFill>
              </a:rPr>
              <a:t>16048,29</a:t>
            </a:r>
            <a:endParaRPr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1354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тыс. км²</a:t>
            </a:r>
            <a:endParaRPr sz="7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" name="Google Shape;351;p57"/>
          <p:cNvSpPr txBox="1"/>
          <p:nvPr/>
        </p:nvSpPr>
        <p:spPr>
          <a:xfrm>
            <a:off x="274320" y="3095793"/>
            <a:ext cx="1409423" cy="4247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100" rIns="0" bIns="0" anchor="t" anchorCtr="0">
            <a:spAutoFit/>
          </a:bodyPr>
          <a:lstStyle/>
          <a:p>
            <a:pPr marL="0" marR="0" lvl="0" indent="0" algn="ctr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" dirty="0">
                <a:solidFill>
                  <a:schemeClr val="dk1"/>
                </a:solidFill>
              </a:rPr>
              <a:t>с</a:t>
            </a:r>
            <a:r>
              <a:rPr lang="ru-RU" sz="800" dirty="0" smtClean="0">
                <a:solidFill>
                  <a:schemeClr val="dk1"/>
                </a:solidFill>
                <a:sym typeface="Arial"/>
              </a:rPr>
              <a:t> севера на юг </a:t>
            </a:r>
            <a:r>
              <a:rPr lang="ru-RU" sz="800" b="1" dirty="0" smtClean="0">
                <a:solidFill>
                  <a:schemeClr val="dk1"/>
                </a:solidFill>
                <a:sym typeface="Arial"/>
              </a:rPr>
              <a:t>135,2 км </a:t>
            </a:r>
          </a:p>
          <a:p>
            <a:pPr marL="0" marR="0" lvl="0" indent="0" algn="ctr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" dirty="0" smtClean="0">
                <a:solidFill>
                  <a:schemeClr val="dk1"/>
                </a:solidFill>
                <a:sym typeface="Arial"/>
              </a:rPr>
              <a:t>с </a:t>
            </a:r>
            <a:r>
              <a:rPr lang="ru-RU" sz="800" dirty="0" smtClean="0">
                <a:solidFill>
                  <a:schemeClr val="dk1"/>
                </a:solidFill>
              </a:rPr>
              <a:t>запада на восток по параллели с. Гавань </a:t>
            </a:r>
            <a:r>
              <a:rPr lang="ru-RU" sz="800" b="1" dirty="0" smtClean="0">
                <a:solidFill>
                  <a:schemeClr val="dk1"/>
                </a:solidFill>
              </a:rPr>
              <a:t>240 км</a:t>
            </a:r>
            <a:endParaRPr sz="800" b="1" dirty="0">
              <a:solidFill>
                <a:schemeClr val="dk1"/>
              </a:solidFill>
              <a:sym typeface="Arial"/>
            </a:endParaRPr>
          </a:p>
        </p:txBody>
      </p:sp>
      <p:sp>
        <p:nvSpPr>
          <p:cNvPr id="352" name="Google Shape;352;p57"/>
          <p:cNvSpPr txBox="1"/>
          <p:nvPr/>
        </p:nvSpPr>
        <p:spPr>
          <a:xfrm>
            <a:off x="3413000" y="2851450"/>
            <a:ext cx="585600" cy="1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100" rIns="0" bIns="0" anchor="t" anchorCtr="0">
            <a:sp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Население</a:t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Google Shape;353;p57"/>
          <p:cNvSpPr txBox="1"/>
          <p:nvPr/>
        </p:nvSpPr>
        <p:spPr>
          <a:xfrm>
            <a:off x="3095289" y="3091300"/>
            <a:ext cx="1167000" cy="569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100" rIns="0" bIns="0" anchor="t" anchorCtr="0">
            <a:spAutoFit/>
          </a:bodyPr>
          <a:lstStyle/>
          <a:p>
            <a:pPr marL="0" marR="0" lvl="0" indent="0" algn="ctr" rtl="0">
              <a:lnSpc>
                <a:spcPct val="1151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 dirty="0" smtClean="0">
                <a:solidFill>
                  <a:schemeClr val="dk1"/>
                </a:solidFill>
              </a:rPr>
              <a:t>11,4</a:t>
            </a:r>
            <a:endParaRPr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тыс. человек</a:t>
            </a:r>
            <a:endParaRPr sz="1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p57"/>
          <p:cNvSpPr/>
          <p:nvPr/>
        </p:nvSpPr>
        <p:spPr>
          <a:xfrm>
            <a:off x="4427526" y="3643788"/>
            <a:ext cx="547665" cy="81054"/>
          </a:xfrm>
          <a:custGeom>
            <a:avLst/>
            <a:gdLst/>
            <a:ahLst/>
            <a:cxnLst/>
            <a:rect l="l" t="t" r="r" b="b"/>
            <a:pathLst>
              <a:path w="641985" h="119379" extrusionOk="0">
                <a:moveTo>
                  <a:pt x="641578" y="118846"/>
                </a:moveTo>
                <a:lnTo>
                  <a:pt x="0" y="118846"/>
                </a:lnTo>
                <a:lnTo>
                  <a:pt x="0" y="0"/>
                </a:lnTo>
                <a:lnTo>
                  <a:pt x="641578" y="0"/>
                </a:lnTo>
                <a:lnTo>
                  <a:pt x="641578" y="11884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" name="Google Shape;358;p57"/>
          <p:cNvSpPr/>
          <p:nvPr/>
        </p:nvSpPr>
        <p:spPr>
          <a:xfrm>
            <a:off x="8408179" y="2387791"/>
            <a:ext cx="554707" cy="87521"/>
          </a:xfrm>
          <a:custGeom>
            <a:avLst/>
            <a:gdLst/>
            <a:ahLst/>
            <a:cxnLst/>
            <a:rect l="l" t="t" r="r" b="b"/>
            <a:pathLst>
              <a:path w="650240" h="128904" extrusionOk="0">
                <a:moveTo>
                  <a:pt x="650011" y="128663"/>
                </a:moveTo>
                <a:lnTo>
                  <a:pt x="0" y="128663"/>
                </a:lnTo>
                <a:lnTo>
                  <a:pt x="0" y="0"/>
                </a:lnTo>
                <a:lnTo>
                  <a:pt x="650011" y="0"/>
                </a:lnTo>
                <a:lnTo>
                  <a:pt x="650011" y="12866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" name="Google Shape;363;p57"/>
          <p:cNvSpPr txBox="1"/>
          <p:nvPr/>
        </p:nvSpPr>
        <p:spPr>
          <a:xfrm>
            <a:off x="365652" y="4255709"/>
            <a:ext cx="1272600" cy="4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125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 dirty="0" smtClean="0">
                <a:solidFill>
                  <a:srgbClr val="383B3E"/>
                </a:solidFill>
              </a:rPr>
              <a:t>409</a:t>
            </a:r>
            <a:r>
              <a:rPr lang="ru" sz="1800" b="1" dirty="0" smtClean="0">
                <a:solidFill>
                  <a:srgbClr val="383B3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" sz="1800" b="1" dirty="0">
                <a:solidFill>
                  <a:srgbClr val="383B3E"/>
                </a:solidFill>
                <a:latin typeface="Arial"/>
                <a:ea typeface="Arial"/>
                <a:cs typeface="Arial"/>
                <a:sym typeface="Arial"/>
              </a:rPr>
              <a:t>км</a:t>
            </a: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расстояние до г</a:t>
            </a:r>
            <a:r>
              <a:rPr lang="ru" sz="800" dirty="0">
                <a:solidFill>
                  <a:schemeClr val="dk1"/>
                </a:solidFill>
              </a:rPr>
              <a:t>. </a:t>
            </a:r>
            <a:r>
              <a:rPr lang="ru" sz="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Чита</a:t>
            </a:r>
            <a:r>
              <a:rPr lang="ru" sz="800" dirty="0">
                <a:solidFill>
                  <a:srgbClr val="383B3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4" name="Google Shape;364;p57"/>
          <p:cNvSpPr txBox="1"/>
          <p:nvPr/>
        </p:nvSpPr>
        <p:spPr>
          <a:xfrm>
            <a:off x="1793476" y="4255700"/>
            <a:ext cx="993900" cy="5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125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rgbClr val="383B3E"/>
                </a:solidFill>
              </a:rPr>
              <a:t>с</a:t>
            </a:r>
            <a:r>
              <a:rPr lang="ru" sz="1800" b="1" dirty="0" smtClean="0">
                <a:solidFill>
                  <a:srgbClr val="383B3E"/>
                </a:solidFill>
              </a:rPr>
              <a:t>. Кыра</a:t>
            </a: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Административный  центр</a:t>
            </a:r>
            <a:endParaRPr sz="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5" name="Google Shape;365;p57"/>
          <p:cNvSpPr txBox="1"/>
          <p:nvPr/>
        </p:nvSpPr>
        <p:spPr>
          <a:xfrm>
            <a:off x="3083975" y="4303325"/>
            <a:ext cx="1891216" cy="413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125" rIns="0" bIns="0" anchor="t" anchorCtr="0">
            <a:sp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 smtClean="0">
                <a:solidFill>
                  <a:srgbClr val="383B3E"/>
                </a:solidFill>
              </a:rPr>
              <a:t>4 января 1926г.</a:t>
            </a: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635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dirty="0">
                <a:solidFill>
                  <a:srgbClr val="383B3E"/>
                </a:solidFill>
              </a:rPr>
              <a:t>  </a:t>
            </a:r>
            <a:r>
              <a:rPr lang="ru" sz="800" dirty="0">
                <a:solidFill>
                  <a:schemeClr val="dk1"/>
                </a:solidFill>
              </a:rPr>
              <a:t>Дата образования</a:t>
            </a:r>
            <a:endParaRPr sz="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6" name="Google Shape;366;p57"/>
          <p:cNvSpPr txBox="1"/>
          <p:nvPr/>
        </p:nvSpPr>
        <p:spPr>
          <a:xfrm>
            <a:off x="3311173" y="1373539"/>
            <a:ext cx="1085700" cy="10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075" rIns="0" bIns="0" anchor="t" anchorCtr="0">
            <a:spAutoFit/>
          </a:bodyPr>
          <a:lstStyle/>
          <a:p>
            <a:pPr marL="12700" marR="0" lvl="0" indent="0" algn="ctr" rtl="0">
              <a:lnSpc>
                <a:spcPct val="1034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dirty="0">
                <a:solidFill>
                  <a:schemeClr val="dk1"/>
                </a:solidFill>
              </a:rPr>
              <a:t>Автомобильное сообщение</a:t>
            </a:r>
            <a:endParaRPr sz="800" dirty="0">
              <a:solidFill>
                <a:schemeClr val="dk1"/>
              </a:solidFill>
            </a:endParaRPr>
          </a:p>
          <a:p>
            <a:pPr marL="12700" marR="0" lvl="0" indent="0" algn="ctr" rtl="0">
              <a:lnSpc>
                <a:spcPct val="1034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" dirty="0" smtClean="0">
                <a:solidFill>
                  <a:schemeClr val="dk1"/>
                </a:solidFill>
              </a:rPr>
              <a:t>Н</a:t>
            </a:r>
            <a:r>
              <a:rPr lang="ru" sz="800" dirty="0" smtClean="0">
                <a:solidFill>
                  <a:schemeClr val="dk1"/>
                </a:solidFill>
              </a:rPr>
              <a:t>аличие транспортного сообщения со всеми населенными пунктами района</a:t>
            </a:r>
          </a:p>
          <a:p>
            <a:pPr marL="12700" marR="0" lvl="0" indent="0" algn="ctr" rtl="0">
              <a:lnSpc>
                <a:spcPct val="103499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solidFill>
                <a:schemeClr val="dk1"/>
              </a:solidFill>
            </a:endParaRPr>
          </a:p>
        </p:txBody>
      </p:sp>
      <p:pic>
        <p:nvPicPr>
          <p:cNvPr id="367" name="Google Shape;367;p5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00600" y="2800350"/>
            <a:ext cx="152400" cy="15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9" name="Google Shape;369;p5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416288" y="2285143"/>
            <a:ext cx="554700" cy="576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370" name="Google Shape;370;p5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017973" y="2360698"/>
            <a:ext cx="422125" cy="422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1" name="Google Shape;371;p5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87322" y="924116"/>
            <a:ext cx="499500" cy="49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" name="Google Shape;372;p5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592557" y="804160"/>
            <a:ext cx="662500" cy="6477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73" name="Google Shape;373;p5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604278" y="878300"/>
            <a:ext cx="499499" cy="499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74" name="Google Shape;374;p57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617625" y="956089"/>
            <a:ext cx="662499" cy="368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Google Shape;375;p57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789797" y="711433"/>
            <a:ext cx="227675" cy="3004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C:\Users\Моргачева_АП\Desktop\kirinskiy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26" y="1271762"/>
            <a:ext cx="4594554" cy="3064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58"/>
          <p:cNvSpPr txBox="1">
            <a:spLocks noGrp="1"/>
          </p:cNvSpPr>
          <p:nvPr>
            <p:ph type="title"/>
          </p:nvPr>
        </p:nvSpPr>
        <p:spPr>
          <a:xfrm>
            <a:off x="283024" y="130518"/>
            <a:ext cx="8346625" cy="473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125" rIns="0" bIns="0" anchor="ctr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1100"/>
              <a:buNone/>
            </a:pPr>
            <a:r>
              <a:rPr lang="ru" sz="2900" b="1" dirty="0">
                <a:solidFill>
                  <a:srgbClr val="6C6C72"/>
                </a:solidFill>
              </a:rPr>
              <a:t>Информация о р</a:t>
            </a:r>
            <a:r>
              <a:rPr lang="ru" sz="2900" b="1" dirty="0">
                <a:solidFill>
                  <a:srgbClr val="6C6C72"/>
                </a:solidFill>
                <a:latin typeface="Arial"/>
                <a:ea typeface="Arial"/>
                <a:cs typeface="Arial"/>
                <a:sym typeface="Arial"/>
              </a:rPr>
              <a:t>айон</a:t>
            </a:r>
            <a:r>
              <a:rPr lang="ru" sz="2900" b="1" dirty="0">
                <a:solidFill>
                  <a:srgbClr val="6C6C72"/>
                </a:solidFill>
              </a:rPr>
              <a:t>е 2/3 </a:t>
            </a:r>
            <a:r>
              <a:rPr lang="ru" sz="900" b="1" dirty="0">
                <a:solidFill>
                  <a:srgbClr val="6C6C72"/>
                </a:solidFill>
              </a:rPr>
              <a:t>(карта района с системообразующими предприятиями)</a:t>
            </a:r>
            <a:endParaRPr sz="900" dirty="0"/>
          </a:p>
        </p:txBody>
      </p:sp>
      <p:sp>
        <p:nvSpPr>
          <p:cNvPr id="381" name="Google Shape;381;p58"/>
          <p:cNvSpPr txBox="1"/>
          <p:nvPr/>
        </p:nvSpPr>
        <p:spPr>
          <a:xfrm>
            <a:off x="356075" y="1365925"/>
            <a:ext cx="1050000" cy="516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075" rIns="0" bIns="0" anchor="t" anchorCtr="0">
            <a:spAutoFit/>
          </a:bodyPr>
          <a:lstStyle/>
          <a:p>
            <a:pPr marL="0" marR="0" lvl="0" indent="0" algn="ctr" rtl="0">
              <a:lnSpc>
                <a:spcPct val="1034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dirty="0">
                <a:solidFill>
                  <a:schemeClr val="dk1"/>
                </a:solidFill>
                <a:highlight>
                  <a:schemeClr val="lt1"/>
                </a:highlight>
              </a:rPr>
              <a:t>Объём инвестиций в уставной капитал</a:t>
            </a:r>
            <a:r>
              <a:rPr lang="ru" sz="800" dirty="0" smtClean="0">
                <a:solidFill>
                  <a:schemeClr val="dk1"/>
                </a:solidFill>
                <a:highlight>
                  <a:schemeClr val="lt1"/>
                </a:highlight>
              </a:rPr>
              <a:t>:</a:t>
            </a:r>
          </a:p>
          <a:p>
            <a:pPr marL="0" marR="0" lvl="0" indent="0" algn="ctr" rtl="0">
              <a:lnSpc>
                <a:spcPct val="1034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dirty="0" smtClean="0">
                <a:solidFill>
                  <a:schemeClr val="dk1"/>
                </a:solidFill>
                <a:highlight>
                  <a:schemeClr val="lt1"/>
                </a:highlight>
              </a:rPr>
              <a:t>2</a:t>
            </a:r>
            <a:r>
              <a:rPr lang="en-US" sz="800" dirty="0" smtClean="0">
                <a:solidFill>
                  <a:schemeClr val="dk1"/>
                </a:solidFill>
                <a:highlight>
                  <a:schemeClr val="lt1"/>
                </a:highlight>
              </a:rPr>
              <a:t>84,9</a:t>
            </a:r>
            <a:r>
              <a:rPr lang="ru" sz="800" dirty="0" smtClean="0">
                <a:solidFill>
                  <a:schemeClr val="dk1"/>
                </a:solidFill>
                <a:highlight>
                  <a:schemeClr val="lt1"/>
                </a:highlight>
              </a:rPr>
              <a:t> млн. </a:t>
            </a:r>
            <a:r>
              <a:rPr lang="ru-RU" sz="800" dirty="0">
                <a:solidFill>
                  <a:schemeClr val="dk1"/>
                </a:solidFill>
                <a:highlight>
                  <a:schemeClr val="lt1"/>
                </a:highlight>
              </a:rPr>
              <a:t>р</a:t>
            </a:r>
            <a:r>
              <a:rPr lang="ru" sz="800" dirty="0" smtClean="0">
                <a:solidFill>
                  <a:schemeClr val="dk1"/>
                </a:solidFill>
                <a:highlight>
                  <a:schemeClr val="lt1"/>
                </a:highlight>
              </a:rPr>
              <a:t>уб. (Строительство ФОК)</a:t>
            </a:r>
            <a:endParaRPr sz="800" dirty="0"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  <p:sp>
        <p:nvSpPr>
          <p:cNvPr id="382" name="Google Shape;382;p58"/>
          <p:cNvSpPr txBox="1"/>
          <p:nvPr/>
        </p:nvSpPr>
        <p:spPr>
          <a:xfrm>
            <a:off x="1779501" y="1369677"/>
            <a:ext cx="993900" cy="38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075" rIns="0" bIns="0" anchor="t" anchorCtr="0">
            <a:spAutoFit/>
          </a:bodyPr>
          <a:lstStyle/>
          <a:p>
            <a:pPr marL="0" lvl="0" indent="0" algn="ctr" rtl="0">
              <a:lnSpc>
                <a:spcPct val="1034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" sz="800" dirty="0">
                <a:solidFill>
                  <a:schemeClr val="dk1"/>
                </a:solidFill>
                <a:highlight>
                  <a:schemeClr val="lt1"/>
                </a:highlight>
              </a:rPr>
              <a:t>МСП: </a:t>
            </a:r>
            <a:r>
              <a:rPr lang="ru" sz="800" dirty="0" smtClean="0">
                <a:solidFill>
                  <a:schemeClr val="dk1"/>
                </a:solidFill>
                <a:highlight>
                  <a:schemeClr val="lt1"/>
                </a:highlight>
              </a:rPr>
              <a:t>136</a:t>
            </a:r>
            <a:endParaRPr sz="800" dirty="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marL="0" lvl="0" indent="0" algn="ctr" rtl="0">
              <a:lnSpc>
                <a:spcPct val="1034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" sz="800" dirty="0">
                <a:solidFill>
                  <a:schemeClr val="dk1"/>
                </a:solidFill>
                <a:highlight>
                  <a:schemeClr val="lt1"/>
                </a:highlight>
              </a:rPr>
              <a:t>Численность рабочих: </a:t>
            </a:r>
            <a:r>
              <a:rPr lang="ru" sz="800" dirty="0" smtClean="0">
                <a:solidFill>
                  <a:schemeClr val="tx1"/>
                </a:solidFill>
                <a:highlight>
                  <a:schemeClr val="lt1"/>
                </a:highlight>
              </a:rPr>
              <a:t>398</a:t>
            </a:r>
            <a:r>
              <a:rPr lang="ru" sz="800" dirty="0" smtClean="0">
                <a:solidFill>
                  <a:srgbClr val="FF0000"/>
                </a:solidFill>
                <a:highlight>
                  <a:schemeClr val="lt1"/>
                </a:highlight>
              </a:rPr>
              <a:t> </a:t>
            </a:r>
            <a:r>
              <a:rPr lang="ru" sz="800" dirty="0" smtClean="0">
                <a:solidFill>
                  <a:schemeClr val="dk1"/>
                </a:solidFill>
                <a:highlight>
                  <a:schemeClr val="lt1"/>
                </a:highlight>
              </a:rPr>
              <a:t>чел.</a:t>
            </a:r>
            <a:endParaRPr sz="800" dirty="0"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  <p:sp>
        <p:nvSpPr>
          <p:cNvPr id="383" name="Google Shape;383;p58"/>
          <p:cNvSpPr/>
          <p:nvPr/>
        </p:nvSpPr>
        <p:spPr>
          <a:xfrm>
            <a:off x="308017" y="2952925"/>
            <a:ext cx="3762287" cy="124835"/>
          </a:xfrm>
          <a:custGeom>
            <a:avLst/>
            <a:gdLst/>
            <a:ahLst/>
            <a:cxnLst/>
            <a:rect l="l" t="t" r="r" b="b"/>
            <a:pathLst>
              <a:path w="4123054" h="167004" extrusionOk="0">
                <a:moveTo>
                  <a:pt x="4122953" y="166890"/>
                </a:moveTo>
                <a:lnTo>
                  <a:pt x="0" y="166890"/>
                </a:lnTo>
                <a:lnTo>
                  <a:pt x="0" y="0"/>
                </a:lnTo>
                <a:lnTo>
                  <a:pt x="4122953" y="0"/>
                </a:lnTo>
                <a:lnTo>
                  <a:pt x="4122953" y="166890"/>
                </a:lnTo>
                <a:close/>
              </a:path>
            </a:pathLst>
          </a:custGeom>
          <a:solidFill>
            <a:srgbClr val="7B2668">
              <a:alpha val="39610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4" name="Google Shape;384;p58"/>
          <p:cNvSpPr/>
          <p:nvPr/>
        </p:nvSpPr>
        <p:spPr>
          <a:xfrm>
            <a:off x="399006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5" name="Google Shape;385;p58"/>
          <p:cNvSpPr/>
          <p:nvPr/>
        </p:nvSpPr>
        <p:spPr>
          <a:xfrm>
            <a:off x="490832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6" name="Google Shape;386;p58"/>
          <p:cNvSpPr/>
          <p:nvPr/>
        </p:nvSpPr>
        <p:spPr>
          <a:xfrm>
            <a:off x="582657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7" name="Google Shape;387;p58"/>
          <p:cNvSpPr/>
          <p:nvPr/>
        </p:nvSpPr>
        <p:spPr>
          <a:xfrm>
            <a:off x="674482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8" name="Google Shape;388;p58"/>
          <p:cNvSpPr/>
          <p:nvPr/>
        </p:nvSpPr>
        <p:spPr>
          <a:xfrm>
            <a:off x="766308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9" name="Google Shape;389;p58"/>
          <p:cNvSpPr/>
          <p:nvPr/>
        </p:nvSpPr>
        <p:spPr>
          <a:xfrm>
            <a:off x="858132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0" name="Google Shape;390;p58"/>
          <p:cNvSpPr/>
          <p:nvPr/>
        </p:nvSpPr>
        <p:spPr>
          <a:xfrm>
            <a:off x="949958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1" name="Google Shape;391;p58"/>
          <p:cNvSpPr/>
          <p:nvPr/>
        </p:nvSpPr>
        <p:spPr>
          <a:xfrm>
            <a:off x="1041784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2" name="Google Shape;392;p58"/>
          <p:cNvSpPr/>
          <p:nvPr/>
        </p:nvSpPr>
        <p:spPr>
          <a:xfrm>
            <a:off x="1133609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3" name="Google Shape;393;p58"/>
          <p:cNvSpPr/>
          <p:nvPr/>
        </p:nvSpPr>
        <p:spPr>
          <a:xfrm>
            <a:off x="1225434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4" name="Google Shape;394;p58"/>
          <p:cNvSpPr/>
          <p:nvPr/>
        </p:nvSpPr>
        <p:spPr>
          <a:xfrm>
            <a:off x="1317260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" name="Google Shape;395;p58"/>
          <p:cNvSpPr/>
          <p:nvPr/>
        </p:nvSpPr>
        <p:spPr>
          <a:xfrm>
            <a:off x="1409085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6" name="Google Shape;396;p58"/>
          <p:cNvSpPr/>
          <p:nvPr/>
        </p:nvSpPr>
        <p:spPr>
          <a:xfrm>
            <a:off x="1500910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7" name="Google Shape;397;p58"/>
          <p:cNvSpPr/>
          <p:nvPr/>
        </p:nvSpPr>
        <p:spPr>
          <a:xfrm>
            <a:off x="1592736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8" name="Google Shape;398;p58"/>
          <p:cNvSpPr/>
          <p:nvPr/>
        </p:nvSpPr>
        <p:spPr>
          <a:xfrm>
            <a:off x="1684560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" name="Google Shape;399;p58"/>
          <p:cNvSpPr/>
          <p:nvPr/>
        </p:nvSpPr>
        <p:spPr>
          <a:xfrm>
            <a:off x="1776386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" name="Google Shape;400;p58"/>
          <p:cNvSpPr/>
          <p:nvPr/>
        </p:nvSpPr>
        <p:spPr>
          <a:xfrm>
            <a:off x="1868212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" name="Google Shape;401;p58"/>
          <p:cNvSpPr/>
          <p:nvPr/>
        </p:nvSpPr>
        <p:spPr>
          <a:xfrm>
            <a:off x="1960038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" name="Google Shape;402;p58"/>
          <p:cNvSpPr/>
          <p:nvPr/>
        </p:nvSpPr>
        <p:spPr>
          <a:xfrm>
            <a:off x="2015600" y="321215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" name="Google Shape;403;p58"/>
          <p:cNvSpPr/>
          <p:nvPr/>
        </p:nvSpPr>
        <p:spPr>
          <a:xfrm>
            <a:off x="2143689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" name="Google Shape;404;p58"/>
          <p:cNvSpPr/>
          <p:nvPr/>
        </p:nvSpPr>
        <p:spPr>
          <a:xfrm>
            <a:off x="2235512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5" name="Google Shape;405;p58"/>
          <p:cNvSpPr/>
          <p:nvPr/>
        </p:nvSpPr>
        <p:spPr>
          <a:xfrm>
            <a:off x="2327339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6" name="Google Shape;406;p58"/>
          <p:cNvSpPr/>
          <p:nvPr/>
        </p:nvSpPr>
        <p:spPr>
          <a:xfrm>
            <a:off x="2419164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7" name="Google Shape;407;p58"/>
          <p:cNvSpPr/>
          <p:nvPr/>
        </p:nvSpPr>
        <p:spPr>
          <a:xfrm>
            <a:off x="2510990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" name="Google Shape;408;p58"/>
          <p:cNvSpPr/>
          <p:nvPr/>
        </p:nvSpPr>
        <p:spPr>
          <a:xfrm>
            <a:off x="2602815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Google Shape;409;p58"/>
          <p:cNvSpPr/>
          <p:nvPr/>
        </p:nvSpPr>
        <p:spPr>
          <a:xfrm>
            <a:off x="2694641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" name="Google Shape;410;p58"/>
          <p:cNvSpPr/>
          <p:nvPr/>
        </p:nvSpPr>
        <p:spPr>
          <a:xfrm>
            <a:off x="2786466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1" name="Google Shape;411;p58"/>
          <p:cNvSpPr/>
          <p:nvPr/>
        </p:nvSpPr>
        <p:spPr>
          <a:xfrm>
            <a:off x="2878291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2" name="Google Shape;412;p58"/>
          <p:cNvSpPr/>
          <p:nvPr/>
        </p:nvSpPr>
        <p:spPr>
          <a:xfrm>
            <a:off x="2970116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" name="Google Shape;413;p58"/>
          <p:cNvSpPr/>
          <p:nvPr/>
        </p:nvSpPr>
        <p:spPr>
          <a:xfrm>
            <a:off x="3061942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" name="Google Shape;414;p58"/>
          <p:cNvSpPr/>
          <p:nvPr/>
        </p:nvSpPr>
        <p:spPr>
          <a:xfrm>
            <a:off x="3153767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" name="Google Shape;415;p58"/>
          <p:cNvSpPr/>
          <p:nvPr/>
        </p:nvSpPr>
        <p:spPr>
          <a:xfrm>
            <a:off x="3245592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" name="Google Shape;416;p58"/>
          <p:cNvSpPr/>
          <p:nvPr/>
        </p:nvSpPr>
        <p:spPr>
          <a:xfrm>
            <a:off x="3337417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" name="Google Shape;417;p58"/>
          <p:cNvSpPr/>
          <p:nvPr/>
        </p:nvSpPr>
        <p:spPr>
          <a:xfrm>
            <a:off x="3429243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8" name="Google Shape;418;p58"/>
          <p:cNvSpPr/>
          <p:nvPr/>
        </p:nvSpPr>
        <p:spPr>
          <a:xfrm>
            <a:off x="3521069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9" name="Google Shape;419;p58"/>
          <p:cNvSpPr/>
          <p:nvPr/>
        </p:nvSpPr>
        <p:spPr>
          <a:xfrm>
            <a:off x="3612894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0" name="Google Shape;420;p58"/>
          <p:cNvSpPr/>
          <p:nvPr/>
        </p:nvSpPr>
        <p:spPr>
          <a:xfrm>
            <a:off x="3704719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1" name="Google Shape;421;p58"/>
          <p:cNvSpPr/>
          <p:nvPr/>
        </p:nvSpPr>
        <p:spPr>
          <a:xfrm>
            <a:off x="3796544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2" name="Google Shape;422;p58"/>
          <p:cNvSpPr txBox="1"/>
          <p:nvPr/>
        </p:nvSpPr>
        <p:spPr>
          <a:xfrm>
            <a:off x="1959150" y="2631275"/>
            <a:ext cx="6522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6225" rIns="0" bIns="0" anchor="t" anchorCtr="0">
            <a:spAutoFit/>
          </a:bodyPr>
          <a:lstStyle/>
          <a:p>
            <a:pPr marL="12700" marR="0" lvl="0" indent="-12700" algn="ctr" rtl="0">
              <a:lnSpc>
                <a:spcPct val="1035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chemeClr val="dk1"/>
                </a:solidFill>
              </a:rPr>
              <a:t>Количество ж/д тупиков</a:t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3" name="Google Shape;423;p58"/>
          <p:cNvSpPr txBox="1"/>
          <p:nvPr/>
        </p:nvSpPr>
        <p:spPr>
          <a:xfrm>
            <a:off x="389986" y="2637631"/>
            <a:ext cx="8436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6225" rIns="0" bIns="0" anchor="t" anchorCtr="0">
            <a:spAutoFit/>
          </a:bodyPr>
          <a:lstStyle/>
          <a:p>
            <a:pPr marL="12700" marR="0" lvl="0" indent="0" algn="ctr" rtl="0">
              <a:lnSpc>
                <a:spcPct val="1035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chemeClr val="dk1"/>
                </a:solidFill>
              </a:rPr>
              <a:t>Особенности района</a:t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5" name="Google Shape;425;p58"/>
          <p:cNvSpPr txBox="1"/>
          <p:nvPr/>
        </p:nvSpPr>
        <p:spPr>
          <a:xfrm>
            <a:off x="259081" y="3001246"/>
            <a:ext cx="1729394" cy="2079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100" rIns="0" bIns="0" anchor="t" anchorCtr="0">
            <a:spAutoFit/>
          </a:bodyPr>
          <a:lstStyle/>
          <a:p>
            <a:pPr marR="0" lvl="0" algn="ctr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</a:pPr>
            <a:endParaRPr lang="ru" sz="800" b="1" dirty="0" smtClean="0">
              <a:solidFill>
                <a:schemeClr val="dk1"/>
              </a:solidFill>
            </a:endParaRPr>
          </a:p>
          <a:p>
            <a:pPr marL="228600" marR="0" lvl="0" indent="-228600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ru" sz="800" b="1" dirty="0" smtClean="0">
                <a:solidFill>
                  <a:schemeClr val="dk1"/>
                </a:solidFill>
              </a:rPr>
              <a:t>Богат полезными</a:t>
            </a:r>
            <a:r>
              <a:rPr lang="en-US" sz="800" b="1" dirty="0" smtClean="0">
                <a:solidFill>
                  <a:schemeClr val="dk1"/>
                </a:solidFill>
              </a:rPr>
              <a:t> </a:t>
            </a:r>
            <a:r>
              <a:rPr lang="ru" sz="800" b="1" dirty="0" smtClean="0">
                <a:solidFill>
                  <a:schemeClr val="dk1"/>
                </a:solidFill>
              </a:rPr>
              <a:t>ископаемыми</a:t>
            </a:r>
            <a:r>
              <a:rPr lang="en-US" sz="800" b="1" dirty="0" smtClean="0">
                <a:solidFill>
                  <a:schemeClr val="dk1"/>
                </a:solidFill>
              </a:rPr>
              <a:t>;</a:t>
            </a:r>
          </a:p>
          <a:p>
            <a:pPr marL="228600" marR="0" lvl="0" indent="-228600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ru-RU" sz="800" b="1" dirty="0" smtClean="0">
                <a:solidFill>
                  <a:schemeClr val="dk1"/>
                </a:solidFill>
              </a:rPr>
              <a:t>Находится </a:t>
            </a:r>
            <a:r>
              <a:rPr lang="ru-RU" sz="800" b="1" dirty="0" err="1" smtClean="0">
                <a:solidFill>
                  <a:schemeClr val="dk1"/>
                </a:solidFill>
              </a:rPr>
              <a:t>Сохондинский</a:t>
            </a:r>
            <a:r>
              <a:rPr lang="ru-RU" sz="800" b="1" dirty="0" smtClean="0">
                <a:solidFill>
                  <a:schemeClr val="dk1"/>
                </a:solidFill>
              </a:rPr>
              <a:t> заповедник</a:t>
            </a:r>
            <a:r>
              <a:rPr lang="en-US" sz="800" b="1" dirty="0" smtClean="0">
                <a:solidFill>
                  <a:schemeClr val="dk1"/>
                </a:solidFill>
              </a:rPr>
              <a:t>;</a:t>
            </a:r>
          </a:p>
          <a:p>
            <a:pPr marL="228600" marR="0" lvl="0" indent="-228600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ru-RU" sz="800" b="1" dirty="0" smtClean="0">
                <a:solidFill>
                  <a:schemeClr val="dk1"/>
                </a:solidFill>
              </a:rPr>
              <a:t>Имеются востребованные земельные ресурсы для развития сельского хозяйства и добычи ПИ</a:t>
            </a:r>
            <a:r>
              <a:rPr lang="en-US" sz="800" b="1" dirty="0" smtClean="0">
                <a:solidFill>
                  <a:schemeClr val="dk1"/>
                </a:solidFill>
              </a:rPr>
              <a:t>;</a:t>
            </a:r>
          </a:p>
          <a:p>
            <a:pPr marL="228600" marR="0" lvl="0" indent="-228600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ru-RU" sz="800" b="1" dirty="0" smtClean="0">
                <a:solidFill>
                  <a:schemeClr val="dk1"/>
                </a:solidFill>
              </a:rPr>
              <a:t>Благоприятные условия для развития отрасли животноводства.</a:t>
            </a:r>
          </a:p>
          <a:p>
            <a:pPr marL="228600" marR="0" lvl="0" indent="-228600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ru-RU" sz="800" b="1" dirty="0" smtClean="0">
                <a:solidFill>
                  <a:schemeClr val="dk1"/>
                </a:solidFill>
              </a:rPr>
              <a:t>Многообразие минеральных источников.</a:t>
            </a:r>
            <a:endParaRPr lang="en-US" sz="800" b="1" dirty="0" smtClean="0">
              <a:solidFill>
                <a:schemeClr val="dk1"/>
              </a:solidFill>
            </a:endParaRPr>
          </a:p>
          <a:p>
            <a:pPr marL="228600" marR="0" lvl="0" indent="-228600" algn="ctr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endParaRPr sz="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6" name="Google Shape;426;p58"/>
          <p:cNvSpPr txBox="1"/>
          <p:nvPr/>
        </p:nvSpPr>
        <p:spPr>
          <a:xfrm>
            <a:off x="3262225" y="2647525"/>
            <a:ext cx="910200" cy="2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100" rIns="0" bIns="0" anchor="t" anchorCtr="0">
            <a:sp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dirty="0">
                <a:solidFill>
                  <a:schemeClr val="dk1"/>
                </a:solidFill>
              </a:rPr>
              <a:t>Образовательные учреждения</a:t>
            </a:r>
            <a:endParaRPr sz="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7" name="Google Shape;427;p58"/>
          <p:cNvSpPr txBox="1"/>
          <p:nvPr/>
        </p:nvSpPr>
        <p:spPr>
          <a:xfrm>
            <a:off x="3143943" y="3001854"/>
            <a:ext cx="985800" cy="569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100" rIns="0" bIns="0" anchor="t" anchorCtr="0">
            <a:spAutoFit/>
          </a:bodyPr>
          <a:lstStyle/>
          <a:p>
            <a:pPr marL="0" marR="0" lvl="0" indent="0" algn="ctr" rtl="0">
              <a:lnSpc>
                <a:spcPct val="1151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 smtClean="0">
                <a:solidFill>
                  <a:schemeClr val="dk1"/>
                </a:solidFill>
              </a:rPr>
              <a:t>19</a:t>
            </a:r>
            <a:endParaRPr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1" dirty="0">
                <a:solidFill>
                  <a:schemeClr val="dk1"/>
                </a:solidFill>
              </a:rPr>
              <a:t>шт.</a:t>
            </a:r>
            <a:endParaRPr sz="1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" name="Google Shape;429;p58"/>
          <p:cNvSpPr txBox="1"/>
          <p:nvPr/>
        </p:nvSpPr>
        <p:spPr>
          <a:xfrm>
            <a:off x="1977551" y="4027109"/>
            <a:ext cx="971400" cy="8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125" rIns="0" bIns="0" anchor="t" anchorCtr="0">
            <a:spAutoFit/>
          </a:bodyPr>
          <a:lstStyle/>
          <a:p>
            <a:pPr marL="44999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 smtClean="0">
                <a:solidFill>
                  <a:srgbClr val="383B3E"/>
                </a:solidFill>
              </a:rPr>
              <a:t>8918</a:t>
            </a: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4999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 dirty="0">
                <a:solidFill>
                  <a:srgbClr val="383B3E"/>
                </a:solidFill>
              </a:rPr>
              <a:t>чел. экономически активного населения</a:t>
            </a:r>
            <a:endParaRPr sz="9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" name="Google Shape;430;p58"/>
          <p:cNvSpPr txBox="1"/>
          <p:nvPr/>
        </p:nvSpPr>
        <p:spPr>
          <a:xfrm>
            <a:off x="3059087" y="4027100"/>
            <a:ext cx="1231500" cy="5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125" rIns="0" bIns="0" anchor="t" anchorCtr="0">
            <a:spAutoFit/>
          </a:bodyPr>
          <a:lstStyle/>
          <a:p>
            <a:pPr marL="44999" marR="63500" lvl="0" indent="-2857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 dirty="0" smtClean="0">
                <a:solidFill>
                  <a:srgbClr val="383B3E"/>
                </a:solidFill>
              </a:rPr>
              <a:t>51,4 </a:t>
            </a:r>
            <a:r>
              <a:rPr lang="ru" sz="1800" b="1" dirty="0">
                <a:solidFill>
                  <a:srgbClr val="383B3E"/>
                </a:solidFill>
              </a:rPr>
              <a:t>% </a:t>
            </a:r>
            <a:r>
              <a:rPr lang="ru" sz="900" dirty="0">
                <a:solidFill>
                  <a:srgbClr val="383B3E"/>
                </a:solidFill>
              </a:rPr>
              <a:t>трудоспособного населения</a:t>
            </a:r>
            <a:endParaRPr sz="7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" name="Google Shape;431;p58"/>
          <p:cNvSpPr txBox="1"/>
          <p:nvPr/>
        </p:nvSpPr>
        <p:spPr>
          <a:xfrm>
            <a:off x="3115523" y="1365927"/>
            <a:ext cx="1085700" cy="770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075" rIns="0" bIns="0" anchor="t" anchorCtr="0">
            <a:spAutoFit/>
          </a:bodyPr>
          <a:lstStyle/>
          <a:p>
            <a:pPr marL="12700" marR="0" lvl="0" indent="0" algn="ctr" rtl="0">
              <a:lnSpc>
                <a:spcPct val="1034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dirty="0">
                <a:solidFill>
                  <a:schemeClr val="dk1"/>
                </a:solidFill>
                <a:highlight>
                  <a:schemeClr val="lt1"/>
                </a:highlight>
              </a:rPr>
              <a:t>Крупные предприятия района</a:t>
            </a:r>
            <a:r>
              <a:rPr lang="ru" sz="800" dirty="0" smtClean="0">
                <a:solidFill>
                  <a:schemeClr val="dk1"/>
                </a:solidFill>
                <a:highlight>
                  <a:schemeClr val="lt1"/>
                </a:highlight>
              </a:rPr>
              <a:t>:</a:t>
            </a:r>
          </a:p>
          <a:p>
            <a:pPr marL="12700" marR="0" lvl="0" indent="0" algn="ctr" rtl="0">
              <a:lnSpc>
                <a:spcPct val="1034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dirty="0" smtClean="0">
                <a:solidFill>
                  <a:schemeClr val="dk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ООО Артель старателей «Бальджа», СН Голд Майнинг</a:t>
            </a:r>
            <a:endParaRPr sz="800" dirty="0">
              <a:solidFill>
                <a:schemeClr val="dk1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2" name="Google Shape;432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1850" y="917386"/>
            <a:ext cx="792300" cy="422122"/>
          </a:xfrm>
          <a:prstGeom prst="rect">
            <a:avLst/>
          </a:prstGeom>
          <a:noFill/>
          <a:ln>
            <a:noFill/>
          </a:ln>
        </p:spPr>
      </p:pic>
      <p:pic>
        <p:nvPicPr>
          <p:cNvPr id="433" name="Google Shape;433;p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08284" y="861870"/>
            <a:ext cx="533100" cy="533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434" name="Google Shape;434;p5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94248" y="861885"/>
            <a:ext cx="533100" cy="53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5" name="Google Shape;435;p5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449294" y="2230650"/>
            <a:ext cx="422125" cy="422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6" name="Google Shape;436;p58"/>
          <p:cNvPicPr preferRelativeResize="0"/>
          <p:nvPr/>
        </p:nvPicPr>
        <p:blipFill rotWithShape="1">
          <a:blip r:embed="rId7">
            <a:alphaModFix/>
          </a:blip>
          <a:srcRect t="20210" b="-20209"/>
          <a:stretch/>
        </p:blipFill>
        <p:spPr>
          <a:xfrm>
            <a:off x="194954" y="2127775"/>
            <a:ext cx="1050000" cy="777150"/>
          </a:xfrm>
          <a:prstGeom prst="rect">
            <a:avLst/>
          </a:prstGeom>
          <a:noFill/>
          <a:ln>
            <a:noFill/>
          </a:ln>
        </p:spPr>
      </p:pic>
      <p:sp>
        <p:nvSpPr>
          <p:cNvPr id="437" name="Google Shape;437;p58"/>
          <p:cNvSpPr txBox="1"/>
          <p:nvPr/>
        </p:nvSpPr>
        <p:spPr>
          <a:xfrm>
            <a:off x="6005350" y="2652775"/>
            <a:ext cx="20319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" lvl="0" indent="0" algn="ctr" rtl="0">
              <a:spcBef>
                <a:spcPts val="100"/>
              </a:spcBef>
              <a:spcAft>
                <a:spcPts val="0"/>
              </a:spcAft>
              <a:buNone/>
            </a:pPr>
            <a:r>
              <a:rPr lang="ru" sz="900" b="1" dirty="0">
                <a:solidFill>
                  <a:srgbClr val="6C6C72"/>
                </a:solidFill>
              </a:rPr>
              <a:t>карта района с системообразующими предприятиями</a:t>
            </a:r>
            <a:endParaRPr dirty="0"/>
          </a:p>
        </p:txBody>
      </p:sp>
      <p:pic>
        <p:nvPicPr>
          <p:cNvPr id="438" name="Google Shape;438;p5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920758" y="1914552"/>
            <a:ext cx="806700" cy="7887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C:\Users\Моргачева_АП\Desktop\kirinskiy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220" y="1462087"/>
            <a:ext cx="4602480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4509" y="917386"/>
            <a:ext cx="17540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>
                <a:solidFill>
                  <a:schemeClr val="dk1"/>
                </a:solidFill>
                <a:highlight>
                  <a:schemeClr val="lt1"/>
                </a:highlight>
              </a:rPr>
              <a:t>Городское население: нет</a:t>
            </a:r>
          </a:p>
          <a:p>
            <a:r>
              <a:rPr lang="ru-RU" sz="800" dirty="0">
                <a:solidFill>
                  <a:schemeClr val="dk1"/>
                </a:solidFill>
                <a:highlight>
                  <a:schemeClr val="lt1"/>
                </a:highlight>
              </a:rPr>
              <a:t>Сельское население: </a:t>
            </a:r>
            <a:r>
              <a:rPr lang="ru-RU" sz="800" dirty="0" smtClean="0">
                <a:solidFill>
                  <a:schemeClr val="dk1"/>
                </a:solidFill>
                <a:highlight>
                  <a:schemeClr val="lt1"/>
                </a:highlight>
              </a:rPr>
              <a:t>11388 чел.</a:t>
            </a:r>
            <a:endParaRPr lang="ru-RU" sz="800" dirty="0"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59"/>
          <p:cNvSpPr txBox="1">
            <a:spLocks noGrp="1"/>
          </p:cNvSpPr>
          <p:nvPr>
            <p:ph type="title"/>
          </p:nvPr>
        </p:nvSpPr>
        <p:spPr>
          <a:xfrm>
            <a:off x="397325" y="61219"/>
            <a:ext cx="7931700" cy="473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125" rIns="0" bIns="0" anchor="ctr" anchorCtr="0">
            <a:spAutoFit/>
          </a:bodyPr>
          <a:lstStyle/>
          <a:p>
            <a:pPr marL="12700" lvl="0" indent="0" algn="ctr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1100"/>
              <a:buNone/>
            </a:pPr>
            <a:r>
              <a:rPr lang="ru" sz="2900" b="1" dirty="0">
                <a:solidFill>
                  <a:srgbClr val="6C6C72"/>
                </a:solidFill>
              </a:rPr>
              <a:t>Информация о р</a:t>
            </a:r>
            <a:r>
              <a:rPr lang="ru" sz="2900" b="1" dirty="0">
                <a:solidFill>
                  <a:srgbClr val="6C6C72"/>
                </a:solidFill>
                <a:latin typeface="Arial"/>
                <a:ea typeface="Arial"/>
                <a:cs typeface="Arial"/>
                <a:sym typeface="Arial"/>
              </a:rPr>
              <a:t>айон</a:t>
            </a:r>
            <a:r>
              <a:rPr lang="ru" sz="2900" b="1" dirty="0">
                <a:solidFill>
                  <a:srgbClr val="6C6C72"/>
                </a:solidFill>
              </a:rPr>
              <a:t>е </a:t>
            </a:r>
            <a:endParaRPr sz="900" dirty="0"/>
          </a:p>
        </p:txBody>
      </p:sp>
      <p:sp>
        <p:nvSpPr>
          <p:cNvPr id="444" name="Google Shape;444;p59"/>
          <p:cNvSpPr txBox="1"/>
          <p:nvPr/>
        </p:nvSpPr>
        <p:spPr>
          <a:xfrm>
            <a:off x="356075" y="1365925"/>
            <a:ext cx="1050000" cy="516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075" rIns="0" bIns="0" anchor="t" anchorCtr="0">
            <a:spAutoFit/>
          </a:bodyPr>
          <a:lstStyle/>
          <a:p>
            <a:pPr marL="0" marR="0" lvl="0" indent="0" algn="ctr" rtl="0">
              <a:lnSpc>
                <a:spcPct val="1034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dirty="0">
                <a:solidFill>
                  <a:srgbClr val="231F20"/>
                </a:solidFill>
              </a:rPr>
              <a:t>Количество культурно-досуговых </a:t>
            </a:r>
            <a:r>
              <a:rPr lang="ru" sz="800" dirty="0" smtClean="0">
                <a:solidFill>
                  <a:srgbClr val="231F20"/>
                </a:solidFill>
              </a:rPr>
              <a:t>заведений</a:t>
            </a:r>
          </a:p>
          <a:p>
            <a:pPr marL="0" marR="0" lvl="0" indent="0" algn="ctr" rtl="0">
              <a:lnSpc>
                <a:spcPct val="103499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solidFill>
                <a:srgbClr val="231F20"/>
              </a:solidFill>
            </a:endParaRPr>
          </a:p>
        </p:txBody>
      </p:sp>
      <p:sp>
        <p:nvSpPr>
          <p:cNvPr id="445" name="Google Shape;445;p59"/>
          <p:cNvSpPr txBox="1"/>
          <p:nvPr/>
        </p:nvSpPr>
        <p:spPr>
          <a:xfrm>
            <a:off x="1687700" y="1369675"/>
            <a:ext cx="1147500" cy="770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075" rIns="0" bIns="0" anchor="t" anchorCtr="0">
            <a:spAutoFit/>
          </a:bodyPr>
          <a:lstStyle/>
          <a:p>
            <a:pPr marL="0" lvl="0" indent="0" algn="ctr" rtl="0">
              <a:lnSpc>
                <a:spcPct val="1034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" sz="800" dirty="0">
                <a:solidFill>
                  <a:srgbClr val="231F20"/>
                </a:solidFill>
              </a:rPr>
              <a:t>Количество финансово - кредитных </a:t>
            </a:r>
            <a:r>
              <a:rPr lang="ru" sz="800" dirty="0" smtClean="0">
                <a:solidFill>
                  <a:srgbClr val="231F20"/>
                </a:solidFill>
              </a:rPr>
              <a:t>организаций</a:t>
            </a:r>
          </a:p>
          <a:p>
            <a:pPr marL="0" lvl="0" indent="0" algn="ctr" rtl="0">
              <a:lnSpc>
                <a:spcPct val="1034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-RU" sz="800" dirty="0" smtClean="0">
                <a:solidFill>
                  <a:srgbClr val="231F20"/>
                </a:solidFill>
              </a:rPr>
              <a:t>отделение</a:t>
            </a:r>
          </a:p>
          <a:p>
            <a:pPr marL="0" lvl="0" indent="0" algn="ctr" rtl="0">
              <a:lnSpc>
                <a:spcPct val="1034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" sz="800" dirty="0" smtClean="0">
                <a:solidFill>
                  <a:srgbClr val="231F20"/>
                </a:solidFill>
              </a:rPr>
              <a:t> № 8600/089</a:t>
            </a:r>
          </a:p>
          <a:p>
            <a:pPr marL="0" lvl="0" indent="0" algn="ctr" rtl="0">
              <a:lnSpc>
                <a:spcPct val="1034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" sz="800" dirty="0" smtClean="0">
                <a:solidFill>
                  <a:srgbClr val="231F20"/>
                </a:solidFill>
              </a:rPr>
              <a:t>Сбербанк </a:t>
            </a:r>
            <a:endParaRPr sz="800" dirty="0">
              <a:solidFill>
                <a:srgbClr val="231F20"/>
              </a:solidFill>
            </a:endParaRPr>
          </a:p>
        </p:txBody>
      </p:sp>
      <p:sp>
        <p:nvSpPr>
          <p:cNvPr id="446" name="Google Shape;446;p59"/>
          <p:cNvSpPr/>
          <p:nvPr/>
        </p:nvSpPr>
        <p:spPr>
          <a:xfrm>
            <a:off x="410059" y="3643788"/>
            <a:ext cx="3762287" cy="124835"/>
          </a:xfrm>
          <a:custGeom>
            <a:avLst/>
            <a:gdLst/>
            <a:ahLst/>
            <a:cxnLst/>
            <a:rect l="l" t="t" r="r" b="b"/>
            <a:pathLst>
              <a:path w="4123054" h="167004" extrusionOk="0">
                <a:moveTo>
                  <a:pt x="4122953" y="166890"/>
                </a:moveTo>
                <a:lnTo>
                  <a:pt x="0" y="166890"/>
                </a:lnTo>
                <a:lnTo>
                  <a:pt x="0" y="0"/>
                </a:lnTo>
                <a:lnTo>
                  <a:pt x="4122953" y="0"/>
                </a:lnTo>
                <a:lnTo>
                  <a:pt x="4122953" y="166890"/>
                </a:lnTo>
                <a:close/>
              </a:path>
            </a:pathLst>
          </a:custGeom>
          <a:solidFill>
            <a:srgbClr val="7B2668">
              <a:alpha val="39610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7" name="Google Shape;447;p59"/>
          <p:cNvSpPr/>
          <p:nvPr/>
        </p:nvSpPr>
        <p:spPr>
          <a:xfrm>
            <a:off x="399006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8" name="Google Shape;448;p59"/>
          <p:cNvSpPr/>
          <p:nvPr/>
        </p:nvSpPr>
        <p:spPr>
          <a:xfrm>
            <a:off x="490832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" name="Google Shape;449;p59"/>
          <p:cNvSpPr/>
          <p:nvPr/>
        </p:nvSpPr>
        <p:spPr>
          <a:xfrm>
            <a:off x="582657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0" name="Google Shape;450;p59"/>
          <p:cNvSpPr/>
          <p:nvPr/>
        </p:nvSpPr>
        <p:spPr>
          <a:xfrm>
            <a:off x="674482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1" name="Google Shape;451;p59"/>
          <p:cNvSpPr/>
          <p:nvPr/>
        </p:nvSpPr>
        <p:spPr>
          <a:xfrm>
            <a:off x="766308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2" name="Google Shape;452;p59"/>
          <p:cNvSpPr/>
          <p:nvPr/>
        </p:nvSpPr>
        <p:spPr>
          <a:xfrm>
            <a:off x="858132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3" name="Google Shape;453;p59"/>
          <p:cNvSpPr/>
          <p:nvPr/>
        </p:nvSpPr>
        <p:spPr>
          <a:xfrm>
            <a:off x="949958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4" name="Google Shape;454;p59"/>
          <p:cNvSpPr/>
          <p:nvPr/>
        </p:nvSpPr>
        <p:spPr>
          <a:xfrm>
            <a:off x="1041784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5" name="Google Shape;455;p59"/>
          <p:cNvSpPr/>
          <p:nvPr/>
        </p:nvSpPr>
        <p:spPr>
          <a:xfrm>
            <a:off x="1133609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6" name="Google Shape;456;p59"/>
          <p:cNvSpPr/>
          <p:nvPr/>
        </p:nvSpPr>
        <p:spPr>
          <a:xfrm>
            <a:off x="1225434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7" name="Google Shape;457;p59"/>
          <p:cNvSpPr/>
          <p:nvPr/>
        </p:nvSpPr>
        <p:spPr>
          <a:xfrm>
            <a:off x="1317260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8" name="Google Shape;458;p59"/>
          <p:cNvSpPr/>
          <p:nvPr/>
        </p:nvSpPr>
        <p:spPr>
          <a:xfrm>
            <a:off x="1409085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9" name="Google Shape;459;p59"/>
          <p:cNvSpPr/>
          <p:nvPr/>
        </p:nvSpPr>
        <p:spPr>
          <a:xfrm>
            <a:off x="1500910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0" name="Google Shape;460;p59"/>
          <p:cNvSpPr/>
          <p:nvPr/>
        </p:nvSpPr>
        <p:spPr>
          <a:xfrm>
            <a:off x="1592736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1" name="Google Shape;461;p59"/>
          <p:cNvSpPr/>
          <p:nvPr/>
        </p:nvSpPr>
        <p:spPr>
          <a:xfrm>
            <a:off x="1684560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2" name="Google Shape;462;p59"/>
          <p:cNvSpPr/>
          <p:nvPr/>
        </p:nvSpPr>
        <p:spPr>
          <a:xfrm>
            <a:off x="1776386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3" name="Google Shape;463;p59"/>
          <p:cNvSpPr/>
          <p:nvPr/>
        </p:nvSpPr>
        <p:spPr>
          <a:xfrm>
            <a:off x="1868212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4" name="Google Shape;464;p59"/>
          <p:cNvSpPr/>
          <p:nvPr/>
        </p:nvSpPr>
        <p:spPr>
          <a:xfrm>
            <a:off x="1960038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5" name="Google Shape;465;p59"/>
          <p:cNvSpPr/>
          <p:nvPr/>
        </p:nvSpPr>
        <p:spPr>
          <a:xfrm>
            <a:off x="2051864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6" name="Google Shape;466;p59"/>
          <p:cNvSpPr/>
          <p:nvPr/>
        </p:nvSpPr>
        <p:spPr>
          <a:xfrm>
            <a:off x="2143689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7" name="Google Shape;467;p59"/>
          <p:cNvSpPr/>
          <p:nvPr/>
        </p:nvSpPr>
        <p:spPr>
          <a:xfrm>
            <a:off x="2235512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8" name="Google Shape;468;p59"/>
          <p:cNvSpPr/>
          <p:nvPr/>
        </p:nvSpPr>
        <p:spPr>
          <a:xfrm>
            <a:off x="2327339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9" name="Google Shape;469;p59"/>
          <p:cNvSpPr/>
          <p:nvPr/>
        </p:nvSpPr>
        <p:spPr>
          <a:xfrm>
            <a:off x="2419164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0" name="Google Shape;470;p59"/>
          <p:cNvSpPr/>
          <p:nvPr/>
        </p:nvSpPr>
        <p:spPr>
          <a:xfrm>
            <a:off x="2510990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1" name="Google Shape;471;p59"/>
          <p:cNvSpPr/>
          <p:nvPr/>
        </p:nvSpPr>
        <p:spPr>
          <a:xfrm>
            <a:off x="2602815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2" name="Google Shape;472;p59"/>
          <p:cNvSpPr/>
          <p:nvPr/>
        </p:nvSpPr>
        <p:spPr>
          <a:xfrm>
            <a:off x="2694641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3" name="Google Shape;473;p59"/>
          <p:cNvSpPr/>
          <p:nvPr/>
        </p:nvSpPr>
        <p:spPr>
          <a:xfrm>
            <a:off x="2786466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4" name="Google Shape;474;p59"/>
          <p:cNvSpPr/>
          <p:nvPr/>
        </p:nvSpPr>
        <p:spPr>
          <a:xfrm>
            <a:off x="2878291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5" name="Google Shape;475;p59"/>
          <p:cNvSpPr/>
          <p:nvPr/>
        </p:nvSpPr>
        <p:spPr>
          <a:xfrm>
            <a:off x="2970116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6" name="Google Shape;476;p59"/>
          <p:cNvSpPr/>
          <p:nvPr/>
        </p:nvSpPr>
        <p:spPr>
          <a:xfrm>
            <a:off x="3061942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7" name="Google Shape;477;p59"/>
          <p:cNvSpPr/>
          <p:nvPr/>
        </p:nvSpPr>
        <p:spPr>
          <a:xfrm>
            <a:off x="3153767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8" name="Google Shape;478;p59"/>
          <p:cNvSpPr/>
          <p:nvPr/>
        </p:nvSpPr>
        <p:spPr>
          <a:xfrm>
            <a:off x="3245592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9" name="Google Shape;479;p59"/>
          <p:cNvSpPr/>
          <p:nvPr/>
        </p:nvSpPr>
        <p:spPr>
          <a:xfrm>
            <a:off x="3337417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0" name="Google Shape;480;p59"/>
          <p:cNvSpPr/>
          <p:nvPr/>
        </p:nvSpPr>
        <p:spPr>
          <a:xfrm>
            <a:off x="3429243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1" name="Google Shape;481;p59"/>
          <p:cNvSpPr/>
          <p:nvPr/>
        </p:nvSpPr>
        <p:spPr>
          <a:xfrm>
            <a:off x="3521069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2" name="Google Shape;482;p59"/>
          <p:cNvSpPr/>
          <p:nvPr/>
        </p:nvSpPr>
        <p:spPr>
          <a:xfrm>
            <a:off x="3612894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3" name="Google Shape;483;p59"/>
          <p:cNvSpPr/>
          <p:nvPr/>
        </p:nvSpPr>
        <p:spPr>
          <a:xfrm>
            <a:off x="3704719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4" name="Google Shape;484;p59"/>
          <p:cNvSpPr/>
          <p:nvPr/>
        </p:nvSpPr>
        <p:spPr>
          <a:xfrm>
            <a:off x="3796544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5" name="Google Shape;485;p59"/>
          <p:cNvSpPr txBox="1"/>
          <p:nvPr/>
        </p:nvSpPr>
        <p:spPr>
          <a:xfrm>
            <a:off x="1949850" y="2606300"/>
            <a:ext cx="652200" cy="4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6225" rIns="0" bIns="0" anchor="t" anchorCtr="0">
            <a:spAutoFit/>
          </a:bodyPr>
          <a:lstStyle/>
          <a:p>
            <a:pPr marL="12700" marR="0" lvl="0" indent="-12700" algn="ctr" rtl="0">
              <a:lnSpc>
                <a:spcPct val="1035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chemeClr val="dk1"/>
                </a:solidFill>
              </a:rPr>
              <a:t>П</a:t>
            </a:r>
            <a:r>
              <a:rPr lang="ru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лощадь  </a:t>
            </a:r>
            <a:r>
              <a:rPr lang="ru" sz="800">
                <a:solidFill>
                  <a:schemeClr val="dk1"/>
                </a:solidFill>
              </a:rPr>
              <a:t>жилищного фонда</a:t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6" name="Google Shape;486;p59"/>
          <p:cNvSpPr txBox="1"/>
          <p:nvPr/>
        </p:nvSpPr>
        <p:spPr>
          <a:xfrm>
            <a:off x="389999" y="2606300"/>
            <a:ext cx="926400" cy="5386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6225" rIns="0" bIns="0" anchor="t" anchorCtr="0">
            <a:spAutoFit/>
          </a:bodyPr>
          <a:lstStyle/>
          <a:p>
            <a:pPr marL="12700" marR="0" lvl="0" indent="0" algn="ctr" rtl="0">
              <a:lnSpc>
                <a:spcPct val="1035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700" dirty="0">
                <a:solidFill>
                  <a:schemeClr val="dk1"/>
                </a:solidFill>
              </a:rPr>
              <a:t> </a:t>
            </a:r>
            <a:r>
              <a:rPr lang="ru" sz="800" dirty="0">
                <a:solidFill>
                  <a:schemeClr val="dk1"/>
                </a:solidFill>
              </a:rPr>
              <a:t>Ежегодный объём жилого и нежилого </a:t>
            </a:r>
            <a:r>
              <a:rPr lang="ru" sz="800" dirty="0" smtClean="0">
                <a:solidFill>
                  <a:schemeClr val="dk1"/>
                </a:solidFill>
              </a:rPr>
              <a:t>строительства</a:t>
            </a:r>
            <a:endParaRPr lang="en-US" sz="800" dirty="0" smtClean="0">
              <a:solidFill>
                <a:schemeClr val="dk1"/>
              </a:solidFill>
            </a:endParaRPr>
          </a:p>
          <a:p>
            <a:pPr marL="12700" marR="0" lvl="0" indent="0" algn="ctr" rtl="0">
              <a:lnSpc>
                <a:spcPct val="1035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ru-RU" sz="8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 </a:t>
            </a:r>
            <a:r>
              <a:rPr lang="en-US" sz="8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2021</a:t>
            </a:r>
            <a:r>
              <a:rPr lang="ru-RU" sz="8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г.</a:t>
            </a:r>
            <a:r>
              <a:rPr lang="en-US" sz="8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7" name="Google Shape;487;p59"/>
          <p:cNvSpPr txBox="1"/>
          <p:nvPr/>
        </p:nvSpPr>
        <p:spPr>
          <a:xfrm>
            <a:off x="1500030" y="2256550"/>
            <a:ext cx="1561912" cy="368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100" rIns="0" bIns="0" anchor="t" anchorCtr="0">
            <a:spAutoFit/>
          </a:bodyPr>
          <a:lstStyle/>
          <a:p>
            <a:pPr lvl="0" algn="ctr">
              <a:lnSpc>
                <a:spcPct val="116000"/>
              </a:lnSpc>
            </a:pPr>
            <a:r>
              <a:rPr lang="ru" sz="2000" b="1" dirty="0" smtClean="0">
                <a:solidFill>
                  <a:schemeClr val="tx1"/>
                </a:solidFill>
              </a:rPr>
              <a:t>387,5 кв.м</a:t>
            </a:r>
            <a:r>
              <a:rPr lang="ru" sz="2000" b="1" dirty="0" smtClean="0">
                <a:solidFill>
                  <a:schemeClr val="dk1"/>
                </a:solidFill>
              </a:rPr>
              <a:t>.</a:t>
            </a:r>
            <a:endParaRPr lang="ru" sz="2000" b="1" dirty="0">
              <a:solidFill>
                <a:schemeClr val="dk1"/>
              </a:solidFill>
            </a:endParaRPr>
          </a:p>
        </p:txBody>
      </p:sp>
      <p:sp>
        <p:nvSpPr>
          <p:cNvPr id="488" name="Google Shape;488;p59"/>
          <p:cNvSpPr txBox="1"/>
          <p:nvPr/>
        </p:nvSpPr>
        <p:spPr>
          <a:xfrm>
            <a:off x="198120" y="2256546"/>
            <a:ext cx="1440087" cy="355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100" rIns="0" bIns="0" anchor="t" anchorCtr="0">
            <a:spAutoFit/>
          </a:bodyPr>
          <a:lstStyle/>
          <a:p>
            <a:pPr marL="0" marR="0" lvl="0" indent="0" algn="ctr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 smtClean="0">
                <a:solidFill>
                  <a:schemeClr val="tx1"/>
                </a:solidFill>
              </a:rPr>
              <a:t>352,2</a:t>
            </a:r>
            <a:r>
              <a:rPr lang="ru" sz="2000" b="1" dirty="0" smtClean="0">
                <a:solidFill>
                  <a:schemeClr val="tx1"/>
                </a:solidFill>
              </a:rPr>
              <a:t> кв.м. </a:t>
            </a:r>
            <a:endParaRPr sz="1200" dirty="0">
              <a:solidFill>
                <a:schemeClr val="tx1"/>
              </a:solidFill>
              <a:sym typeface="Arial"/>
            </a:endParaRPr>
          </a:p>
        </p:txBody>
      </p:sp>
      <p:sp>
        <p:nvSpPr>
          <p:cNvPr id="489" name="Google Shape;489;p59"/>
          <p:cNvSpPr txBox="1"/>
          <p:nvPr/>
        </p:nvSpPr>
        <p:spPr>
          <a:xfrm>
            <a:off x="3262213" y="2671550"/>
            <a:ext cx="792300" cy="5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100" rIns="0" bIns="0" anchor="t" anchorCtr="0">
            <a:sp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dirty="0">
                <a:solidFill>
                  <a:schemeClr val="dk1"/>
                </a:solidFill>
              </a:rPr>
              <a:t>Количество объектов общественного питания</a:t>
            </a:r>
            <a:endParaRPr sz="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0" name="Google Shape;490;p59"/>
          <p:cNvSpPr txBox="1"/>
          <p:nvPr/>
        </p:nvSpPr>
        <p:spPr>
          <a:xfrm>
            <a:off x="3208418" y="2249504"/>
            <a:ext cx="985800" cy="364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100" rIns="0" bIns="0" anchor="t" anchorCtr="0">
            <a:spAutoFit/>
          </a:bodyPr>
          <a:lstStyle/>
          <a:p>
            <a:pPr marL="0" marR="0" lvl="0" indent="0" algn="ctr" rtl="0">
              <a:lnSpc>
                <a:spcPct val="1151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 dirty="0">
                <a:solidFill>
                  <a:schemeClr val="dk1"/>
                </a:solidFill>
              </a:rPr>
              <a:t>3</a:t>
            </a:r>
            <a:r>
              <a:rPr lang="ru" sz="2000" b="1" dirty="0" smtClean="0">
                <a:solidFill>
                  <a:schemeClr val="dk1"/>
                </a:solidFill>
              </a:rPr>
              <a:t> шт.</a:t>
            </a:r>
            <a:endParaRPr sz="1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1" name="Google Shape;491;p59"/>
          <p:cNvSpPr txBox="1"/>
          <p:nvPr/>
        </p:nvSpPr>
        <p:spPr>
          <a:xfrm>
            <a:off x="369675" y="4165550"/>
            <a:ext cx="2392500" cy="2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125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 b="1" dirty="0">
                <a:solidFill>
                  <a:srgbClr val="383B3E"/>
                </a:solidFill>
              </a:rPr>
              <a:t>Объекты розничной торговли: </a:t>
            </a:r>
            <a:r>
              <a:rPr lang="ru" sz="900" b="1" dirty="0" smtClean="0">
                <a:solidFill>
                  <a:schemeClr val="tx1"/>
                </a:solidFill>
              </a:rPr>
              <a:t>103 </a:t>
            </a:r>
            <a:endParaRPr sz="900" b="1" dirty="0">
              <a:solidFill>
                <a:schemeClr val="tx1"/>
              </a:solidFill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 b="1" dirty="0">
                <a:solidFill>
                  <a:srgbClr val="383B3E"/>
                </a:solidFill>
              </a:rPr>
              <a:t>Объекты бытового обслуживания: </a:t>
            </a:r>
            <a:r>
              <a:rPr lang="en-US" sz="900" b="1" dirty="0" smtClean="0">
                <a:solidFill>
                  <a:schemeClr val="tx1"/>
                </a:solidFill>
              </a:rPr>
              <a:t>11</a:t>
            </a:r>
            <a:endParaRPr sz="900" b="1" dirty="0">
              <a:solidFill>
                <a:schemeClr val="tx1"/>
              </a:solidFill>
            </a:endParaRPr>
          </a:p>
        </p:txBody>
      </p:sp>
      <p:sp>
        <p:nvSpPr>
          <p:cNvPr id="492" name="Google Shape;492;p59"/>
          <p:cNvSpPr txBox="1"/>
          <p:nvPr/>
        </p:nvSpPr>
        <p:spPr>
          <a:xfrm>
            <a:off x="3115523" y="1365927"/>
            <a:ext cx="1085700" cy="2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075" rIns="0" bIns="0" anchor="t" anchorCtr="0">
            <a:spAutoFit/>
          </a:bodyPr>
          <a:lstStyle/>
          <a:p>
            <a:pPr marL="12700" marR="0" lvl="0" indent="0" algn="ctr" rtl="0">
              <a:lnSpc>
                <a:spcPct val="1034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rgbClr val="231F20"/>
                </a:solidFill>
              </a:rPr>
              <a:t>Номерной фонд гостиниц</a:t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3" name="Google Shape;493;p59"/>
          <p:cNvSpPr txBox="1"/>
          <p:nvPr/>
        </p:nvSpPr>
        <p:spPr>
          <a:xfrm>
            <a:off x="6005350" y="2652775"/>
            <a:ext cx="2031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" lvl="0" indent="0" algn="ctr" rtl="0">
              <a:spcBef>
                <a:spcPts val="100"/>
              </a:spcBef>
              <a:spcAft>
                <a:spcPts val="0"/>
              </a:spcAft>
              <a:buNone/>
            </a:pPr>
            <a:r>
              <a:rPr lang="ru" sz="900" b="1" dirty="0">
                <a:solidFill>
                  <a:srgbClr val="6C6C72"/>
                </a:solidFill>
              </a:rPr>
              <a:t>карта района с крупными объектами торговли</a:t>
            </a:r>
            <a:endParaRPr dirty="0"/>
          </a:p>
        </p:txBody>
      </p:sp>
      <p:sp>
        <p:nvSpPr>
          <p:cNvPr id="494" name="Google Shape;494;p59"/>
          <p:cNvSpPr txBox="1"/>
          <p:nvPr/>
        </p:nvSpPr>
        <p:spPr>
          <a:xfrm>
            <a:off x="554975" y="1046721"/>
            <a:ext cx="652200" cy="355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100" rIns="0" bIns="0" anchor="t" anchorCtr="0">
            <a:spAutoFit/>
          </a:bodyPr>
          <a:lstStyle/>
          <a:p>
            <a:pPr marL="0" marR="0" lvl="0" indent="0" algn="ctr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 dirty="0" smtClean="0">
                <a:solidFill>
                  <a:schemeClr val="dk1"/>
                </a:solidFill>
              </a:rPr>
              <a:t>15</a:t>
            </a:r>
            <a:endParaRPr sz="1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5" name="Google Shape;495;p59"/>
          <p:cNvSpPr txBox="1"/>
          <p:nvPr/>
        </p:nvSpPr>
        <p:spPr>
          <a:xfrm>
            <a:off x="1965100" y="1046721"/>
            <a:ext cx="652200" cy="355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100" rIns="0" bIns="0" anchor="t" anchorCtr="0">
            <a:spAutoFit/>
          </a:bodyPr>
          <a:lstStyle/>
          <a:p>
            <a:pPr algn="ctr">
              <a:lnSpc>
                <a:spcPct val="112000"/>
              </a:lnSpc>
            </a:pPr>
            <a:r>
              <a:rPr lang="ru-RU" sz="2000" b="1" dirty="0">
                <a:solidFill>
                  <a:schemeClr val="dk1"/>
                </a:solidFill>
              </a:rPr>
              <a:t>1</a:t>
            </a:r>
            <a:endParaRPr sz="2000" b="1" dirty="0">
              <a:solidFill>
                <a:schemeClr val="dk1"/>
              </a:solidFill>
            </a:endParaRPr>
          </a:p>
        </p:txBody>
      </p:sp>
      <p:sp>
        <p:nvSpPr>
          <p:cNvPr id="496" name="Google Shape;496;p59"/>
          <p:cNvSpPr txBox="1"/>
          <p:nvPr/>
        </p:nvSpPr>
        <p:spPr>
          <a:xfrm>
            <a:off x="3375225" y="1046721"/>
            <a:ext cx="652200" cy="355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100" rIns="0" bIns="0" anchor="t" anchorCtr="0">
            <a:spAutoFit/>
          </a:bodyPr>
          <a:lstStyle/>
          <a:p>
            <a:pPr marL="0" marR="0" lvl="0" indent="0" algn="ctr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 dirty="0" smtClean="0">
                <a:solidFill>
                  <a:schemeClr val="dk1"/>
                </a:solidFill>
              </a:rPr>
              <a:t>12</a:t>
            </a:r>
            <a:endParaRPr sz="1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75" name="Picture 3" descr="C:\Users\Моргачева_АП\Desktop\kirinski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960" y="1046722"/>
            <a:ext cx="4107180" cy="2739538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4422" y="2717585"/>
            <a:ext cx="394361" cy="137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0177" y="2451625"/>
            <a:ext cx="322263" cy="15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60"/>
          <p:cNvSpPr/>
          <p:nvPr/>
        </p:nvSpPr>
        <p:spPr>
          <a:xfrm>
            <a:off x="399150" y="75"/>
            <a:ext cx="7884000" cy="68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8225" rIns="56450" bIns="282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900" b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ТОР “Забайкалье” (ТОР </a:t>
            </a:r>
            <a:r>
              <a:rPr lang="ru" sz="2900" b="1">
                <a:solidFill>
                  <a:srgbClr val="7F7F7F"/>
                </a:solidFill>
              </a:rPr>
              <a:t>“Краснокаменск”</a:t>
            </a:r>
            <a:r>
              <a:rPr lang="ru" sz="2900" b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2900" b="1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2" name="Google Shape;502;p60"/>
          <p:cNvSpPr txBox="1"/>
          <p:nvPr/>
        </p:nvSpPr>
        <p:spPr>
          <a:xfrm>
            <a:off x="399150" y="982674"/>
            <a:ext cx="8528100" cy="1097471"/>
          </a:xfrm>
          <a:prstGeom prst="rect">
            <a:avLst/>
          </a:prstGeom>
          <a:solidFill>
            <a:srgbClr val="891861"/>
          </a:solidFill>
          <a:ln>
            <a:noFill/>
          </a:ln>
        </p:spPr>
        <p:txBody>
          <a:bodyPr spcFirstLastPara="1" wrap="square" lIns="57350" tIns="57350" rIns="57350" bIns="5735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Территория опережающего социально-экономического развития «Забайкалье» создана распоряжением Правительства РФ от 31.07.2019 года № 988 на территории 22 муниципальных районов и двух городских округов Забайкальского края</a:t>
            </a:r>
            <a:endParaRPr sz="16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3" name="Google Shape;503;p60"/>
          <p:cNvSpPr txBox="1"/>
          <p:nvPr/>
        </p:nvSpPr>
        <p:spPr>
          <a:xfrm>
            <a:off x="1455421" y="2727846"/>
            <a:ext cx="6766559" cy="1345158"/>
          </a:xfrm>
          <a:prstGeom prst="rect">
            <a:avLst/>
          </a:prstGeom>
          <a:solidFill>
            <a:srgbClr val="CECBF9"/>
          </a:solidFill>
          <a:ln w="9525" cap="flat" cmpd="sng">
            <a:solidFill>
              <a:srgbClr val="CECBF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7350" tIns="57350" rIns="57350" bIns="57350" anchor="ctr" anchorCtr="0">
            <a:noAutofit/>
          </a:bodyPr>
          <a:lstStyle/>
          <a:p>
            <a:pPr lvl="0" algn="ctr">
              <a:buClr>
                <a:schemeClr val="dk1"/>
              </a:buClr>
            </a:pPr>
            <a:r>
              <a:rPr lang="ru" sz="1600" b="1" dirty="0" smtClean="0">
                <a:solidFill>
                  <a:schemeClr val="dk1"/>
                </a:solidFill>
              </a:rPr>
              <a:t>Муниципальный район «Кыринский район» не является территорией </a:t>
            </a:r>
            <a:r>
              <a:rPr lang="ru-RU" sz="1600" b="1" dirty="0" smtClean="0">
                <a:solidFill>
                  <a:schemeClr val="dk1"/>
                </a:solidFill>
              </a:rPr>
              <a:t>опережающего социально-экономического </a:t>
            </a:r>
            <a:r>
              <a:rPr lang="ru-RU" sz="1600" b="1" dirty="0">
                <a:solidFill>
                  <a:schemeClr val="dk1"/>
                </a:solidFill>
              </a:rPr>
              <a:t>развития «Забайкалье</a:t>
            </a:r>
            <a:r>
              <a:rPr lang="ru-RU" sz="1600" b="1" dirty="0" smtClean="0">
                <a:solidFill>
                  <a:schemeClr val="dk1"/>
                </a:solidFill>
              </a:rPr>
              <a:t>». </a:t>
            </a:r>
            <a:endParaRPr sz="16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61"/>
          <p:cNvSpPr txBox="1">
            <a:spLocks noGrp="1"/>
          </p:cNvSpPr>
          <p:nvPr>
            <p:ph type="title"/>
          </p:nvPr>
        </p:nvSpPr>
        <p:spPr>
          <a:xfrm>
            <a:off x="393651" y="35200"/>
            <a:ext cx="7858174" cy="6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900" dirty="0">
                <a:solidFill>
                  <a:srgbClr val="6C6C72"/>
                </a:solidFill>
              </a:rPr>
              <a:t>Полезные ископаемые </a:t>
            </a:r>
            <a:r>
              <a:rPr lang="ru" sz="1200" dirty="0">
                <a:solidFill>
                  <a:srgbClr val="6C6C72"/>
                </a:solidFill>
              </a:rPr>
              <a:t>(разместить на карте района нужные</a:t>
            </a:r>
            <a:r>
              <a:rPr lang="ru" sz="1300" dirty="0">
                <a:solidFill>
                  <a:srgbClr val="6C6C72"/>
                </a:solidFill>
              </a:rPr>
              <a:t> </a:t>
            </a:r>
            <a:r>
              <a:rPr lang="ru" sz="1200" dirty="0">
                <a:solidFill>
                  <a:srgbClr val="6C6C72"/>
                </a:solidFill>
              </a:rPr>
              <a:t>значки)</a:t>
            </a:r>
            <a:endParaRPr sz="1200" dirty="0">
              <a:solidFill>
                <a:srgbClr val="7F7F7F"/>
              </a:solidFill>
            </a:endParaRPr>
          </a:p>
        </p:txBody>
      </p:sp>
      <p:sp>
        <p:nvSpPr>
          <p:cNvPr id="513" name="Google Shape;513;p61"/>
          <p:cNvSpPr txBox="1"/>
          <p:nvPr/>
        </p:nvSpPr>
        <p:spPr>
          <a:xfrm>
            <a:off x="377476" y="819050"/>
            <a:ext cx="6792944" cy="32217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0" tIns="44425" rIns="0" bIns="0" anchor="t" anchorCtr="0">
            <a:spAutoFit/>
          </a:bodyPr>
          <a:lstStyle/>
          <a:p>
            <a:pPr marL="12700" marR="0" lvl="0" indent="0" algn="l" rtl="0">
              <a:lnSpc>
                <a:spcPct val="10604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Огромные запасы месторождений </a:t>
            </a:r>
            <a:r>
              <a:rPr lang="ru" sz="17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 нераспределенном фонде</a:t>
            </a:r>
            <a:endParaRPr sz="17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4" name="Google Shape;514;p61"/>
          <p:cNvSpPr txBox="1"/>
          <p:nvPr/>
        </p:nvSpPr>
        <p:spPr>
          <a:xfrm>
            <a:off x="274561" y="2007323"/>
            <a:ext cx="1456647" cy="187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575" rIns="0" bIns="0" anchor="t" anchorCtr="0">
            <a:spAutoFit/>
          </a:bodyPr>
          <a:lstStyle/>
          <a:p>
            <a:pPr marL="127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rgbClr val="27426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        </a:t>
            </a:r>
            <a:endParaRPr sz="13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15" name="Google Shape;515;p61"/>
          <p:cNvSpPr/>
          <p:nvPr/>
        </p:nvSpPr>
        <p:spPr>
          <a:xfrm>
            <a:off x="410307" y="2506969"/>
            <a:ext cx="152519" cy="115761"/>
          </a:xfrm>
          <a:custGeom>
            <a:avLst/>
            <a:gdLst/>
            <a:ahLst/>
            <a:cxnLst/>
            <a:rect l="l" t="t" r="r" b="b"/>
            <a:pathLst>
              <a:path w="200025" h="141604" extrusionOk="0">
                <a:moveTo>
                  <a:pt x="199745" y="141008"/>
                </a:moveTo>
                <a:lnTo>
                  <a:pt x="0" y="141008"/>
                </a:lnTo>
                <a:lnTo>
                  <a:pt x="0" y="0"/>
                </a:lnTo>
                <a:lnTo>
                  <a:pt x="199745" y="0"/>
                </a:lnTo>
                <a:lnTo>
                  <a:pt x="199745" y="141008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6" name="Google Shape;516;p61"/>
          <p:cNvSpPr/>
          <p:nvPr/>
        </p:nvSpPr>
        <p:spPr>
          <a:xfrm>
            <a:off x="416268" y="2815913"/>
            <a:ext cx="121801" cy="96554"/>
          </a:xfrm>
          <a:custGeom>
            <a:avLst/>
            <a:gdLst/>
            <a:ahLst/>
            <a:cxnLst/>
            <a:rect l="l" t="t" r="r" b="b"/>
            <a:pathLst>
              <a:path w="142875" h="118109" extrusionOk="0">
                <a:moveTo>
                  <a:pt x="71335" y="0"/>
                </a:moveTo>
                <a:lnTo>
                  <a:pt x="0" y="117487"/>
                </a:lnTo>
                <a:lnTo>
                  <a:pt x="142684" y="117487"/>
                </a:lnTo>
                <a:lnTo>
                  <a:pt x="71335" y="0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7" name="Google Shape;517;p61"/>
          <p:cNvSpPr/>
          <p:nvPr/>
        </p:nvSpPr>
        <p:spPr>
          <a:xfrm>
            <a:off x="408850" y="2325501"/>
            <a:ext cx="170400" cy="1095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8" name="Google Shape;518;p61"/>
          <p:cNvSpPr/>
          <p:nvPr/>
        </p:nvSpPr>
        <p:spPr>
          <a:xfrm>
            <a:off x="416268" y="3139430"/>
            <a:ext cx="121800" cy="1167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9" name="Google Shape;519;p61"/>
          <p:cNvSpPr/>
          <p:nvPr/>
        </p:nvSpPr>
        <p:spPr>
          <a:xfrm>
            <a:off x="410046" y="4128611"/>
            <a:ext cx="121800" cy="11670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0" name="Google Shape;520;p61"/>
          <p:cNvSpPr/>
          <p:nvPr/>
        </p:nvSpPr>
        <p:spPr>
          <a:xfrm>
            <a:off x="412014" y="2971273"/>
            <a:ext cx="121800" cy="116700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1" name="Google Shape;521;p61"/>
          <p:cNvSpPr/>
          <p:nvPr/>
        </p:nvSpPr>
        <p:spPr>
          <a:xfrm>
            <a:off x="416268" y="3481455"/>
            <a:ext cx="121800" cy="116700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2" name="Google Shape;522;p61"/>
          <p:cNvSpPr/>
          <p:nvPr/>
        </p:nvSpPr>
        <p:spPr>
          <a:xfrm>
            <a:off x="409425" y="3664540"/>
            <a:ext cx="121800" cy="116700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3" name="Google Shape;523;p61"/>
          <p:cNvSpPr/>
          <p:nvPr/>
        </p:nvSpPr>
        <p:spPr>
          <a:xfrm>
            <a:off x="411507" y="3972281"/>
            <a:ext cx="121800" cy="116700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4" name="Google Shape;524;p61"/>
          <p:cNvSpPr/>
          <p:nvPr/>
        </p:nvSpPr>
        <p:spPr>
          <a:xfrm>
            <a:off x="410045" y="3820178"/>
            <a:ext cx="121800" cy="116700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5" name="Google Shape;525;p61"/>
          <p:cNvSpPr/>
          <p:nvPr/>
        </p:nvSpPr>
        <p:spPr>
          <a:xfrm>
            <a:off x="418881" y="3314810"/>
            <a:ext cx="121800" cy="116700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6" name="Google Shape;526;p61"/>
          <p:cNvSpPr/>
          <p:nvPr/>
        </p:nvSpPr>
        <p:spPr>
          <a:xfrm>
            <a:off x="412037" y="2660986"/>
            <a:ext cx="121800" cy="116700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7" name="Google Shape;527;p61"/>
          <p:cNvSpPr txBox="1"/>
          <p:nvPr/>
        </p:nvSpPr>
        <p:spPr>
          <a:xfrm>
            <a:off x="746887" y="2335616"/>
            <a:ext cx="2272538" cy="2064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100" rIns="0" bIns="0" anchor="t" anchorCtr="0">
            <a:spAutoFit/>
          </a:bodyPr>
          <a:lstStyle/>
          <a:p>
            <a:pPr marL="12700" marR="50800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Бур</a:t>
            </a:r>
            <a:r>
              <a:rPr lang="ru" sz="900" b="1" dirty="0"/>
              <a:t>ый</a:t>
            </a:r>
            <a:r>
              <a:rPr lang="ru" sz="9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уголь</a:t>
            </a:r>
            <a:endParaRPr sz="9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508000" lvl="0" indent="0" algn="l" rtl="0">
              <a:lnSpc>
                <a:spcPct val="106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ru" sz="9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Каменн</a:t>
            </a:r>
            <a:r>
              <a:rPr lang="ru" sz="900" b="1" dirty="0"/>
              <a:t>ый</a:t>
            </a:r>
            <a:r>
              <a:rPr lang="ru" sz="9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уголь</a:t>
            </a:r>
            <a:endParaRPr sz="9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508000" lvl="0" indent="0" algn="l" rtl="0">
              <a:lnSpc>
                <a:spcPct val="106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ru" sz="9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Титан</a:t>
            </a:r>
            <a:endParaRPr sz="9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508000" lvl="0" indent="0" algn="l" rtl="0">
              <a:lnSpc>
                <a:spcPct val="106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ru" sz="9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Флюорит</a:t>
            </a:r>
            <a:endParaRPr sz="9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508000" lvl="0" indent="0" algn="l" rtl="0">
              <a:lnSpc>
                <a:spcPct val="106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ru" sz="9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Железо</a:t>
            </a:r>
            <a:endParaRPr sz="9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508000" lvl="0" indent="0" algn="l" rtl="0">
              <a:lnSpc>
                <a:spcPct val="106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ru" sz="9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Мед</a:t>
            </a:r>
            <a:r>
              <a:rPr lang="ru" sz="900" b="1" dirty="0"/>
              <a:t>ь</a:t>
            </a:r>
            <a:r>
              <a:rPr lang="ru" sz="9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  </a:t>
            </a:r>
            <a:endParaRPr sz="9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508000" lvl="0" indent="0" algn="l" rtl="0">
              <a:lnSpc>
                <a:spcPct val="106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ru" sz="9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Золото                                                   </a:t>
            </a:r>
            <a:endParaRPr sz="9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508000" lvl="0" indent="0" algn="l" rtl="0">
              <a:lnSpc>
                <a:spcPct val="106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ru" sz="9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Сурьм</a:t>
            </a:r>
            <a:r>
              <a:rPr lang="ru" sz="900" b="1" dirty="0"/>
              <a:t>а</a:t>
            </a:r>
            <a:r>
              <a:rPr lang="ru" sz="9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</a:t>
            </a:r>
            <a:endParaRPr sz="9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508000" lvl="0" indent="0" algn="l" rtl="0">
              <a:lnSpc>
                <a:spcPct val="106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ru" sz="9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Редк</a:t>
            </a:r>
            <a:r>
              <a:rPr lang="ru" sz="900" b="1" dirty="0"/>
              <a:t>ие</a:t>
            </a:r>
            <a:r>
              <a:rPr lang="ru" sz="9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" sz="90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металл</a:t>
            </a:r>
            <a:r>
              <a:rPr lang="ru" sz="900" b="1" dirty="0" smtClean="0"/>
              <a:t>ы</a:t>
            </a:r>
            <a:r>
              <a:rPr lang="ru" sz="900" b="1" dirty="0"/>
              <a:t> </a:t>
            </a:r>
            <a:r>
              <a:rPr lang="ru" sz="90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(Ta,Nb</a:t>
            </a:r>
            <a:r>
              <a:rPr lang="ru" sz="9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               </a:t>
            </a:r>
            <a:endParaRPr sz="9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508000" lvl="0" indent="0" algn="l" rtl="0">
              <a:lnSpc>
                <a:spcPct val="106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ru" sz="9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Вольфрам                                           </a:t>
            </a:r>
            <a:endParaRPr sz="9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508000" lvl="0" indent="0" algn="l" rtl="0">
              <a:lnSpc>
                <a:spcPct val="106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ru" sz="9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Уран                                                        </a:t>
            </a:r>
            <a:endParaRPr sz="9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508000" lvl="0" indent="0" algn="l" rtl="0">
              <a:lnSpc>
                <a:spcPct val="106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ru" sz="9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Молибден                                 </a:t>
            </a:r>
            <a:endParaRPr sz="9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0" lvl="0" indent="0" algn="l" rtl="0">
              <a:spcBef>
                <a:spcPts val="100"/>
              </a:spcBef>
              <a:spcAft>
                <a:spcPts val="0"/>
              </a:spcAft>
              <a:buNone/>
            </a:pPr>
            <a:endParaRPr sz="9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8" name="Google Shape;528;p61"/>
          <p:cNvSpPr txBox="1"/>
          <p:nvPr/>
        </p:nvSpPr>
        <p:spPr>
          <a:xfrm>
            <a:off x="377475" y="1143025"/>
            <a:ext cx="4594575" cy="115413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0" tIns="44425" rIns="0" bIns="0" anchor="t" anchorCtr="0">
            <a:spAutoFit/>
          </a:bodyPr>
          <a:lstStyle/>
          <a:p>
            <a:pPr marL="12700" marR="0" lvl="0" indent="0" rtl="0">
              <a:lnSpc>
                <a:spcPct val="10604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 dirty="0">
                <a:solidFill>
                  <a:schemeClr val="dk1"/>
                </a:solidFill>
              </a:rPr>
              <a:t>Наиболее крупные месторождения</a:t>
            </a:r>
            <a:r>
              <a:rPr lang="ru" sz="1700" dirty="0" smtClean="0">
                <a:solidFill>
                  <a:schemeClr val="dk1"/>
                </a:solidFill>
              </a:rPr>
              <a:t>: золота (Любавинское), олова (Букукунское), каменного угля (Алтанское), бурого угля (Мордойское).</a:t>
            </a:r>
            <a:endParaRPr sz="17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9" name="Google Shape;529;p61"/>
          <p:cNvSpPr txBox="1"/>
          <p:nvPr/>
        </p:nvSpPr>
        <p:spPr>
          <a:xfrm>
            <a:off x="6503075" y="2660175"/>
            <a:ext cx="14565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" lvl="0" indent="0" algn="ctr" rtl="0">
              <a:spcBef>
                <a:spcPts val="100"/>
              </a:spcBef>
              <a:spcAft>
                <a:spcPts val="0"/>
              </a:spcAft>
              <a:buNone/>
            </a:pPr>
            <a:r>
              <a:rPr lang="ru" sz="900" b="1" dirty="0">
                <a:solidFill>
                  <a:srgbClr val="6C6C72"/>
                </a:solidFill>
              </a:rPr>
              <a:t>карта района с размещением полезных ископаемых</a:t>
            </a:r>
            <a:endParaRPr dirty="0"/>
          </a:p>
        </p:txBody>
      </p:sp>
      <p:sp>
        <p:nvSpPr>
          <p:cNvPr id="530" name="Google Shape;530;p61"/>
          <p:cNvSpPr txBox="1"/>
          <p:nvPr/>
        </p:nvSpPr>
        <p:spPr>
          <a:xfrm>
            <a:off x="408850" y="4440750"/>
            <a:ext cx="1854290" cy="536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625" rIns="0" bIns="0" anchor="t" anchorCtr="0">
            <a:spAutoFit/>
          </a:bodyPr>
          <a:lstStyle/>
          <a:p>
            <a:pPr marL="127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400" b="1" dirty="0" smtClean="0">
                <a:solidFill>
                  <a:schemeClr val="tx1"/>
                </a:solidFill>
              </a:rPr>
              <a:t>874,7кг</a:t>
            </a:r>
            <a:r>
              <a:rPr lang="ru" sz="3400" b="1" dirty="0" smtClean="0">
                <a:solidFill>
                  <a:srgbClr val="7B2668"/>
                </a:solidFill>
              </a:rPr>
              <a:t> </a:t>
            </a:r>
            <a:endParaRPr sz="3400" dirty="0">
              <a:solidFill>
                <a:srgbClr val="7B266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1" name="Google Shape;531;p61"/>
          <p:cNvSpPr txBox="1"/>
          <p:nvPr/>
        </p:nvSpPr>
        <p:spPr>
          <a:xfrm>
            <a:off x="2028825" y="4543325"/>
            <a:ext cx="4475951" cy="59949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0" tIns="44425" rIns="0" bIns="0" anchor="t" anchorCtr="0">
            <a:spAutoFit/>
          </a:bodyPr>
          <a:lstStyle/>
          <a:p>
            <a:pPr marL="12700" marR="0" lvl="0" indent="0" algn="l" rtl="0">
              <a:lnSpc>
                <a:spcPct val="10604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 dirty="0">
                <a:solidFill>
                  <a:schemeClr val="dk1"/>
                </a:solidFill>
              </a:rPr>
              <a:t>Объём добычи </a:t>
            </a:r>
            <a:r>
              <a:rPr lang="ru" sz="1700" dirty="0" smtClean="0">
                <a:solidFill>
                  <a:schemeClr val="dk1"/>
                </a:solidFill>
              </a:rPr>
              <a:t>золота в 2021 году </a:t>
            </a:r>
          </a:p>
          <a:p>
            <a:pPr marL="12700" marR="0" lvl="0" indent="0" algn="l" rtl="0">
              <a:lnSpc>
                <a:spcPct val="10604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 dirty="0" smtClean="0">
                <a:solidFill>
                  <a:schemeClr val="dk1"/>
                </a:solidFill>
              </a:rPr>
              <a:t>ООО Артель старателей «Бальджа»</a:t>
            </a:r>
            <a:endParaRPr sz="17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122" name="Picture 2" descr="C:\Users\Моргачева_АП\Desktop\kirinskiy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815" y="1242720"/>
            <a:ext cx="4160520" cy="3405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5695" y="3029623"/>
            <a:ext cx="171450" cy="109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020" y="3598155"/>
            <a:ext cx="152400" cy="115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5771" y="3285886"/>
            <a:ext cx="122237" cy="115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588" y="2660175"/>
            <a:ext cx="122237" cy="115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1325" y="3139161"/>
            <a:ext cx="122237" cy="115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7338" y="2945459"/>
            <a:ext cx="122237" cy="115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62"/>
          <p:cNvSpPr txBox="1"/>
          <p:nvPr/>
        </p:nvSpPr>
        <p:spPr>
          <a:xfrm>
            <a:off x="362989" y="152042"/>
            <a:ext cx="7205400" cy="4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 b="1" cap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Сельское хозяйство </a:t>
            </a:r>
            <a:r>
              <a:rPr lang="ru" sz="2400" b="1" dirty="0" smtClean="0">
                <a:solidFill>
                  <a:srgbClr val="6C6C72"/>
                </a:solidFill>
              </a:rPr>
              <a:t>«Кыринского района»</a:t>
            </a:r>
            <a:endParaRPr sz="2400" dirty="0"/>
          </a:p>
        </p:txBody>
      </p:sp>
      <p:sp>
        <p:nvSpPr>
          <p:cNvPr id="537" name="Google Shape;537;p62"/>
          <p:cNvSpPr/>
          <p:nvPr/>
        </p:nvSpPr>
        <p:spPr>
          <a:xfrm>
            <a:off x="362989" y="992121"/>
            <a:ext cx="2712083" cy="254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8" name="Google Shape;538;p62"/>
          <p:cNvSpPr/>
          <p:nvPr/>
        </p:nvSpPr>
        <p:spPr>
          <a:xfrm>
            <a:off x="1292795" y="3726420"/>
            <a:ext cx="197348" cy="246729"/>
          </a:xfrm>
          <a:custGeom>
            <a:avLst/>
            <a:gdLst/>
            <a:ahLst/>
            <a:cxnLst/>
            <a:rect l="l" t="t" r="r" b="b"/>
            <a:pathLst>
              <a:path w="602" h="784" extrusionOk="0">
                <a:moveTo>
                  <a:pt x="60" y="0"/>
                </a:moveTo>
                <a:lnTo>
                  <a:pt x="60" y="0"/>
                </a:lnTo>
                <a:lnTo>
                  <a:pt x="74" y="20"/>
                </a:lnTo>
                <a:lnTo>
                  <a:pt x="74" y="20"/>
                </a:lnTo>
                <a:lnTo>
                  <a:pt x="78" y="20"/>
                </a:lnTo>
                <a:lnTo>
                  <a:pt x="78" y="20"/>
                </a:lnTo>
                <a:lnTo>
                  <a:pt x="84" y="6"/>
                </a:lnTo>
                <a:lnTo>
                  <a:pt x="84" y="6"/>
                </a:lnTo>
                <a:lnTo>
                  <a:pt x="90" y="18"/>
                </a:lnTo>
                <a:lnTo>
                  <a:pt x="90" y="18"/>
                </a:lnTo>
                <a:lnTo>
                  <a:pt x="94" y="4"/>
                </a:lnTo>
                <a:lnTo>
                  <a:pt x="94" y="4"/>
                </a:lnTo>
                <a:lnTo>
                  <a:pt x="98" y="20"/>
                </a:lnTo>
                <a:lnTo>
                  <a:pt x="98" y="20"/>
                </a:lnTo>
                <a:lnTo>
                  <a:pt x="110" y="12"/>
                </a:lnTo>
                <a:lnTo>
                  <a:pt x="110" y="12"/>
                </a:lnTo>
                <a:lnTo>
                  <a:pt x="116" y="34"/>
                </a:lnTo>
                <a:lnTo>
                  <a:pt x="116" y="34"/>
                </a:lnTo>
                <a:lnTo>
                  <a:pt x="102" y="40"/>
                </a:lnTo>
                <a:lnTo>
                  <a:pt x="102" y="40"/>
                </a:lnTo>
                <a:lnTo>
                  <a:pt x="114" y="48"/>
                </a:lnTo>
                <a:lnTo>
                  <a:pt x="126" y="56"/>
                </a:lnTo>
                <a:lnTo>
                  <a:pt x="138" y="62"/>
                </a:lnTo>
                <a:lnTo>
                  <a:pt x="150" y="72"/>
                </a:lnTo>
                <a:lnTo>
                  <a:pt x="150" y="72"/>
                </a:lnTo>
                <a:lnTo>
                  <a:pt x="164" y="86"/>
                </a:lnTo>
                <a:lnTo>
                  <a:pt x="176" y="100"/>
                </a:lnTo>
                <a:lnTo>
                  <a:pt x="188" y="116"/>
                </a:lnTo>
                <a:lnTo>
                  <a:pt x="196" y="134"/>
                </a:lnTo>
                <a:lnTo>
                  <a:pt x="196" y="134"/>
                </a:lnTo>
                <a:lnTo>
                  <a:pt x="202" y="148"/>
                </a:lnTo>
                <a:lnTo>
                  <a:pt x="208" y="162"/>
                </a:lnTo>
                <a:lnTo>
                  <a:pt x="214" y="176"/>
                </a:lnTo>
                <a:lnTo>
                  <a:pt x="222" y="190"/>
                </a:lnTo>
                <a:lnTo>
                  <a:pt x="222" y="190"/>
                </a:lnTo>
                <a:lnTo>
                  <a:pt x="236" y="208"/>
                </a:lnTo>
                <a:lnTo>
                  <a:pt x="250" y="226"/>
                </a:lnTo>
                <a:lnTo>
                  <a:pt x="250" y="226"/>
                </a:lnTo>
                <a:lnTo>
                  <a:pt x="258" y="232"/>
                </a:lnTo>
                <a:lnTo>
                  <a:pt x="266" y="236"/>
                </a:lnTo>
                <a:lnTo>
                  <a:pt x="286" y="240"/>
                </a:lnTo>
                <a:lnTo>
                  <a:pt x="286" y="240"/>
                </a:lnTo>
                <a:lnTo>
                  <a:pt x="294" y="242"/>
                </a:lnTo>
                <a:lnTo>
                  <a:pt x="304" y="242"/>
                </a:lnTo>
                <a:lnTo>
                  <a:pt x="322" y="240"/>
                </a:lnTo>
                <a:lnTo>
                  <a:pt x="322" y="240"/>
                </a:lnTo>
                <a:lnTo>
                  <a:pt x="338" y="240"/>
                </a:lnTo>
                <a:lnTo>
                  <a:pt x="356" y="240"/>
                </a:lnTo>
                <a:lnTo>
                  <a:pt x="372" y="236"/>
                </a:lnTo>
                <a:lnTo>
                  <a:pt x="380" y="234"/>
                </a:lnTo>
                <a:lnTo>
                  <a:pt x="388" y="230"/>
                </a:lnTo>
                <a:lnTo>
                  <a:pt x="388" y="230"/>
                </a:lnTo>
                <a:lnTo>
                  <a:pt x="400" y="222"/>
                </a:lnTo>
                <a:lnTo>
                  <a:pt x="410" y="212"/>
                </a:lnTo>
                <a:lnTo>
                  <a:pt x="418" y="202"/>
                </a:lnTo>
                <a:lnTo>
                  <a:pt x="426" y="190"/>
                </a:lnTo>
                <a:lnTo>
                  <a:pt x="426" y="190"/>
                </a:lnTo>
                <a:lnTo>
                  <a:pt x="428" y="184"/>
                </a:lnTo>
                <a:lnTo>
                  <a:pt x="430" y="176"/>
                </a:lnTo>
                <a:lnTo>
                  <a:pt x="430" y="160"/>
                </a:lnTo>
                <a:lnTo>
                  <a:pt x="430" y="160"/>
                </a:lnTo>
                <a:lnTo>
                  <a:pt x="434" y="138"/>
                </a:lnTo>
                <a:lnTo>
                  <a:pt x="438" y="116"/>
                </a:lnTo>
                <a:lnTo>
                  <a:pt x="444" y="94"/>
                </a:lnTo>
                <a:lnTo>
                  <a:pt x="454" y="76"/>
                </a:lnTo>
                <a:lnTo>
                  <a:pt x="454" y="76"/>
                </a:lnTo>
                <a:lnTo>
                  <a:pt x="464" y="64"/>
                </a:lnTo>
                <a:lnTo>
                  <a:pt x="476" y="54"/>
                </a:lnTo>
                <a:lnTo>
                  <a:pt x="488" y="48"/>
                </a:lnTo>
                <a:lnTo>
                  <a:pt x="496" y="46"/>
                </a:lnTo>
                <a:lnTo>
                  <a:pt x="504" y="46"/>
                </a:lnTo>
                <a:lnTo>
                  <a:pt x="504" y="46"/>
                </a:lnTo>
                <a:lnTo>
                  <a:pt x="508" y="48"/>
                </a:lnTo>
                <a:lnTo>
                  <a:pt x="514" y="52"/>
                </a:lnTo>
                <a:lnTo>
                  <a:pt x="520" y="62"/>
                </a:lnTo>
                <a:lnTo>
                  <a:pt x="520" y="62"/>
                </a:lnTo>
                <a:lnTo>
                  <a:pt x="532" y="62"/>
                </a:lnTo>
                <a:lnTo>
                  <a:pt x="538" y="64"/>
                </a:lnTo>
                <a:lnTo>
                  <a:pt x="542" y="68"/>
                </a:lnTo>
                <a:lnTo>
                  <a:pt x="542" y="68"/>
                </a:lnTo>
                <a:lnTo>
                  <a:pt x="550" y="74"/>
                </a:lnTo>
                <a:lnTo>
                  <a:pt x="556" y="80"/>
                </a:lnTo>
                <a:lnTo>
                  <a:pt x="568" y="94"/>
                </a:lnTo>
                <a:lnTo>
                  <a:pt x="568" y="94"/>
                </a:lnTo>
                <a:lnTo>
                  <a:pt x="576" y="102"/>
                </a:lnTo>
                <a:lnTo>
                  <a:pt x="584" y="112"/>
                </a:lnTo>
                <a:lnTo>
                  <a:pt x="590" y="120"/>
                </a:lnTo>
                <a:lnTo>
                  <a:pt x="598" y="130"/>
                </a:lnTo>
                <a:lnTo>
                  <a:pt x="598" y="130"/>
                </a:lnTo>
                <a:lnTo>
                  <a:pt x="596" y="136"/>
                </a:lnTo>
                <a:lnTo>
                  <a:pt x="594" y="142"/>
                </a:lnTo>
                <a:lnTo>
                  <a:pt x="594" y="142"/>
                </a:lnTo>
                <a:lnTo>
                  <a:pt x="598" y="150"/>
                </a:lnTo>
                <a:lnTo>
                  <a:pt x="602" y="152"/>
                </a:lnTo>
                <a:lnTo>
                  <a:pt x="602" y="156"/>
                </a:lnTo>
                <a:lnTo>
                  <a:pt x="602" y="156"/>
                </a:lnTo>
                <a:lnTo>
                  <a:pt x="598" y="170"/>
                </a:lnTo>
                <a:lnTo>
                  <a:pt x="594" y="184"/>
                </a:lnTo>
                <a:lnTo>
                  <a:pt x="594" y="184"/>
                </a:lnTo>
                <a:lnTo>
                  <a:pt x="596" y="192"/>
                </a:lnTo>
                <a:lnTo>
                  <a:pt x="598" y="202"/>
                </a:lnTo>
                <a:lnTo>
                  <a:pt x="598" y="202"/>
                </a:lnTo>
                <a:lnTo>
                  <a:pt x="596" y="214"/>
                </a:lnTo>
                <a:lnTo>
                  <a:pt x="594" y="224"/>
                </a:lnTo>
                <a:lnTo>
                  <a:pt x="592" y="236"/>
                </a:lnTo>
                <a:lnTo>
                  <a:pt x="594" y="248"/>
                </a:lnTo>
                <a:lnTo>
                  <a:pt x="594" y="248"/>
                </a:lnTo>
                <a:lnTo>
                  <a:pt x="598" y="260"/>
                </a:lnTo>
                <a:lnTo>
                  <a:pt x="598" y="272"/>
                </a:lnTo>
                <a:lnTo>
                  <a:pt x="600" y="284"/>
                </a:lnTo>
                <a:lnTo>
                  <a:pt x="602" y="296"/>
                </a:lnTo>
                <a:lnTo>
                  <a:pt x="602" y="296"/>
                </a:lnTo>
                <a:lnTo>
                  <a:pt x="602" y="300"/>
                </a:lnTo>
                <a:lnTo>
                  <a:pt x="602" y="306"/>
                </a:lnTo>
                <a:lnTo>
                  <a:pt x="596" y="314"/>
                </a:lnTo>
                <a:lnTo>
                  <a:pt x="588" y="322"/>
                </a:lnTo>
                <a:lnTo>
                  <a:pt x="580" y="326"/>
                </a:lnTo>
                <a:lnTo>
                  <a:pt x="580" y="326"/>
                </a:lnTo>
                <a:lnTo>
                  <a:pt x="578" y="340"/>
                </a:lnTo>
                <a:lnTo>
                  <a:pt x="578" y="354"/>
                </a:lnTo>
                <a:lnTo>
                  <a:pt x="574" y="368"/>
                </a:lnTo>
                <a:lnTo>
                  <a:pt x="572" y="374"/>
                </a:lnTo>
                <a:lnTo>
                  <a:pt x="568" y="380"/>
                </a:lnTo>
                <a:lnTo>
                  <a:pt x="568" y="380"/>
                </a:lnTo>
                <a:lnTo>
                  <a:pt x="558" y="392"/>
                </a:lnTo>
                <a:lnTo>
                  <a:pt x="550" y="406"/>
                </a:lnTo>
                <a:lnTo>
                  <a:pt x="550" y="406"/>
                </a:lnTo>
                <a:lnTo>
                  <a:pt x="550" y="416"/>
                </a:lnTo>
                <a:lnTo>
                  <a:pt x="552" y="424"/>
                </a:lnTo>
                <a:lnTo>
                  <a:pt x="558" y="442"/>
                </a:lnTo>
                <a:lnTo>
                  <a:pt x="558" y="442"/>
                </a:lnTo>
                <a:lnTo>
                  <a:pt x="558" y="460"/>
                </a:lnTo>
                <a:lnTo>
                  <a:pt x="556" y="478"/>
                </a:lnTo>
                <a:lnTo>
                  <a:pt x="552" y="496"/>
                </a:lnTo>
                <a:lnTo>
                  <a:pt x="546" y="512"/>
                </a:lnTo>
                <a:lnTo>
                  <a:pt x="546" y="512"/>
                </a:lnTo>
                <a:lnTo>
                  <a:pt x="530" y="538"/>
                </a:lnTo>
                <a:lnTo>
                  <a:pt x="512" y="562"/>
                </a:lnTo>
                <a:lnTo>
                  <a:pt x="512" y="562"/>
                </a:lnTo>
                <a:lnTo>
                  <a:pt x="502" y="574"/>
                </a:lnTo>
                <a:lnTo>
                  <a:pt x="496" y="580"/>
                </a:lnTo>
                <a:lnTo>
                  <a:pt x="490" y="584"/>
                </a:lnTo>
                <a:lnTo>
                  <a:pt x="490" y="584"/>
                </a:lnTo>
                <a:lnTo>
                  <a:pt x="466" y="598"/>
                </a:lnTo>
                <a:lnTo>
                  <a:pt x="452" y="606"/>
                </a:lnTo>
                <a:lnTo>
                  <a:pt x="440" y="612"/>
                </a:lnTo>
                <a:lnTo>
                  <a:pt x="440" y="612"/>
                </a:lnTo>
                <a:lnTo>
                  <a:pt x="424" y="612"/>
                </a:lnTo>
                <a:lnTo>
                  <a:pt x="408" y="614"/>
                </a:lnTo>
                <a:lnTo>
                  <a:pt x="408" y="614"/>
                </a:lnTo>
                <a:lnTo>
                  <a:pt x="402" y="614"/>
                </a:lnTo>
                <a:lnTo>
                  <a:pt x="398" y="614"/>
                </a:lnTo>
                <a:lnTo>
                  <a:pt x="396" y="616"/>
                </a:lnTo>
                <a:lnTo>
                  <a:pt x="396" y="616"/>
                </a:lnTo>
                <a:lnTo>
                  <a:pt x="394" y="628"/>
                </a:lnTo>
                <a:lnTo>
                  <a:pt x="394" y="640"/>
                </a:lnTo>
                <a:lnTo>
                  <a:pt x="396" y="652"/>
                </a:lnTo>
                <a:lnTo>
                  <a:pt x="400" y="664"/>
                </a:lnTo>
                <a:lnTo>
                  <a:pt x="400" y="664"/>
                </a:lnTo>
                <a:lnTo>
                  <a:pt x="408" y="670"/>
                </a:lnTo>
                <a:lnTo>
                  <a:pt x="418" y="676"/>
                </a:lnTo>
                <a:lnTo>
                  <a:pt x="436" y="682"/>
                </a:lnTo>
                <a:lnTo>
                  <a:pt x="436" y="682"/>
                </a:lnTo>
                <a:lnTo>
                  <a:pt x="428" y="682"/>
                </a:lnTo>
                <a:lnTo>
                  <a:pt x="420" y="682"/>
                </a:lnTo>
                <a:lnTo>
                  <a:pt x="402" y="680"/>
                </a:lnTo>
                <a:lnTo>
                  <a:pt x="402" y="680"/>
                </a:lnTo>
                <a:lnTo>
                  <a:pt x="408" y="708"/>
                </a:lnTo>
                <a:lnTo>
                  <a:pt x="418" y="736"/>
                </a:lnTo>
                <a:lnTo>
                  <a:pt x="418" y="736"/>
                </a:lnTo>
                <a:lnTo>
                  <a:pt x="412" y="740"/>
                </a:lnTo>
                <a:lnTo>
                  <a:pt x="412" y="740"/>
                </a:lnTo>
                <a:lnTo>
                  <a:pt x="404" y="724"/>
                </a:lnTo>
                <a:lnTo>
                  <a:pt x="398" y="716"/>
                </a:lnTo>
                <a:lnTo>
                  <a:pt x="396" y="714"/>
                </a:lnTo>
                <a:lnTo>
                  <a:pt x="390" y="714"/>
                </a:lnTo>
                <a:lnTo>
                  <a:pt x="390" y="714"/>
                </a:lnTo>
                <a:lnTo>
                  <a:pt x="386" y="712"/>
                </a:lnTo>
                <a:lnTo>
                  <a:pt x="380" y="712"/>
                </a:lnTo>
                <a:lnTo>
                  <a:pt x="372" y="716"/>
                </a:lnTo>
                <a:lnTo>
                  <a:pt x="364" y="722"/>
                </a:lnTo>
                <a:lnTo>
                  <a:pt x="354" y="728"/>
                </a:lnTo>
                <a:lnTo>
                  <a:pt x="354" y="728"/>
                </a:lnTo>
                <a:lnTo>
                  <a:pt x="330" y="740"/>
                </a:lnTo>
                <a:lnTo>
                  <a:pt x="316" y="744"/>
                </a:lnTo>
                <a:lnTo>
                  <a:pt x="304" y="746"/>
                </a:lnTo>
                <a:lnTo>
                  <a:pt x="304" y="746"/>
                </a:lnTo>
                <a:lnTo>
                  <a:pt x="314" y="734"/>
                </a:lnTo>
                <a:lnTo>
                  <a:pt x="318" y="730"/>
                </a:lnTo>
                <a:lnTo>
                  <a:pt x="326" y="728"/>
                </a:lnTo>
                <a:lnTo>
                  <a:pt x="326" y="728"/>
                </a:lnTo>
                <a:lnTo>
                  <a:pt x="340" y="722"/>
                </a:lnTo>
                <a:lnTo>
                  <a:pt x="348" y="716"/>
                </a:lnTo>
                <a:lnTo>
                  <a:pt x="354" y="710"/>
                </a:lnTo>
                <a:lnTo>
                  <a:pt x="354" y="710"/>
                </a:lnTo>
                <a:lnTo>
                  <a:pt x="330" y="708"/>
                </a:lnTo>
                <a:lnTo>
                  <a:pt x="308" y="706"/>
                </a:lnTo>
                <a:lnTo>
                  <a:pt x="308" y="706"/>
                </a:lnTo>
                <a:lnTo>
                  <a:pt x="300" y="724"/>
                </a:lnTo>
                <a:lnTo>
                  <a:pt x="298" y="734"/>
                </a:lnTo>
                <a:lnTo>
                  <a:pt x="300" y="744"/>
                </a:lnTo>
                <a:lnTo>
                  <a:pt x="300" y="744"/>
                </a:lnTo>
                <a:lnTo>
                  <a:pt x="308" y="750"/>
                </a:lnTo>
                <a:lnTo>
                  <a:pt x="316" y="754"/>
                </a:lnTo>
                <a:lnTo>
                  <a:pt x="332" y="760"/>
                </a:lnTo>
                <a:lnTo>
                  <a:pt x="332" y="760"/>
                </a:lnTo>
                <a:lnTo>
                  <a:pt x="322" y="760"/>
                </a:lnTo>
                <a:lnTo>
                  <a:pt x="310" y="760"/>
                </a:lnTo>
                <a:lnTo>
                  <a:pt x="310" y="760"/>
                </a:lnTo>
                <a:lnTo>
                  <a:pt x="300" y="758"/>
                </a:lnTo>
                <a:lnTo>
                  <a:pt x="294" y="758"/>
                </a:lnTo>
                <a:lnTo>
                  <a:pt x="288" y="760"/>
                </a:lnTo>
                <a:lnTo>
                  <a:pt x="288" y="760"/>
                </a:lnTo>
                <a:lnTo>
                  <a:pt x="258" y="784"/>
                </a:lnTo>
                <a:lnTo>
                  <a:pt x="258" y="784"/>
                </a:lnTo>
                <a:lnTo>
                  <a:pt x="256" y="770"/>
                </a:lnTo>
                <a:lnTo>
                  <a:pt x="256" y="770"/>
                </a:lnTo>
                <a:lnTo>
                  <a:pt x="214" y="772"/>
                </a:lnTo>
                <a:lnTo>
                  <a:pt x="172" y="772"/>
                </a:lnTo>
                <a:lnTo>
                  <a:pt x="172" y="772"/>
                </a:lnTo>
                <a:lnTo>
                  <a:pt x="180" y="766"/>
                </a:lnTo>
                <a:lnTo>
                  <a:pt x="192" y="760"/>
                </a:lnTo>
                <a:lnTo>
                  <a:pt x="192" y="760"/>
                </a:lnTo>
                <a:lnTo>
                  <a:pt x="202" y="758"/>
                </a:lnTo>
                <a:lnTo>
                  <a:pt x="214" y="758"/>
                </a:lnTo>
                <a:lnTo>
                  <a:pt x="236" y="758"/>
                </a:lnTo>
                <a:lnTo>
                  <a:pt x="236" y="758"/>
                </a:lnTo>
                <a:lnTo>
                  <a:pt x="232" y="754"/>
                </a:lnTo>
                <a:lnTo>
                  <a:pt x="228" y="752"/>
                </a:lnTo>
                <a:lnTo>
                  <a:pt x="216" y="748"/>
                </a:lnTo>
                <a:lnTo>
                  <a:pt x="216" y="748"/>
                </a:lnTo>
                <a:lnTo>
                  <a:pt x="220" y="742"/>
                </a:lnTo>
                <a:lnTo>
                  <a:pt x="220" y="742"/>
                </a:lnTo>
                <a:lnTo>
                  <a:pt x="230" y="744"/>
                </a:lnTo>
                <a:lnTo>
                  <a:pt x="240" y="746"/>
                </a:lnTo>
                <a:lnTo>
                  <a:pt x="250" y="750"/>
                </a:lnTo>
                <a:lnTo>
                  <a:pt x="260" y="752"/>
                </a:lnTo>
                <a:lnTo>
                  <a:pt x="260" y="752"/>
                </a:lnTo>
                <a:lnTo>
                  <a:pt x="276" y="730"/>
                </a:lnTo>
                <a:lnTo>
                  <a:pt x="288" y="706"/>
                </a:lnTo>
                <a:lnTo>
                  <a:pt x="288" y="706"/>
                </a:lnTo>
                <a:lnTo>
                  <a:pt x="296" y="678"/>
                </a:lnTo>
                <a:lnTo>
                  <a:pt x="300" y="664"/>
                </a:lnTo>
                <a:lnTo>
                  <a:pt x="302" y="650"/>
                </a:lnTo>
                <a:lnTo>
                  <a:pt x="302" y="650"/>
                </a:lnTo>
                <a:lnTo>
                  <a:pt x="292" y="644"/>
                </a:lnTo>
                <a:lnTo>
                  <a:pt x="282" y="640"/>
                </a:lnTo>
                <a:lnTo>
                  <a:pt x="264" y="632"/>
                </a:lnTo>
                <a:lnTo>
                  <a:pt x="264" y="632"/>
                </a:lnTo>
                <a:lnTo>
                  <a:pt x="260" y="626"/>
                </a:lnTo>
                <a:lnTo>
                  <a:pt x="258" y="620"/>
                </a:lnTo>
                <a:lnTo>
                  <a:pt x="256" y="608"/>
                </a:lnTo>
                <a:lnTo>
                  <a:pt x="256" y="608"/>
                </a:lnTo>
                <a:lnTo>
                  <a:pt x="246" y="600"/>
                </a:lnTo>
                <a:lnTo>
                  <a:pt x="238" y="590"/>
                </a:lnTo>
                <a:lnTo>
                  <a:pt x="228" y="580"/>
                </a:lnTo>
                <a:lnTo>
                  <a:pt x="218" y="570"/>
                </a:lnTo>
                <a:lnTo>
                  <a:pt x="218" y="570"/>
                </a:lnTo>
                <a:lnTo>
                  <a:pt x="204" y="562"/>
                </a:lnTo>
                <a:lnTo>
                  <a:pt x="190" y="552"/>
                </a:lnTo>
                <a:lnTo>
                  <a:pt x="190" y="552"/>
                </a:lnTo>
                <a:lnTo>
                  <a:pt x="180" y="546"/>
                </a:lnTo>
                <a:lnTo>
                  <a:pt x="170" y="540"/>
                </a:lnTo>
                <a:lnTo>
                  <a:pt x="160" y="536"/>
                </a:lnTo>
                <a:lnTo>
                  <a:pt x="152" y="528"/>
                </a:lnTo>
                <a:lnTo>
                  <a:pt x="152" y="528"/>
                </a:lnTo>
                <a:lnTo>
                  <a:pt x="146" y="524"/>
                </a:lnTo>
                <a:lnTo>
                  <a:pt x="142" y="522"/>
                </a:lnTo>
                <a:lnTo>
                  <a:pt x="138" y="520"/>
                </a:lnTo>
                <a:lnTo>
                  <a:pt x="138" y="520"/>
                </a:lnTo>
                <a:lnTo>
                  <a:pt x="120" y="518"/>
                </a:lnTo>
                <a:lnTo>
                  <a:pt x="112" y="514"/>
                </a:lnTo>
                <a:lnTo>
                  <a:pt x="104" y="510"/>
                </a:lnTo>
                <a:lnTo>
                  <a:pt x="104" y="510"/>
                </a:lnTo>
                <a:lnTo>
                  <a:pt x="88" y="492"/>
                </a:lnTo>
                <a:lnTo>
                  <a:pt x="70" y="472"/>
                </a:lnTo>
                <a:lnTo>
                  <a:pt x="64" y="462"/>
                </a:lnTo>
                <a:lnTo>
                  <a:pt x="58" y="450"/>
                </a:lnTo>
                <a:lnTo>
                  <a:pt x="54" y="438"/>
                </a:lnTo>
                <a:lnTo>
                  <a:pt x="50" y="426"/>
                </a:lnTo>
                <a:lnTo>
                  <a:pt x="50" y="426"/>
                </a:lnTo>
                <a:lnTo>
                  <a:pt x="48" y="412"/>
                </a:lnTo>
                <a:lnTo>
                  <a:pt x="48" y="400"/>
                </a:lnTo>
                <a:lnTo>
                  <a:pt x="50" y="372"/>
                </a:lnTo>
                <a:lnTo>
                  <a:pt x="54" y="344"/>
                </a:lnTo>
                <a:lnTo>
                  <a:pt x="56" y="316"/>
                </a:lnTo>
                <a:lnTo>
                  <a:pt x="56" y="316"/>
                </a:lnTo>
                <a:lnTo>
                  <a:pt x="60" y="296"/>
                </a:lnTo>
                <a:lnTo>
                  <a:pt x="64" y="276"/>
                </a:lnTo>
                <a:lnTo>
                  <a:pt x="70" y="258"/>
                </a:lnTo>
                <a:lnTo>
                  <a:pt x="74" y="236"/>
                </a:lnTo>
                <a:lnTo>
                  <a:pt x="74" y="236"/>
                </a:lnTo>
                <a:lnTo>
                  <a:pt x="78" y="218"/>
                </a:lnTo>
                <a:lnTo>
                  <a:pt x="78" y="200"/>
                </a:lnTo>
                <a:lnTo>
                  <a:pt x="80" y="180"/>
                </a:lnTo>
                <a:lnTo>
                  <a:pt x="84" y="162"/>
                </a:lnTo>
                <a:lnTo>
                  <a:pt x="84" y="162"/>
                </a:lnTo>
                <a:lnTo>
                  <a:pt x="86" y="158"/>
                </a:lnTo>
                <a:lnTo>
                  <a:pt x="84" y="152"/>
                </a:lnTo>
                <a:lnTo>
                  <a:pt x="80" y="142"/>
                </a:lnTo>
                <a:lnTo>
                  <a:pt x="80" y="142"/>
                </a:lnTo>
                <a:lnTo>
                  <a:pt x="74" y="148"/>
                </a:lnTo>
                <a:lnTo>
                  <a:pt x="68" y="150"/>
                </a:lnTo>
                <a:lnTo>
                  <a:pt x="64" y="152"/>
                </a:lnTo>
                <a:lnTo>
                  <a:pt x="64" y="152"/>
                </a:lnTo>
                <a:lnTo>
                  <a:pt x="56" y="150"/>
                </a:lnTo>
                <a:lnTo>
                  <a:pt x="48" y="146"/>
                </a:lnTo>
                <a:lnTo>
                  <a:pt x="42" y="142"/>
                </a:lnTo>
                <a:lnTo>
                  <a:pt x="38" y="134"/>
                </a:lnTo>
                <a:lnTo>
                  <a:pt x="38" y="134"/>
                </a:lnTo>
                <a:lnTo>
                  <a:pt x="34" y="126"/>
                </a:lnTo>
                <a:lnTo>
                  <a:pt x="32" y="116"/>
                </a:lnTo>
                <a:lnTo>
                  <a:pt x="34" y="108"/>
                </a:lnTo>
                <a:lnTo>
                  <a:pt x="34" y="98"/>
                </a:lnTo>
                <a:lnTo>
                  <a:pt x="34" y="98"/>
                </a:lnTo>
                <a:lnTo>
                  <a:pt x="18" y="100"/>
                </a:lnTo>
                <a:lnTo>
                  <a:pt x="0" y="102"/>
                </a:lnTo>
                <a:lnTo>
                  <a:pt x="0" y="102"/>
                </a:lnTo>
                <a:lnTo>
                  <a:pt x="4" y="90"/>
                </a:lnTo>
                <a:lnTo>
                  <a:pt x="14" y="82"/>
                </a:lnTo>
                <a:lnTo>
                  <a:pt x="14" y="82"/>
                </a:lnTo>
                <a:lnTo>
                  <a:pt x="16" y="80"/>
                </a:lnTo>
                <a:lnTo>
                  <a:pt x="16" y="76"/>
                </a:lnTo>
                <a:lnTo>
                  <a:pt x="18" y="68"/>
                </a:lnTo>
                <a:lnTo>
                  <a:pt x="18" y="68"/>
                </a:lnTo>
                <a:lnTo>
                  <a:pt x="26" y="64"/>
                </a:lnTo>
                <a:lnTo>
                  <a:pt x="26" y="64"/>
                </a:lnTo>
                <a:lnTo>
                  <a:pt x="28" y="38"/>
                </a:lnTo>
                <a:lnTo>
                  <a:pt x="28" y="38"/>
                </a:lnTo>
                <a:lnTo>
                  <a:pt x="36" y="38"/>
                </a:lnTo>
                <a:lnTo>
                  <a:pt x="36" y="38"/>
                </a:lnTo>
                <a:lnTo>
                  <a:pt x="38" y="22"/>
                </a:lnTo>
                <a:lnTo>
                  <a:pt x="38" y="22"/>
                </a:lnTo>
                <a:lnTo>
                  <a:pt x="48" y="30"/>
                </a:lnTo>
                <a:lnTo>
                  <a:pt x="48" y="30"/>
                </a:lnTo>
                <a:lnTo>
                  <a:pt x="46" y="10"/>
                </a:lnTo>
                <a:lnTo>
                  <a:pt x="46" y="10"/>
                </a:lnTo>
                <a:lnTo>
                  <a:pt x="60" y="20"/>
                </a:lnTo>
                <a:lnTo>
                  <a:pt x="60" y="20"/>
                </a:lnTo>
                <a:lnTo>
                  <a:pt x="60" y="0"/>
                </a:lnTo>
                <a:close/>
                <a:moveTo>
                  <a:pt x="352" y="638"/>
                </a:moveTo>
                <a:lnTo>
                  <a:pt x="352" y="638"/>
                </a:lnTo>
                <a:lnTo>
                  <a:pt x="340" y="648"/>
                </a:lnTo>
                <a:lnTo>
                  <a:pt x="334" y="652"/>
                </a:lnTo>
                <a:lnTo>
                  <a:pt x="328" y="658"/>
                </a:lnTo>
                <a:lnTo>
                  <a:pt x="328" y="658"/>
                </a:lnTo>
                <a:lnTo>
                  <a:pt x="318" y="678"/>
                </a:lnTo>
                <a:lnTo>
                  <a:pt x="310" y="698"/>
                </a:lnTo>
                <a:lnTo>
                  <a:pt x="310" y="698"/>
                </a:lnTo>
                <a:lnTo>
                  <a:pt x="328" y="702"/>
                </a:lnTo>
                <a:lnTo>
                  <a:pt x="336" y="702"/>
                </a:lnTo>
                <a:lnTo>
                  <a:pt x="346" y="700"/>
                </a:lnTo>
                <a:lnTo>
                  <a:pt x="346" y="700"/>
                </a:lnTo>
                <a:lnTo>
                  <a:pt x="354" y="696"/>
                </a:lnTo>
                <a:lnTo>
                  <a:pt x="360" y="688"/>
                </a:lnTo>
                <a:lnTo>
                  <a:pt x="364" y="680"/>
                </a:lnTo>
                <a:lnTo>
                  <a:pt x="368" y="670"/>
                </a:lnTo>
                <a:lnTo>
                  <a:pt x="368" y="670"/>
                </a:lnTo>
                <a:lnTo>
                  <a:pt x="372" y="648"/>
                </a:lnTo>
                <a:lnTo>
                  <a:pt x="372" y="636"/>
                </a:lnTo>
                <a:lnTo>
                  <a:pt x="372" y="624"/>
                </a:lnTo>
                <a:lnTo>
                  <a:pt x="372" y="624"/>
                </a:lnTo>
                <a:lnTo>
                  <a:pt x="362" y="632"/>
                </a:lnTo>
                <a:lnTo>
                  <a:pt x="352" y="638"/>
                </a:lnTo>
                <a:lnTo>
                  <a:pt x="352" y="638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74125" tIns="37050" rIns="74125" bIns="370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9" name="Google Shape;539;p62"/>
          <p:cNvSpPr/>
          <p:nvPr/>
        </p:nvSpPr>
        <p:spPr>
          <a:xfrm>
            <a:off x="756068" y="3776335"/>
            <a:ext cx="280081" cy="146563"/>
          </a:xfrm>
          <a:custGeom>
            <a:avLst/>
            <a:gdLst/>
            <a:ahLst/>
            <a:cxnLst/>
            <a:rect l="l" t="t" r="r" b="b"/>
            <a:pathLst>
              <a:path w="2546191" h="1395840" extrusionOk="0">
                <a:moveTo>
                  <a:pt x="0" y="510015"/>
                </a:moveTo>
                <a:lnTo>
                  <a:pt x="85725" y="538590"/>
                </a:lnTo>
                <a:lnTo>
                  <a:pt x="247650" y="433815"/>
                </a:lnTo>
                <a:lnTo>
                  <a:pt x="295275" y="376665"/>
                </a:lnTo>
                <a:lnTo>
                  <a:pt x="209550" y="233790"/>
                </a:lnTo>
                <a:lnTo>
                  <a:pt x="171450" y="100440"/>
                </a:lnTo>
                <a:lnTo>
                  <a:pt x="219075" y="100440"/>
                </a:lnTo>
                <a:lnTo>
                  <a:pt x="419100" y="186165"/>
                </a:lnTo>
                <a:lnTo>
                  <a:pt x="390525" y="129015"/>
                </a:lnTo>
                <a:lnTo>
                  <a:pt x="352425" y="81390"/>
                </a:lnTo>
                <a:lnTo>
                  <a:pt x="419100" y="119490"/>
                </a:lnTo>
                <a:lnTo>
                  <a:pt x="542925" y="195690"/>
                </a:lnTo>
                <a:cubicBezTo>
                  <a:pt x="642937" y="184578"/>
                  <a:pt x="1022747" y="-10289"/>
                  <a:pt x="1428750" y="427"/>
                </a:cubicBezTo>
                <a:cubicBezTo>
                  <a:pt x="1834753" y="11143"/>
                  <a:pt x="2243931" y="240934"/>
                  <a:pt x="2321719" y="317134"/>
                </a:cubicBezTo>
                <a:lnTo>
                  <a:pt x="2543175" y="529065"/>
                </a:lnTo>
                <a:cubicBezTo>
                  <a:pt x="2567781" y="563990"/>
                  <a:pt x="2433637" y="424290"/>
                  <a:pt x="2438400" y="592565"/>
                </a:cubicBezTo>
                <a:cubicBezTo>
                  <a:pt x="2443163" y="760840"/>
                  <a:pt x="2346325" y="770365"/>
                  <a:pt x="2343150" y="852915"/>
                </a:cubicBezTo>
                <a:lnTo>
                  <a:pt x="2438400" y="1005315"/>
                </a:lnTo>
                <a:lnTo>
                  <a:pt x="2381250" y="1148190"/>
                </a:lnTo>
                <a:lnTo>
                  <a:pt x="2381250" y="1262490"/>
                </a:lnTo>
                <a:lnTo>
                  <a:pt x="2352675" y="1319640"/>
                </a:lnTo>
                <a:lnTo>
                  <a:pt x="2324100" y="1376790"/>
                </a:lnTo>
                <a:lnTo>
                  <a:pt x="2219325" y="1395840"/>
                </a:lnTo>
                <a:lnTo>
                  <a:pt x="2162175" y="1367265"/>
                </a:lnTo>
                <a:lnTo>
                  <a:pt x="2247900" y="1205340"/>
                </a:lnTo>
                <a:lnTo>
                  <a:pt x="2266950" y="1129140"/>
                </a:lnTo>
                <a:lnTo>
                  <a:pt x="2200275" y="881490"/>
                </a:lnTo>
                <a:lnTo>
                  <a:pt x="2105025" y="1148190"/>
                </a:lnTo>
                <a:lnTo>
                  <a:pt x="2105025" y="1233915"/>
                </a:lnTo>
                <a:lnTo>
                  <a:pt x="2066925" y="1233915"/>
                </a:lnTo>
                <a:lnTo>
                  <a:pt x="2066925" y="1310115"/>
                </a:lnTo>
                <a:lnTo>
                  <a:pt x="1943100" y="1281540"/>
                </a:lnTo>
                <a:lnTo>
                  <a:pt x="1962150" y="1148190"/>
                </a:lnTo>
                <a:lnTo>
                  <a:pt x="1990725" y="1052940"/>
                </a:lnTo>
                <a:lnTo>
                  <a:pt x="1885950" y="843390"/>
                </a:lnTo>
                <a:cubicBezTo>
                  <a:pt x="1766886" y="872040"/>
                  <a:pt x="1710059" y="911594"/>
                  <a:pt x="1529243" y="919020"/>
                </a:cubicBezTo>
                <a:cubicBezTo>
                  <a:pt x="1348427" y="926446"/>
                  <a:pt x="1302561" y="898303"/>
                  <a:pt x="1189220" y="887945"/>
                </a:cubicBezTo>
                <a:lnTo>
                  <a:pt x="1143000" y="1205340"/>
                </a:lnTo>
                <a:lnTo>
                  <a:pt x="1152525" y="1338690"/>
                </a:lnTo>
                <a:lnTo>
                  <a:pt x="1095375" y="1367265"/>
                </a:lnTo>
                <a:lnTo>
                  <a:pt x="1019175" y="1376790"/>
                </a:lnTo>
                <a:lnTo>
                  <a:pt x="962025" y="1357740"/>
                </a:lnTo>
                <a:lnTo>
                  <a:pt x="1047750" y="1272015"/>
                </a:lnTo>
                <a:lnTo>
                  <a:pt x="990600" y="1062465"/>
                </a:lnTo>
                <a:lnTo>
                  <a:pt x="971550" y="1157715"/>
                </a:lnTo>
                <a:lnTo>
                  <a:pt x="933450" y="1252965"/>
                </a:lnTo>
                <a:lnTo>
                  <a:pt x="904875" y="1291065"/>
                </a:lnTo>
                <a:lnTo>
                  <a:pt x="904875" y="1291065"/>
                </a:lnTo>
                <a:lnTo>
                  <a:pt x="777875" y="1303765"/>
                </a:lnTo>
                <a:lnTo>
                  <a:pt x="885825" y="1119615"/>
                </a:lnTo>
                <a:lnTo>
                  <a:pt x="866775" y="871965"/>
                </a:lnTo>
                <a:cubicBezTo>
                  <a:pt x="731838" y="905303"/>
                  <a:pt x="408781" y="829103"/>
                  <a:pt x="288131" y="810053"/>
                </a:cubicBezTo>
                <a:cubicBezTo>
                  <a:pt x="239712" y="792590"/>
                  <a:pt x="187722" y="779096"/>
                  <a:pt x="142875" y="757665"/>
                </a:cubicBezTo>
                <a:cubicBezTo>
                  <a:pt x="98028" y="736234"/>
                  <a:pt x="42862" y="722740"/>
                  <a:pt x="19050" y="681465"/>
                </a:cubicBezTo>
                <a:lnTo>
                  <a:pt x="0" y="510015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0" name="Google Shape;540;p62"/>
          <p:cNvSpPr/>
          <p:nvPr/>
        </p:nvSpPr>
        <p:spPr>
          <a:xfrm>
            <a:off x="1808680" y="3758570"/>
            <a:ext cx="274078" cy="182430"/>
          </a:xfrm>
          <a:custGeom>
            <a:avLst/>
            <a:gdLst/>
            <a:ahLst/>
            <a:cxnLst/>
            <a:rect l="l" t="t" r="r" b="b"/>
            <a:pathLst>
              <a:path w="1175" h="814" extrusionOk="0">
                <a:moveTo>
                  <a:pt x="2" y="479"/>
                </a:moveTo>
                <a:lnTo>
                  <a:pt x="6" y="457"/>
                </a:lnTo>
                <a:lnTo>
                  <a:pt x="14" y="428"/>
                </a:lnTo>
                <a:lnTo>
                  <a:pt x="25" y="393"/>
                </a:lnTo>
                <a:lnTo>
                  <a:pt x="37" y="355"/>
                </a:lnTo>
                <a:lnTo>
                  <a:pt x="49" y="316"/>
                </a:lnTo>
                <a:lnTo>
                  <a:pt x="56" y="277"/>
                </a:lnTo>
                <a:lnTo>
                  <a:pt x="60" y="263"/>
                </a:lnTo>
                <a:lnTo>
                  <a:pt x="62" y="246"/>
                </a:lnTo>
                <a:lnTo>
                  <a:pt x="68" y="223"/>
                </a:lnTo>
                <a:lnTo>
                  <a:pt x="76" y="199"/>
                </a:lnTo>
                <a:lnTo>
                  <a:pt x="85" y="176"/>
                </a:lnTo>
                <a:lnTo>
                  <a:pt x="99" y="157"/>
                </a:lnTo>
                <a:lnTo>
                  <a:pt x="118" y="141"/>
                </a:lnTo>
                <a:lnTo>
                  <a:pt x="157" y="124"/>
                </a:lnTo>
                <a:lnTo>
                  <a:pt x="196" y="116"/>
                </a:lnTo>
                <a:lnTo>
                  <a:pt x="233" y="116"/>
                </a:lnTo>
                <a:lnTo>
                  <a:pt x="270" y="120"/>
                </a:lnTo>
                <a:lnTo>
                  <a:pt x="302" y="128"/>
                </a:lnTo>
                <a:lnTo>
                  <a:pt x="332" y="134"/>
                </a:lnTo>
                <a:lnTo>
                  <a:pt x="359" y="135"/>
                </a:lnTo>
                <a:lnTo>
                  <a:pt x="390" y="135"/>
                </a:lnTo>
                <a:lnTo>
                  <a:pt x="425" y="132"/>
                </a:lnTo>
                <a:lnTo>
                  <a:pt x="458" y="128"/>
                </a:lnTo>
                <a:lnTo>
                  <a:pt x="489" y="124"/>
                </a:lnTo>
                <a:lnTo>
                  <a:pt x="516" y="124"/>
                </a:lnTo>
                <a:lnTo>
                  <a:pt x="574" y="124"/>
                </a:lnTo>
                <a:lnTo>
                  <a:pt x="624" y="126"/>
                </a:lnTo>
                <a:lnTo>
                  <a:pt x="667" y="128"/>
                </a:lnTo>
                <a:lnTo>
                  <a:pt x="700" y="130"/>
                </a:lnTo>
                <a:lnTo>
                  <a:pt x="727" y="132"/>
                </a:lnTo>
                <a:lnTo>
                  <a:pt x="742" y="132"/>
                </a:lnTo>
                <a:lnTo>
                  <a:pt x="766" y="130"/>
                </a:lnTo>
                <a:lnTo>
                  <a:pt x="791" y="124"/>
                </a:lnTo>
                <a:lnTo>
                  <a:pt x="820" y="116"/>
                </a:lnTo>
                <a:lnTo>
                  <a:pt x="847" y="108"/>
                </a:lnTo>
                <a:lnTo>
                  <a:pt x="872" y="102"/>
                </a:lnTo>
                <a:lnTo>
                  <a:pt x="890" y="97"/>
                </a:lnTo>
                <a:lnTo>
                  <a:pt x="899" y="93"/>
                </a:lnTo>
                <a:lnTo>
                  <a:pt x="907" y="87"/>
                </a:lnTo>
                <a:lnTo>
                  <a:pt x="915" y="79"/>
                </a:lnTo>
                <a:lnTo>
                  <a:pt x="905" y="66"/>
                </a:lnTo>
                <a:lnTo>
                  <a:pt x="897" y="54"/>
                </a:lnTo>
                <a:lnTo>
                  <a:pt x="896" y="46"/>
                </a:lnTo>
                <a:lnTo>
                  <a:pt x="899" y="40"/>
                </a:lnTo>
                <a:lnTo>
                  <a:pt x="911" y="33"/>
                </a:lnTo>
                <a:lnTo>
                  <a:pt x="927" y="27"/>
                </a:lnTo>
                <a:lnTo>
                  <a:pt x="946" y="23"/>
                </a:lnTo>
                <a:lnTo>
                  <a:pt x="952" y="25"/>
                </a:lnTo>
                <a:lnTo>
                  <a:pt x="959" y="27"/>
                </a:lnTo>
                <a:lnTo>
                  <a:pt x="973" y="15"/>
                </a:lnTo>
                <a:lnTo>
                  <a:pt x="992" y="6"/>
                </a:lnTo>
                <a:lnTo>
                  <a:pt x="1014" y="0"/>
                </a:lnTo>
                <a:lnTo>
                  <a:pt x="1039" y="4"/>
                </a:lnTo>
                <a:lnTo>
                  <a:pt x="1062" y="19"/>
                </a:lnTo>
                <a:lnTo>
                  <a:pt x="1084" y="42"/>
                </a:lnTo>
                <a:lnTo>
                  <a:pt x="1089" y="37"/>
                </a:lnTo>
                <a:lnTo>
                  <a:pt x="1099" y="33"/>
                </a:lnTo>
                <a:lnTo>
                  <a:pt x="1109" y="31"/>
                </a:lnTo>
                <a:lnTo>
                  <a:pt x="1126" y="29"/>
                </a:lnTo>
                <a:lnTo>
                  <a:pt x="1144" y="31"/>
                </a:lnTo>
                <a:lnTo>
                  <a:pt x="1155" y="35"/>
                </a:lnTo>
                <a:lnTo>
                  <a:pt x="1163" y="38"/>
                </a:lnTo>
                <a:lnTo>
                  <a:pt x="1161" y="46"/>
                </a:lnTo>
                <a:lnTo>
                  <a:pt x="1157" y="60"/>
                </a:lnTo>
                <a:lnTo>
                  <a:pt x="1148" y="75"/>
                </a:lnTo>
                <a:lnTo>
                  <a:pt x="1136" y="87"/>
                </a:lnTo>
                <a:lnTo>
                  <a:pt x="1128" y="91"/>
                </a:lnTo>
                <a:lnTo>
                  <a:pt x="1118" y="95"/>
                </a:lnTo>
                <a:lnTo>
                  <a:pt x="1109" y="97"/>
                </a:lnTo>
                <a:lnTo>
                  <a:pt x="1113" y="110"/>
                </a:lnTo>
                <a:lnTo>
                  <a:pt x="1113" y="122"/>
                </a:lnTo>
                <a:lnTo>
                  <a:pt x="1118" y="130"/>
                </a:lnTo>
                <a:lnTo>
                  <a:pt x="1128" y="143"/>
                </a:lnTo>
                <a:lnTo>
                  <a:pt x="1140" y="157"/>
                </a:lnTo>
                <a:lnTo>
                  <a:pt x="1153" y="174"/>
                </a:lnTo>
                <a:lnTo>
                  <a:pt x="1167" y="192"/>
                </a:lnTo>
                <a:lnTo>
                  <a:pt x="1173" y="209"/>
                </a:lnTo>
                <a:lnTo>
                  <a:pt x="1175" y="227"/>
                </a:lnTo>
                <a:lnTo>
                  <a:pt x="1165" y="242"/>
                </a:lnTo>
                <a:lnTo>
                  <a:pt x="1148" y="254"/>
                </a:lnTo>
                <a:lnTo>
                  <a:pt x="1128" y="258"/>
                </a:lnTo>
                <a:lnTo>
                  <a:pt x="1107" y="258"/>
                </a:lnTo>
                <a:lnTo>
                  <a:pt x="1084" y="254"/>
                </a:lnTo>
                <a:lnTo>
                  <a:pt x="1062" y="248"/>
                </a:lnTo>
                <a:lnTo>
                  <a:pt x="1043" y="240"/>
                </a:lnTo>
                <a:lnTo>
                  <a:pt x="1025" y="236"/>
                </a:lnTo>
                <a:lnTo>
                  <a:pt x="1012" y="234"/>
                </a:lnTo>
                <a:lnTo>
                  <a:pt x="1004" y="236"/>
                </a:lnTo>
                <a:lnTo>
                  <a:pt x="996" y="248"/>
                </a:lnTo>
                <a:lnTo>
                  <a:pt x="992" y="265"/>
                </a:lnTo>
                <a:lnTo>
                  <a:pt x="989" y="289"/>
                </a:lnTo>
                <a:lnTo>
                  <a:pt x="985" y="318"/>
                </a:lnTo>
                <a:lnTo>
                  <a:pt x="977" y="347"/>
                </a:lnTo>
                <a:lnTo>
                  <a:pt x="965" y="380"/>
                </a:lnTo>
                <a:lnTo>
                  <a:pt x="948" y="415"/>
                </a:lnTo>
                <a:lnTo>
                  <a:pt x="923" y="448"/>
                </a:lnTo>
                <a:lnTo>
                  <a:pt x="888" y="488"/>
                </a:lnTo>
                <a:lnTo>
                  <a:pt x="863" y="529"/>
                </a:lnTo>
                <a:lnTo>
                  <a:pt x="843" y="564"/>
                </a:lnTo>
                <a:lnTo>
                  <a:pt x="830" y="595"/>
                </a:lnTo>
                <a:lnTo>
                  <a:pt x="820" y="617"/>
                </a:lnTo>
                <a:lnTo>
                  <a:pt x="816" y="636"/>
                </a:lnTo>
                <a:lnTo>
                  <a:pt x="810" y="657"/>
                </a:lnTo>
                <a:lnTo>
                  <a:pt x="808" y="681"/>
                </a:lnTo>
                <a:lnTo>
                  <a:pt x="806" y="704"/>
                </a:lnTo>
                <a:lnTo>
                  <a:pt x="806" y="721"/>
                </a:lnTo>
                <a:lnTo>
                  <a:pt x="808" y="735"/>
                </a:lnTo>
                <a:lnTo>
                  <a:pt x="814" y="745"/>
                </a:lnTo>
                <a:lnTo>
                  <a:pt x="822" y="760"/>
                </a:lnTo>
                <a:lnTo>
                  <a:pt x="830" y="776"/>
                </a:lnTo>
                <a:lnTo>
                  <a:pt x="839" y="789"/>
                </a:lnTo>
                <a:lnTo>
                  <a:pt x="845" y="799"/>
                </a:lnTo>
                <a:lnTo>
                  <a:pt x="847" y="803"/>
                </a:lnTo>
                <a:lnTo>
                  <a:pt x="783" y="803"/>
                </a:lnTo>
                <a:lnTo>
                  <a:pt x="783" y="799"/>
                </a:lnTo>
                <a:lnTo>
                  <a:pt x="781" y="787"/>
                </a:lnTo>
                <a:lnTo>
                  <a:pt x="777" y="774"/>
                </a:lnTo>
                <a:lnTo>
                  <a:pt x="773" y="762"/>
                </a:lnTo>
                <a:lnTo>
                  <a:pt x="770" y="756"/>
                </a:lnTo>
                <a:lnTo>
                  <a:pt x="768" y="754"/>
                </a:lnTo>
                <a:lnTo>
                  <a:pt x="764" y="752"/>
                </a:lnTo>
                <a:lnTo>
                  <a:pt x="760" y="748"/>
                </a:lnTo>
                <a:lnTo>
                  <a:pt x="758" y="745"/>
                </a:lnTo>
                <a:lnTo>
                  <a:pt x="756" y="739"/>
                </a:lnTo>
                <a:lnTo>
                  <a:pt x="756" y="731"/>
                </a:lnTo>
                <a:lnTo>
                  <a:pt x="758" y="717"/>
                </a:lnTo>
                <a:lnTo>
                  <a:pt x="760" y="698"/>
                </a:lnTo>
                <a:lnTo>
                  <a:pt x="760" y="677"/>
                </a:lnTo>
                <a:lnTo>
                  <a:pt x="758" y="653"/>
                </a:lnTo>
                <a:lnTo>
                  <a:pt x="758" y="634"/>
                </a:lnTo>
                <a:lnTo>
                  <a:pt x="756" y="620"/>
                </a:lnTo>
                <a:lnTo>
                  <a:pt x="756" y="615"/>
                </a:lnTo>
                <a:lnTo>
                  <a:pt x="756" y="618"/>
                </a:lnTo>
                <a:lnTo>
                  <a:pt x="752" y="630"/>
                </a:lnTo>
                <a:lnTo>
                  <a:pt x="746" y="648"/>
                </a:lnTo>
                <a:lnTo>
                  <a:pt x="740" y="669"/>
                </a:lnTo>
                <a:lnTo>
                  <a:pt x="737" y="690"/>
                </a:lnTo>
                <a:lnTo>
                  <a:pt x="733" y="710"/>
                </a:lnTo>
                <a:lnTo>
                  <a:pt x="731" y="727"/>
                </a:lnTo>
                <a:lnTo>
                  <a:pt x="733" y="739"/>
                </a:lnTo>
                <a:lnTo>
                  <a:pt x="740" y="752"/>
                </a:lnTo>
                <a:lnTo>
                  <a:pt x="748" y="766"/>
                </a:lnTo>
                <a:lnTo>
                  <a:pt x="754" y="781"/>
                </a:lnTo>
                <a:lnTo>
                  <a:pt x="762" y="793"/>
                </a:lnTo>
                <a:lnTo>
                  <a:pt x="766" y="801"/>
                </a:lnTo>
                <a:lnTo>
                  <a:pt x="768" y="805"/>
                </a:lnTo>
                <a:lnTo>
                  <a:pt x="709" y="805"/>
                </a:lnTo>
                <a:lnTo>
                  <a:pt x="708" y="801"/>
                </a:lnTo>
                <a:lnTo>
                  <a:pt x="706" y="791"/>
                </a:lnTo>
                <a:lnTo>
                  <a:pt x="704" y="778"/>
                </a:lnTo>
                <a:lnTo>
                  <a:pt x="700" y="768"/>
                </a:lnTo>
                <a:lnTo>
                  <a:pt x="696" y="764"/>
                </a:lnTo>
                <a:lnTo>
                  <a:pt x="692" y="762"/>
                </a:lnTo>
                <a:lnTo>
                  <a:pt x="688" y="760"/>
                </a:lnTo>
                <a:lnTo>
                  <a:pt x="686" y="754"/>
                </a:lnTo>
                <a:lnTo>
                  <a:pt x="682" y="750"/>
                </a:lnTo>
                <a:lnTo>
                  <a:pt x="682" y="745"/>
                </a:lnTo>
                <a:lnTo>
                  <a:pt x="682" y="737"/>
                </a:lnTo>
                <a:lnTo>
                  <a:pt x="686" y="727"/>
                </a:lnTo>
                <a:lnTo>
                  <a:pt x="688" y="712"/>
                </a:lnTo>
                <a:lnTo>
                  <a:pt x="692" y="692"/>
                </a:lnTo>
                <a:lnTo>
                  <a:pt x="694" y="673"/>
                </a:lnTo>
                <a:lnTo>
                  <a:pt x="696" y="653"/>
                </a:lnTo>
                <a:lnTo>
                  <a:pt x="696" y="640"/>
                </a:lnTo>
                <a:lnTo>
                  <a:pt x="696" y="632"/>
                </a:lnTo>
                <a:lnTo>
                  <a:pt x="690" y="626"/>
                </a:lnTo>
                <a:lnTo>
                  <a:pt x="686" y="615"/>
                </a:lnTo>
                <a:lnTo>
                  <a:pt x="684" y="601"/>
                </a:lnTo>
                <a:lnTo>
                  <a:pt x="688" y="584"/>
                </a:lnTo>
                <a:lnTo>
                  <a:pt x="692" y="568"/>
                </a:lnTo>
                <a:lnTo>
                  <a:pt x="692" y="549"/>
                </a:lnTo>
                <a:lnTo>
                  <a:pt x="694" y="527"/>
                </a:lnTo>
                <a:lnTo>
                  <a:pt x="694" y="506"/>
                </a:lnTo>
                <a:lnTo>
                  <a:pt x="694" y="487"/>
                </a:lnTo>
                <a:lnTo>
                  <a:pt x="694" y="473"/>
                </a:lnTo>
                <a:lnTo>
                  <a:pt x="692" y="467"/>
                </a:lnTo>
                <a:lnTo>
                  <a:pt x="688" y="469"/>
                </a:lnTo>
                <a:lnTo>
                  <a:pt x="677" y="475"/>
                </a:lnTo>
                <a:lnTo>
                  <a:pt x="655" y="481"/>
                </a:lnTo>
                <a:lnTo>
                  <a:pt x="630" y="488"/>
                </a:lnTo>
                <a:lnTo>
                  <a:pt x="599" y="496"/>
                </a:lnTo>
                <a:lnTo>
                  <a:pt x="564" y="502"/>
                </a:lnTo>
                <a:lnTo>
                  <a:pt x="527" y="506"/>
                </a:lnTo>
                <a:lnTo>
                  <a:pt x="487" y="506"/>
                </a:lnTo>
                <a:lnTo>
                  <a:pt x="452" y="502"/>
                </a:lnTo>
                <a:lnTo>
                  <a:pt x="423" y="496"/>
                </a:lnTo>
                <a:lnTo>
                  <a:pt x="399" y="490"/>
                </a:lnTo>
                <a:lnTo>
                  <a:pt x="384" y="487"/>
                </a:lnTo>
                <a:lnTo>
                  <a:pt x="374" y="485"/>
                </a:lnTo>
                <a:lnTo>
                  <a:pt x="363" y="488"/>
                </a:lnTo>
                <a:lnTo>
                  <a:pt x="351" y="498"/>
                </a:lnTo>
                <a:lnTo>
                  <a:pt x="337" y="512"/>
                </a:lnTo>
                <a:lnTo>
                  <a:pt x="339" y="529"/>
                </a:lnTo>
                <a:lnTo>
                  <a:pt x="339" y="533"/>
                </a:lnTo>
                <a:lnTo>
                  <a:pt x="337" y="539"/>
                </a:lnTo>
                <a:lnTo>
                  <a:pt x="333" y="541"/>
                </a:lnTo>
                <a:lnTo>
                  <a:pt x="330" y="543"/>
                </a:lnTo>
                <a:lnTo>
                  <a:pt x="326" y="543"/>
                </a:lnTo>
                <a:lnTo>
                  <a:pt x="320" y="541"/>
                </a:lnTo>
                <a:lnTo>
                  <a:pt x="318" y="537"/>
                </a:lnTo>
                <a:lnTo>
                  <a:pt x="316" y="533"/>
                </a:lnTo>
                <a:lnTo>
                  <a:pt x="314" y="523"/>
                </a:lnTo>
                <a:lnTo>
                  <a:pt x="306" y="527"/>
                </a:lnTo>
                <a:lnTo>
                  <a:pt x="306" y="543"/>
                </a:lnTo>
                <a:lnTo>
                  <a:pt x="304" y="547"/>
                </a:lnTo>
                <a:lnTo>
                  <a:pt x="302" y="551"/>
                </a:lnTo>
                <a:lnTo>
                  <a:pt x="299" y="553"/>
                </a:lnTo>
                <a:lnTo>
                  <a:pt x="293" y="554"/>
                </a:lnTo>
                <a:lnTo>
                  <a:pt x="289" y="553"/>
                </a:lnTo>
                <a:lnTo>
                  <a:pt x="285" y="551"/>
                </a:lnTo>
                <a:lnTo>
                  <a:pt x="283" y="547"/>
                </a:lnTo>
                <a:lnTo>
                  <a:pt x="281" y="541"/>
                </a:lnTo>
                <a:lnTo>
                  <a:pt x="281" y="529"/>
                </a:lnTo>
                <a:lnTo>
                  <a:pt x="281" y="529"/>
                </a:lnTo>
                <a:lnTo>
                  <a:pt x="275" y="529"/>
                </a:lnTo>
                <a:lnTo>
                  <a:pt x="268" y="529"/>
                </a:lnTo>
                <a:lnTo>
                  <a:pt x="266" y="539"/>
                </a:lnTo>
                <a:lnTo>
                  <a:pt x="264" y="545"/>
                </a:lnTo>
                <a:lnTo>
                  <a:pt x="262" y="547"/>
                </a:lnTo>
                <a:lnTo>
                  <a:pt x="258" y="549"/>
                </a:lnTo>
                <a:lnTo>
                  <a:pt x="252" y="549"/>
                </a:lnTo>
                <a:lnTo>
                  <a:pt x="248" y="549"/>
                </a:lnTo>
                <a:lnTo>
                  <a:pt x="244" y="545"/>
                </a:lnTo>
                <a:lnTo>
                  <a:pt x="242" y="541"/>
                </a:lnTo>
                <a:lnTo>
                  <a:pt x="242" y="535"/>
                </a:lnTo>
                <a:lnTo>
                  <a:pt x="244" y="523"/>
                </a:lnTo>
                <a:lnTo>
                  <a:pt x="240" y="520"/>
                </a:lnTo>
                <a:lnTo>
                  <a:pt x="237" y="516"/>
                </a:lnTo>
                <a:lnTo>
                  <a:pt x="235" y="514"/>
                </a:lnTo>
                <a:lnTo>
                  <a:pt x="235" y="514"/>
                </a:lnTo>
                <a:lnTo>
                  <a:pt x="235" y="520"/>
                </a:lnTo>
                <a:lnTo>
                  <a:pt x="233" y="537"/>
                </a:lnTo>
                <a:lnTo>
                  <a:pt x="231" y="562"/>
                </a:lnTo>
                <a:lnTo>
                  <a:pt x="227" y="591"/>
                </a:lnTo>
                <a:lnTo>
                  <a:pt x="225" y="624"/>
                </a:lnTo>
                <a:lnTo>
                  <a:pt x="223" y="655"/>
                </a:lnTo>
                <a:lnTo>
                  <a:pt x="221" y="682"/>
                </a:lnTo>
                <a:lnTo>
                  <a:pt x="221" y="702"/>
                </a:lnTo>
                <a:lnTo>
                  <a:pt x="223" y="710"/>
                </a:lnTo>
                <a:lnTo>
                  <a:pt x="229" y="721"/>
                </a:lnTo>
                <a:lnTo>
                  <a:pt x="231" y="737"/>
                </a:lnTo>
                <a:lnTo>
                  <a:pt x="235" y="752"/>
                </a:lnTo>
                <a:lnTo>
                  <a:pt x="237" y="762"/>
                </a:lnTo>
                <a:lnTo>
                  <a:pt x="240" y="768"/>
                </a:lnTo>
                <a:lnTo>
                  <a:pt x="248" y="779"/>
                </a:lnTo>
                <a:lnTo>
                  <a:pt x="256" y="791"/>
                </a:lnTo>
                <a:lnTo>
                  <a:pt x="264" y="803"/>
                </a:lnTo>
                <a:lnTo>
                  <a:pt x="268" y="810"/>
                </a:lnTo>
                <a:lnTo>
                  <a:pt x="271" y="814"/>
                </a:lnTo>
                <a:lnTo>
                  <a:pt x="198" y="814"/>
                </a:lnTo>
                <a:lnTo>
                  <a:pt x="200" y="810"/>
                </a:lnTo>
                <a:lnTo>
                  <a:pt x="200" y="801"/>
                </a:lnTo>
                <a:lnTo>
                  <a:pt x="198" y="789"/>
                </a:lnTo>
                <a:lnTo>
                  <a:pt x="194" y="781"/>
                </a:lnTo>
                <a:lnTo>
                  <a:pt x="188" y="778"/>
                </a:lnTo>
                <a:lnTo>
                  <a:pt x="184" y="774"/>
                </a:lnTo>
                <a:lnTo>
                  <a:pt x="180" y="770"/>
                </a:lnTo>
                <a:lnTo>
                  <a:pt x="178" y="764"/>
                </a:lnTo>
                <a:lnTo>
                  <a:pt x="178" y="760"/>
                </a:lnTo>
                <a:lnTo>
                  <a:pt x="178" y="745"/>
                </a:lnTo>
                <a:lnTo>
                  <a:pt x="178" y="721"/>
                </a:lnTo>
                <a:lnTo>
                  <a:pt x="178" y="694"/>
                </a:lnTo>
                <a:lnTo>
                  <a:pt x="175" y="667"/>
                </a:lnTo>
                <a:lnTo>
                  <a:pt x="173" y="640"/>
                </a:lnTo>
                <a:lnTo>
                  <a:pt x="169" y="617"/>
                </a:lnTo>
                <a:lnTo>
                  <a:pt x="165" y="603"/>
                </a:lnTo>
                <a:lnTo>
                  <a:pt x="161" y="589"/>
                </a:lnTo>
                <a:lnTo>
                  <a:pt x="159" y="570"/>
                </a:lnTo>
                <a:lnTo>
                  <a:pt x="159" y="553"/>
                </a:lnTo>
                <a:lnTo>
                  <a:pt x="159" y="539"/>
                </a:lnTo>
                <a:lnTo>
                  <a:pt x="159" y="533"/>
                </a:lnTo>
                <a:lnTo>
                  <a:pt x="157" y="539"/>
                </a:lnTo>
                <a:lnTo>
                  <a:pt x="155" y="553"/>
                </a:lnTo>
                <a:lnTo>
                  <a:pt x="149" y="568"/>
                </a:lnTo>
                <a:lnTo>
                  <a:pt x="145" y="585"/>
                </a:lnTo>
                <a:lnTo>
                  <a:pt x="142" y="599"/>
                </a:lnTo>
                <a:lnTo>
                  <a:pt x="134" y="628"/>
                </a:lnTo>
                <a:lnTo>
                  <a:pt x="130" y="657"/>
                </a:lnTo>
                <a:lnTo>
                  <a:pt x="128" y="682"/>
                </a:lnTo>
                <a:lnTo>
                  <a:pt x="126" y="702"/>
                </a:lnTo>
                <a:lnTo>
                  <a:pt x="128" y="710"/>
                </a:lnTo>
                <a:lnTo>
                  <a:pt x="132" y="721"/>
                </a:lnTo>
                <a:lnTo>
                  <a:pt x="136" y="737"/>
                </a:lnTo>
                <a:lnTo>
                  <a:pt x="138" y="752"/>
                </a:lnTo>
                <a:lnTo>
                  <a:pt x="142" y="762"/>
                </a:lnTo>
                <a:lnTo>
                  <a:pt x="145" y="768"/>
                </a:lnTo>
                <a:lnTo>
                  <a:pt x="151" y="779"/>
                </a:lnTo>
                <a:lnTo>
                  <a:pt x="159" y="791"/>
                </a:lnTo>
                <a:lnTo>
                  <a:pt x="167" y="803"/>
                </a:lnTo>
                <a:lnTo>
                  <a:pt x="173" y="810"/>
                </a:lnTo>
                <a:lnTo>
                  <a:pt x="175" y="814"/>
                </a:lnTo>
                <a:lnTo>
                  <a:pt x="103" y="814"/>
                </a:lnTo>
                <a:lnTo>
                  <a:pt x="103" y="810"/>
                </a:lnTo>
                <a:lnTo>
                  <a:pt x="103" y="801"/>
                </a:lnTo>
                <a:lnTo>
                  <a:pt x="103" y="789"/>
                </a:lnTo>
                <a:lnTo>
                  <a:pt x="99" y="781"/>
                </a:lnTo>
                <a:lnTo>
                  <a:pt x="93" y="778"/>
                </a:lnTo>
                <a:lnTo>
                  <a:pt x="87" y="774"/>
                </a:lnTo>
                <a:lnTo>
                  <a:pt x="83" y="770"/>
                </a:lnTo>
                <a:lnTo>
                  <a:pt x="82" y="764"/>
                </a:lnTo>
                <a:lnTo>
                  <a:pt x="82" y="760"/>
                </a:lnTo>
                <a:lnTo>
                  <a:pt x="83" y="745"/>
                </a:lnTo>
                <a:lnTo>
                  <a:pt x="83" y="723"/>
                </a:lnTo>
                <a:lnTo>
                  <a:pt x="82" y="696"/>
                </a:lnTo>
                <a:lnTo>
                  <a:pt x="80" y="669"/>
                </a:lnTo>
                <a:lnTo>
                  <a:pt x="76" y="642"/>
                </a:lnTo>
                <a:lnTo>
                  <a:pt x="74" y="618"/>
                </a:lnTo>
                <a:lnTo>
                  <a:pt x="70" y="605"/>
                </a:lnTo>
                <a:lnTo>
                  <a:pt x="68" y="599"/>
                </a:lnTo>
                <a:lnTo>
                  <a:pt x="66" y="585"/>
                </a:lnTo>
                <a:lnTo>
                  <a:pt x="64" y="572"/>
                </a:lnTo>
                <a:lnTo>
                  <a:pt x="64" y="562"/>
                </a:lnTo>
                <a:lnTo>
                  <a:pt x="62" y="543"/>
                </a:lnTo>
                <a:lnTo>
                  <a:pt x="60" y="514"/>
                </a:lnTo>
                <a:lnTo>
                  <a:pt x="58" y="477"/>
                </a:lnTo>
                <a:lnTo>
                  <a:pt x="56" y="434"/>
                </a:lnTo>
                <a:lnTo>
                  <a:pt x="52" y="459"/>
                </a:lnTo>
                <a:lnTo>
                  <a:pt x="50" y="479"/>
                </a:lnTo>
                <a:lnTo>
                  <a:pt x="49" y="488"/>
                </a:lnTo>
                <a:lnTo>
                  <a:pt x="45" y="504"/>
                </a:lnTo>
                <a:lnTo>
                  <a:pt x="37" y="518"/>
                </a:lnTo>
                <a:lnTo>
                  <a:pt x="27" y="529"/>
                </a:lnTo>
                <a:lnTo>
                  <a:pt x="18" y="535"/>
                </a:lnTo>
                <a:lnTo>
                  <a:pt x="12" y="537"/>
                </a:lnTo>
                <a:lnTo>
                  <a:pt x="6" y="531"/>
                </a:lnTo>
                <a:lnTo>
                  <a:pt x="2" y="520"/>
                </a:lnTo>
                <a:lnTo>
                  <a:pt x="0" y="504"/>
                </a:lnTo>
                <a:lnTo>
                  <a:pt x="0" y="490"/>
                </a:lnTo>
                <a:lnTo>
                  <a:pt x="2" y="479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74125" tIns="37050" rIns="74125" bIns="370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41" name="Google Shape;541;p62" descr="ÐÐ¾ÑÐ¾Ð¶ÐµÐµ Ð¸Ð·Ð¾Ð±ÑÐ°Ð¶ÐµÐ½Ð¸Ðµ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38318" y="3722094"/>
            <a:ext cx="266026" cy="255378"/>
          </a:xfrm>
          <a:prstGeom prst="rect">
            <a:avLst/>
          </a:prstGeom>
          <a:noFill/>
          <a:ln>
            <a:noFill/>
          </a:ln>
        </p:spPr>
      </p:pic>
      <p:sp>
        <p:nvSpPr>
          <p:cNvPr id="542" name="Google Shape;542;p62"/>
          <p:cNvSpPr/>
          <p:nvPr/>
        </p:nvSpPr>
        <p:spPr>
          <a:xfrm>
            <a:off x="427998" y="800101"/>
            <a:ext cx="3554400" cy="446494"/>
          </a:xfrm>
          <a:prstGeom prst="roundRect">
            <a:avLst>
              <a:gd name="adj" fmla="val 16667"/>
            </a:avLst>
          </a:prstGeom>
          <a:solidFill>
            <a:srgbClr val="891861"/>
          </a:solidFill>
          <a:ln w="25400" cap="flat" cmpd="sng">
            <a:solidFill>
              <a:srgbClr val="7E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675" tIns="36325" rIns="72675" bIns="363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b="1" dirty="0">
                <a:solidFill>
                  <a:srgbClr val="FFFFFF"/>
                </a:solidFill>
              </a:rPr>
              <a:t>Площадь свободных с/х земель</a:t>
            </a:r>
            <a:r>
              <a:rPr lang="ru" sz="1100" b="1" dirty="0" smtClean="0">
                <a:solidFill>
                  <a:srgbClr val="FFFFFF"/>
                </a:solidFill>
              </a:rPr>
              <a:t>:  302 170 га</a:t>
            </a:r>
            <a:endParaRPr sz="1100" dirty="0"/>
          </a:p>
        </p:txBody>
      </p:sp>
      <p:pic>
        <p:nvPicPr>
          <p:cNvPr id="543" name="Google Shape;543;p6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3604" y="4140553"/>
            <a:ext cx="285027" cy="148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544" name="Google Shape;544;p6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292812" y="4228487"/>
            <a:ext cx="263452" cy="16852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5" name="Google Shape;545;p6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880940" y="4078697"/>
            <a:ext cx="457377" cy="346963"/>
          </a:xfrm>
          <a:prstGeom prst="rect">
            <a:avLst/>
          </a:prstGeom>
          <a:noFill/>
          <a:ln>
            <a:noFill/>
          </a:ln>
        </p:spPr>
      </p:pic>
      <p:sp>
        <p:nvSpPr>
          <p:cNvPr id="546" name="Google Shape;546;p62"/>
          <p:cNvSpPr txBox="1"/>
          <p:nvPr/>
        </p:nvSpPr>
        <p:spPr>
          <a:xfrm>
            <a:off x="397872" y="1857699"/>
            <a:ext cx="3000000" cy="17105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" lvl="0" indent="0" algn="l" rtl="0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ru" sz="1550" dirty="0">
                <a:solidFill>
                  <a:srgbClr val="891861"/>
                </a:solidFill>
              </a:rPr>
              <a:t>Подразделение с/х земель:</a:t>
            </a:r>
            <a:endParaRPr sz="1550" dirty="0">
              <a:solidFill>
                <a:srgbClr val="891861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  <a:buChar char="●"/>
            </a:pPr>
            <a:r>
              <a:rPr lang="ru" dirty="0">
                <a:solidFill>
                  <a:srgbClr val="231F20"/>
                </a:solidFill>
              </a:rPr>
              <a:t>Пашни </a:t>
            </a:r>
            <a:r>
              <a:rPr lang="ru" dirty="0" smtClean="0">
                <a:solidFill>
                  <a:srgbClr val="231F20"/>
                </a:solidFill>
              </a:rPr>
              <a:t>– 3434 га</a:t>
            </a:r>
            <a:endParaRPr dirty="0">
              <a:solidFill>
                <a:srgbClr val="231F20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  <a:buChar char="●"/>
            </a:pPr>
            <a:r>
              <a:rPr lang="ru" dirty="0">
                <a:solidFill>
                  <a:srgbClr val="231F20"/>
                </a:solidFill>
              </a:rPr>
              <a:t>Залежи </a:t>
            </a:r>
            <a:r>
              <a:rPr lang="ru" dirty="0" smtClean="0">
                <a:solidFill>
                  <a:srgbClr val="231F20"/>
                </a:solidFill>
              </a:rPr>
              <a:t>– 9402 га</a:t>
            </a:r>
            <a:endParaRPr dirty="0">
              <a:solidFill>
                <a:srgbClr val="231F20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  <a:buChar char="●"/>
            </a:pPr>
            <a:r>
              <a:rPr lang="ru" dirty="0">
                <a:solidFill>
                  <a:srgbClr val="231F20"/>
                </a:solidFill>
              </a:rPr>
              <a:t>Пастбища </a:t>
            </a:r>
            <a:r>
              <a:rPr lang="ru" dirty="0" smtClean="0">
                <a:solidFill>
                  <a:srgbClr val="231F20"/>
                </a:solidFill>
              </a:rPr>
              <a:t>– 188760 га</a:t>
            </a:r>
            <a:endParaRPr dirty="0">
              <a:solidFill>
                <a:srgbClr val="231F20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  <a:buChar char="●"/>
            </a:pPr>
            <a:r>
              <a:rPr lang="ru" dirty="0">
                <a:solidFill>
                  <a:srgbClr val="231F20"/>
                </a:solidFill>
              </a:rPr>
              <a:t>Прочие </a:t>
            </a:r>
            <a:r>
              <a:rPr lang="ru" dirty="0" smtClean="0">
                <a:solidFill>
                  <a:srgbClr val="231F20"/>
                </a:solidFill>
              </a:rPr>
              <a:t>– </a:t>
            </a:r>
            <a:r>
              <a:rPr lang="ru-RU" dirty="0" smtClean="0">
                <a:solidFill>
                  <a:srgbClr val="231F20"/>
                </a:solidFill>
              </a:rPr>
              <a:t>12624</a:t>
            </a:r>
            <a:r>
              <a:rPr lang="ru" dirty="0" smtClean="0">
                <a:solidFill>
                  <a:srgbClr val="231F20"/>
                </a:solidFill>
              </a:rPr>
              <a:t> га</a:t>
            </a:r>
            <a:endParaRPr dirty="0">
              <a:solidFill>
                <a:srgbClr val="231F20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  <a:buChar char="●"/>
            </a:pPr>
            <a:r>
              <a:rPr lang="ru" dirty="0">
                <a:solidFill>
                  <a:srgbClr val="231F20"/>
                </a:solidFill>
              </a:rPr>
              <a:t>Сенокосы </a:t>
            </a:r>
            <a:r>
              <a:rPr lang="ru" dirty="0" smtClean="0">
                <a:solidFill>
                  <a:srgbClr val="231F20"/>
                </a:solidFill>
              </a:rPr>
              <a:t>– 46269 га</a:t>
            </a:r>
            <a:endParaRPr dirty="0">
              <a:solidFill>
                <a:srgbClr val="231F20"/>
              </a:solidFill>
            </a:endParaRPr>
          </a:p>
        </p:txBody>
      </p:sp>
      <p:sp>
        <p:nvSpPr>
          <p:cNvPr id="547" name="Google Shape;547;p62"/>
          <p:cNvSpPr txBox="1"/>
          <p:nvPr/>
        </p:nvSpPr>
        <p:spPr>
          <a:xfrm>
            <a:off x="6503075" y="2660175"/>
            <a:ext cx="14565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" lvl="0" indent="0" algn="ctr" rtl="0">
              <a:spcBef>
                <a:spcPts val="100"/>
              </a:spcBef>
              <a:spcAft>
                <a:spcPts val="0"/>
              </a:spcAft>
              <a:buNone/>
            </a:pPr>
            <a:r>
              <a:rPr lang="ru" sz="900" b="1" dirty="0">
                <a:solidFill>
                  <a:srgbClr val="6C6C72"/>
                </a:solidFill>
              </a:rPr>
              <a:t>карта района с производимой сх продукцией</a:t>
            </a:r>
            <a:endParaRPr dirty="0"/>
          </a:p>
        </p:txBody>
      </p:sp>
      <p:sp>
        <p:nvSpPr>
          <p:cNvPr id="548" name="Google Shape;548;p62"/>
          <p:cNvSpPr txBox="1"/>
          <p:nvPr/>
        </p:nvSpPr>
        <p:spPr>
          <a:xfrm>
            <a:off x="146688" y="4526272"/>
            <a:ext cx="2341088" cy="536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625" rIns="0" bIns="0" anchor="t" anchorCtr="0">
            <a:spAutoFit/>
          </a:bodyPr>
          <a:lstStyle/>
          <a:p>
            <a:pPr marL="127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400" dirty="0" smtClean="0">
                <a:solidFill>
                  <a:schemeClr val="accent1">
                    <a:lumMod val="75000"/>
                  </a:schemeClr>
                </a:solidFill>
              </a:rPr>
              <a:t>326112,4 т</a:t>
            </a:r>
            <a:endParaRPr sz="3400" dirty="0">
              <a:solidFill>
                <a:schemeClr val="accent1">
                  <a:lumMod val="75000"/>
                </a:schemeClr>
              </a:solidFill>
              <a:sym typeface="Arial"/>
            </a:endParaRPr>
          </a:p>
        </p:txBody>
      </p:sp>
      <p:sp>
        <p:nvSpPr>
          <p:cNvPr id="549" name="Google Shape;549;p62"/>
          <p:cNvSpPr txBox="1"/>
          <p:nvPr/>
        </p:nvSpPr>
        <p:spPr>
          <a:xfrm>
            <a:off x="2529839" y="4543325"/>
            <a:ext cx="5852161" cy="59949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0" tIns="44425" rIns="0" bIns="0" anchor="t" anchorCtr="0">
            <a:spAutoFit/>
          </a:bodyPr>
          <a:lstStyle/>
          <a:p>
            <a:pPr marL="12700" marR="0" lvl="0" indent="0" algn="l" rtl="0">
              <a:lnSpc>
                <a:spcPct val="10604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 dirty="0">
                <a:solidFill>
                  <a:schemeClr val="dk1"/>
                </a:solidFill>
              </a:rPr>
              <a:t>Объём произведённой продукции (</a:t>
            </a:r>
            <a:r>
              <a:rPr lang="ru" sz="1700" dirty="0" smtClean="0">
                <a:solidFill>
                  <a:schemeClr val="dk1"/>
                </a:solidFill>
              </a:rPr>
              <a:t>молоко, мясо, шерсть, яйца -</a:t>
            </a:r>
            <a:r>
              <a:rPr lang="ru" sz="1700" dirty="0" smtClean="0">
                <a:solidFill>
                  <a:schemeClr val="dk1"/>
                </a:solidFill>
              </a:rPr>
              <a:t>10</a:t>
            </a:r>
            <a:r>
              <a:rPr lang="en-US" sz="1700" dirty="0" smtClean="0">
                <a:solidFill>
                  <a:schemeClr val="dk1"/>
                </a:solidFill>
              </a:rPr>
              <a:t>94</a:t>
            </a:r>
            <a:r>
              <a:rPr lang="ru" sz="1700" dirty="0" smtClean="0">
                <a:solidFill>
                  <a:schemeClr val="dk1"/>
                </a:solidFill>
              </a:rPr>
              <a:t>,</a:t>
            </a:r>
            <a:r>
              <a:rPr lang="en-US" sz="1700" dirty="0" smtClean="0">
                <a:solidFill>
                  <a:schemeClr val="dk1"/>
                </a:solidFill>
              </a:rPr>
              <a:t>0</a:t>
            </a:r>
            <a:r>
              <a:rPr lang="ru" sz="1700" dirty="0" smtClean="0">
                <a:solidFill>
                  <a:schemeClr val="dk1"/>
                </a:solidFill>
              </a:rPr>
              <a:t> </a:t>
            </a:r>
            <a:r>
              <a:rPr lang="ru" sz="1700" dirty="0" smtClean="0">
                <a:solidFill>
                  <a:schemeClr val="dk1"/>
                </a:solidFill>
              </a:rPr>
              <a:t>шт., мед, зерновые, картофель, овощи).</a:t>
            </a:r>
            <a:endParaRPr sz="17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0" name="Google Shape;550;p62"/>
          <p:cNvSpPr txBox="1"/>
          <p:nvPr/>
        </p:nvSpPr>
        <p:spPr>
          <a:xfrm>
            <a:off x="413871" y="1381124"/>
            <a:ext cx="6619564" cy="37110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0" tIns="44425" rIns="0" bIns="0" anchor="t" anchorCtr="0">
            <a:spAutoFit/>
          </a:bodyPr>
          <a:lstStyle/>
          <a:p>
            <a:pPr marL="12700" marR="0" lvl="0" indent="0" algn="l" rtl="0">
              <a:lnSpc>
                <a:spcPct val="10604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dirty="0">
                <a:solidFill>
                  <a:schemeClr val="dk1"/>
                </a:solidFill>
              </a:rPr>
              <a:t>Крупные предприятия</a:t>
            </a:r>
            <a:r>
              <a:rPr lang="ru" sz="1000" dirty="0" smtClean="0">
                <a:solidFill>
                  <a:schemeClr val="dk1"/>
                </a:solidFill>
              </a:rPr>
              <a:t>: три сельскохозяйственных кооператива- СХК «Луч», </a:t>
            </a:r>
          </a:p>
          <a:p>
            <a:pPr marL="12700" marR="0" lvl="0" indent="0" algn="l" rtl="0">
              <a:lnSpc>
                <a:spcPct val="10604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dirty="0" smtClean="0">
                <a:solidFill>
                  <a:schemeClr val="dk1"/>
                </a:solidFill>
              </a:rPr>
              <a:t>СХК «Пограничник», СХК им. Кирова</a:t>
            </a:r>
            <a:r>
              <a:rPr lang="en-US" sz="1000" dirty="0" smtClean="0">
                <a:solidFill>
                  <a:schemeClr val="dk1"/>
                </a:solidFill>
              </a:rPr>
              <a:t>;</a:t>
            </a:r>
            <a:r>
              <a:rPr lang="ru-RU" sz="1000" dirty="0" smtClean="0">
                <a:solidFill>
                  <a:schemeClr val="dk1"/>
                </a:solidFill>
              </a:rPr>
              <a:t> 27 КФХ</a:t>
            </a:r>
            <a:r>
              <a:rPr lang="ru" sz="1000" dirty="0" smtClean="0">
                <a:solidFill>
                  <a:schemeClr val="dk1"/>
                </a:solidFill>
              </a:rPr>
              <a:t> и ЛПХ.</a:t>
            </a:r>
            <a:endParaRPr sz="1000" dirty="0">
              <a:solidFill>
                <a:schemeClr val="dk1"/>
              </a:solidFill>
              <a:sym typeface="Arial"/>
            </a:endParaRPr>
          </a:p>
        </p:txBody>
      </p:sp>
      <p:pic>
        <p:nvPicPr>
          <p:cNvPr id="6146" name="Picture 2" descr="C:\Users\Моргачева_АП\Desktop\kirinskiy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440340"/>
            <a:ext cx="4145280" cy="2987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4089" y="3581802"/>
            <a:ext cx="228600" cy="201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0660" y="3566165"/>
            <a:ext cx="225425" cy="204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5272" y="3364552"/>
            <a:ext cx="225425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3913" y="2960325"/>
            <a:ext cx="225425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3595" y="3238822"/>
            <a:ext cx="280988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2514" y="3241838"/>
            <a:ext cx="225425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974" y="3206284"/>
            <a:ext cx="261938" cy="142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9321" y="3367912"/>
            <a:ext cx="195262" cy="21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1650" y="2973585"/>
            <a:ext cx="195262" cy="175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9706" y="3477630"/>
            <a:ext cx="274638" cy="138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281" y="3061453"/>
            <a:ext cx="274638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953" y="3349797"/>
            <a:ext cx="274638" cy="138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8060" y="2993953"/>
            <a:ext cx="274638" cy="138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9575" y="3380511"/>
            <a:ext cx="274638" cy="138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4194" y="2590885"/>
            <a:ext cx="274638" cy="138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1106" y="3192503"/>
            <a:ext cx="228600" cy="17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5226" y="3220690"/>
            <a:ext cx="280988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625" y="3143605"/>
            <a:ext cx="280988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65"/>
          <p:cNvSpPr txBox="1"/>
          <p:nvPr/>
        </p:nvSpPr>
        <p:spPr>
          <a:xfrm>
            <a:off x="363001" y="152050"/>
            <a:ext cx="7857300" cy="4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 b="1" dirty="0" smtClean="0">
                <a:solidFill>
                  <a:srgbClr val="7F7F7F"/>
                </a:solidFill>
              </a:rPr>
              <a:t>Туризм</a:t>
            </a:r>
            <a:endParaRPr sz="1100" dirty="0"/>
          </a:p>
        </p:txBody>
      </p:sp>
      <p:sp>
        <p:nvSpPr>
          <p:cNvPr id="578" name="Google Shape;578;p65"/>
          <p:cNvSpPr/>
          <p:nvPr/>
        </p:nvSpPr>
        <p:spPr>
          <a:xfrm>
            <a:off x="362989" y="992121"/>
            <a:ext cx="2712000" cy="2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9" name="Google Shape;579;p65"/>
          <p:cNvSpPr/>
          <p:nvPr/>
        </p:nvSpPr>
        <p:spPr>
          <a:xfrm>
            <a:off x="406073" y="836838"/>
            <a:ext cx="3554400" cy="530700"/>
          </a:xfrm>
          <a:prstGeom prst="roundRect">
            <a:avLst>
              <a:gd name="adj" fmla="val 16667"/>
            </a:avLst>
          </a:prstGeom>
          <a:solidFill>
            <a:srgbClr val="891861"/>
          </a:solidFill>
          <a:ln w="25400" cap="flat" cmpd="sng">
            <a:solidFill>
              <a:srgbClr val="7E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675" tIns="36325" rIns="72675" bIns="363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b="1" dirty="0" smtClean="0">
                <a:solidFill>
                  <a:srgbClr val="FFFFFF"/>
                </a:solidFill>
              </a:rPr>
              <a:t>Т</a:t>
            </a:r>
            <a:r>
              <a:rPr lang="ru" sz="1100" b="1" dirty="0" smtClean="0">
                <a:solidFill>
                  <a:srgbClr val="FFFFFF"/>
                </a:solidFill>
              </a:rPr>
              <a:t>уристические объекты</a:t>
            </a:r>
            <a:endParaRPr sz="1100" dirty="0"/>
          </a:p>
        </p:txBody>
      </p:sp>
      <p:sp>
        <p:nvSpPr>
          <p:cNvPr id="580" name="Google Shape;580;p65"/>
          <p:cNvSpPr txBox="1"/>
          <p:nvPr/>
        </p:nvSpPr>
        <p:spPr>
          <a:xfrm>
            <a:off x="181367" y="1367538"/>
            <a:ext cx="4647808" cy="1352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  <a:buChar char="●"/>
            </a:pPr>
            <a:r>
              <a:rPr lang="ru" sz="1300" dirty="0" smtClean="0">
                <a:solidFill>
                  <a:srgbClr val="231F20"/>
                </a:solidFill>
              </a:rPr>
              <a:t>Гостиницы – 2 шт. (31 место)</a:t>
            </a:r>
            <a:r>
              <a:rPr lang="en-US" sz="1300" dirty="0" smtClean="0">
                <a:solidFill>
                  <a:srgbClr val="231F20"/>
                </a:solidFill>
              </a:rPr>
              <a:t>;</a:t>
            </a:r>
            <a:endParaRPr sz="1300" dirty="0">
              <a:solidFill>
                <a:srgbClr val="231F20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  <a:buChar char="●"/>
            </a:pPr>
            <a:r>
              <a:rPr lang="ru" sz="1300" dirty="0" smtClean="0">
                <a:solidFill>
                  <a:srgbClr val="231F20"/>
                </a:solidFill>
              </a:rPr>
              <a:t>Предприятия общественного питания – </a:t>
            </a:r>
            <a:r>
              <a:rPr lang="ru" sz="1300" dirty="0">
                <a:solidFill>
                  <a:schemeClr val="tx1"/>
                </a:solidFill>
              </a:rPr>
              <a:t>3</a:t>
            </a:r>
            <a:r>
              <a:rPr lang="ru" sz="1300" dirty="0" smtClean="0">
                <a:solidFill>
                  <a:schemeClr val="tx1"/>
                </a:solidFill>
              </a:rPr>
              <a:t> </a:t>
            </a:r>
            <a:r>
              <a:rPr lang="ru" sz="1300" dirty="0" smtClean="0">
                <a:solidFill>
                  <a:srgbClr val="231F20"/>
                </a:solidFill>
              </a:rPr>
              <a:t>шт.</a:t>
            </a:r>
            <a:endParaRPr sz="1300" b="1" dirty="0">
              <a:solidFill>
                <a:srgbClr val="891861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  <a:buChar char="●"/>
            </a:pPr>
            <a:r>
              <a:rPr lang="ru" sz="1300" dirty="0" smtClean="0">
                <a:solidFill>
                  <a:srgbClr val="231F20"/>
                </a:solidFill>
              </a:rPr>
              <a:t>Точки притяжения (памятники, музеи и т.д.) - 10 шт.</a:t>
            </a:r>
            <a:endParaRPr sz="1300" dirty="0">
              <a:solidFill>
                <a:srgbClr val="231F20"/>
              </a:solidFill>
            </a:endParaRPr>
          </a:p>
          <a:p>
            <a:pPr marL="13970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</a:pPr>
            <a:endParaRPr sz="1300" dirty="0">
              <a:solidFill>
                <a:srgbClr val="231F20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231F20"/>
              </a:solidFill>
            </a:endParaRPr>
          </a:p>
        </p:txBody>
      </p:sp>
      <p:sp>
        <p:nvSpPr>
          <p:cNvPr id="581" name="Google Shape;581;p65"/>
          <p:cNvSpPr txBox="1"/>
          <p:nvPr/>
        </p:nvSpPr>
        <p:spPr>
          <a:xfrm>
            <a:off x="4975860" y="1105913"/>
            <a:ext cx="3629015" cy="3688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>
              <a:lnSpc>
                <a:spcPct val="90000"/>
              </a:lnSpc>
            </a:pPr>
            <a:r>
              <a:rPr lang="ru-RU" sz="1100" dirty="0" smtClean="0"/>
              <a:t>Перспективные направления развития муниципального района</a:t>
            </a:r>
          </a:p>
          <a:p>
            <a:pPr lvl="0" algn="just">
              <a:lnSpc>
                <a:spcPct val="90000"/>
              </a:lnSpc>
            </a:pPr>
            <a:r>
              <a:rPr lang="ru-RU" sz="1100" dirty="0" smtClean="0"/>
              <a:t>Экологический туризм, как потенциальная точка роста </a:t>
            </a:r>
            <a:r>
              <a:rPr lang="ru-RU" sz="1100" dirty="0"/>
              <a:t>- на территории </a:t>
            </a:r>
            <a:r>
              <a:rPr lang="ru-RU" sz="1100" dirty="0" err="1"/>
              <a:t>Кыринского</a:t>
            </a:r>
            <a:r>
              <a:rPr lang="ru-RU" sz="1100" dirty="0"/>
              <a:t> района расположен </a:t>
            </a:r>
            <a:r>
              <a:rPr lang="ru-RU" sz="1100" dirty="0" err="1"/>
              <a:t>Сохондинский</a:t>
            </a:r>
            <a:r>
              <a:rPr lang="ru-RU" sz="1100" dirty="0"/>
              <a:t> биосферный заповедник, который разработал экологические маршруты: «Тропою Палласа», «Лосиное озеро», «Вершина </a:t>
            </a:r>
            <a:r>
              <a:rPr lang="ru-RU" sz="1100" dirty="0" err="1"/>
              <a:t>Букукуна</a:t>
            </a:r>
            <a:r>
              <a:rPr lang="ru-RU" sz="1100" dirty="0"/>
              <a:t> – прошлое и настоящее», «В гармонии с природой», «Живая вода», «Нетронутый мир», «Тайна </a:t>
            </a:r>
            <a:r>
              <a:rPr lang="ru-RU" sz="1100" dirty="0" err="1"/>
              <a:t>Букукунского</a:t>
            </a:r>
            <a:r>
              <a:rPr lang="ru-RU" sz="1100" dirty="0"/>
              <a:t> озера», «Песня весны»,  «Путешествие в страну тарбаганов». Также на территории района имеются Культурно – досуговый центр «Наследие» знакомит с культурой </a:t>
            </a:r>
            <a:r>
              <a:rPr lang="ru-RU" sz="1100" dirty="0" err="1"/>
              <a:t>семейских</a:t>
            </a:r>
            <a:r>
              <a:rPr lang="ru-RU" sz="1100" dirty="0"/>
              <a:t>;  Национально-культурный центр «</a:t>
            </a:r>
            <a:r>
              <a:rPr lang="ru-RU" sz="1100" dirty="0" err="1"/>
              <a:t>Бульжамуур</a:t>
            </a:r>
            <a:r>
              <a:rPr lang="ru-RU" sz="1100" dirty="0"/>
              <a:t>» - с культурой бурят и </a:t>
            </a:r>
            <a:r>
              <a:rPr lang="ru-RU" sz="1100" dirty="0" err="1"/>
              <a:t>хамниган</a:t>
            </a:r>
            <a:r>
              <a:rPr lang="ru-RU" sz="1100" dirty="0"/>
              <a:t>; Культурно – досуговый  центр «Казачество» – с культурой забайкальских казаков. В связи с этим возможно организовать туризм в формате межрайонного сотрудничества, на территории сельского поселения «</a:t>
            </a:r>
            <a:r>
              <a:rPr lang="ru-RU" sz="1100" dirty="0" err="1"/>
              <a:t>Гаваньское</a:t>
            </a:r>
            <a:r>
              <a:rPr lang="ru-RU" sz="1100" dirty="0"/>
              <a:t>» есть Ильмовая роща</a:t>
            </a:r>
            <a:r>
              <a:rPr lang="ru-RU" sz="1100" dirty="0" smtClean="0"/>
              <a:t>. Возможно развитие приграничной территории за счет развития международного сотрудничества и организации приграничного туризма.</a:t>
            </a:r>
            <a:endParaRPr lang="ru-RU" sz="1100" dirty="0"/>
          </a:p>
        </p:txBody>
      </p:sp>
      <p:sp>
        <p:nvSpPr>
          <p:cNvPr id="583" name="Google Shape;583;p65"/>
          <p:cNvSpPr txBox="1"/>
          <p:nvPr/>
        </p:nvSpPr>
        <p:spPr>
          <a:xfrm>
            <a:off x="181367" y="3365038"/>
            <a:ext cx="4723141" cy="142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  <a:buChar char="●"/>
            </a:pPr>
            <a:r>
              <a:rPr lang="ru" dirty="0" smtClean="0">
                <a:solidFill>
                  <a:srgbClr val="231F20"/>
                </a:solidFill>
              </a:rPr>
              <a:t>Туристические маршруты - 16</a:t>
            </a:r>
            <a:endParaRPr dirty="0">
              <a:solidFill>
                <a:srgbClr val="231F20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  <a:buChar char="●"/>
            </a:pPr>
            <a:r>
              <a:rPr lang="ru" dirty="0" smtClean="0">
                <a:solidFill>
                  <a:srgbClr val="231F20"/>
                </a:solidFill>
              </a:rPr>
              <a:t>Событийные мероприятия - 108</a:t>
            </a:r>
            <a:endParaRPr sz="1100" b="1" dirty="0">
              <a:solidFill>
                <a:srgbClr val="891861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  <a:buChar char="●"/>
            </a:pPr>
            <a:r>
              <a:rPr lang="ru-RU" dirty="0" smtClean="0">
                <a:solidFill>
                  <a:srgbClr val="231F20"/>
                </a:solidFill>
              </a:rPr>
              <a:t>П</a:t>
            </a:r>
            <a:r>
              <a:rPr lang="ru" dirty="0" smtClean="0">
                <a:solidFill>
                  <a:srgbClr val="231F20"/>
                </a:solidFill>
              </a:rPr>
              <a:t>роизводство сувенирной продукции - 1шт. Н</a:t>
            </a:r>
            <a:r>
              <a:rPr lang="ru-RU" dirty="0" smtClean="0">
                <a:solidFill>
                  <a:srgbClr val="231F20"/>
                </a:solidFill>
              </a:rPr>
              <a:t>КО </a:t>
            </a:r>
            <a:r>
              <a:rPr lang="ru" dirty="0" smtClean="0">
                <a:solidFill>
                  <a:srgbClr val="231F20"/>
                </a:solidFill>
              </a:rPr>
              <a:t>«Кыринский сувенир», </a:t>
            </a:r>
            <a:r>
              <a:rPr lang="ru" dirty="0" smtClean="0">
                <a:solidFill>
                  <a:schemeClr val="tx1"/>
                </a:solidFill>
              </a:rPr>
              <a:t>жители района.</a:t>
            </a:r>
            <a:endParaRPr dirty="0">
              <a:solidFill>
                <a:schemeClr val="tx1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  <a:buChar char="●"/>
            </a:pPr>
            <a:r>
              <a:rPr lang="ru" dirty="0" smtClean="0">
                <a:solidFill>
                  <a:srgbClr val="231F20"/>
                </a:solidFill>
              </a:rPr>
              <a:t>Туристические сообщества (НКО) - 4 шт.</a:t>
            </a:r>
            <a:endParaRPr dirty="0">
              <a:solidFill>
                <a:srgbClr val="231F20"/>
              </a:solidFill>
            </a:endParaRPr>
          </a:p>
        </p:txBody>
      </p:sp>
      <p:sp>
        <p:nvSpPr>
          <p:cNvPr id="584" name="Google Shape;584;p65"/>
          <p:cNvSpPr/>
          <p:nvPr/>
        </p:nvSpPr>
        <p:spPr>
          <a:xfrm>
            <a:off x="406073" y="2806313"/>
            <a:ext cx="3554400" cy="530700"/>
          </a:xfrm>
          <a:prstGeom prst="roundRect">
            <a:avLst>
              <a:gd name="adj" fmla="val 16667"/>
            </a:avLst>
          </a:prstGeom>
          <a:solidFill>
            <a:srgbClr val="891861"/>
          </a:solidFill>
          <a:ln w="25400" cap="flat" cmpd="sng">
            <a:solidFill>
              <a:srgbClr val="7E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675" tIns="36325" rIns="72675" bIns="36325" anchor="ctr" anchorCtr="0">
            <a:noAutofit/>
          </a:bodyPr>
          <a:lstStyle/>
          <a:p>
            <a:pPr lvl="0" algn="ctr"/>
            <a:r>
              <a:rPr lang="ru-RU" sz="1100" b="1" dirty="0">
                <a:solidFill>
                  <a:srgbClr val="FFFFFF"/>
                </a:solidFill>
              </a:rPr>
              <a:t>Т</a:t>
            </a:r>
            <a:r>
              <a:rPr lang="ru" sz="1100" b="1" dirty="0" smtClean="0">
                <a:solidFill>
                  <a:srgbClr val="FFFFFF"/>
                </a:solidFill>
              </a:rPr>
              <a:t>уристические активности </a:t>
            </a:r>
            <a:endParaRPr sz="1100" dirty="0"/>
          </a:p>
        </p:txBody>
      </p:sp>
    </p:spTree>
    <p:extLst>
      <p:ext uri="{BB962C8B-B14F-4D97-AF65-F5344CB8AC3E}">
        <p14:creationId xmlns:p14="http://schemas.microsoft.com/office/powerpoint/2010/main" val="3957432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63"/>
          <p:cNvSpPr txBox="1"/>
          <p:nvPr/>
        </p:nvSpPr>
        <p:spPr>
          <a:xfrm>
            <a:off x="362989" y="152042"/>
            <a:ext cx="7205400" cy="4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 b="1">
                <a:solidFill>
                  <a:srgbClr val="7F7F7F"/>
                </a:solidFill>
              </a:rPr>
              <a:t>Лесной</a:t>
            </a:r>
            <a:r>
              <a:rPr lang="ru" sz="2500" b="1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" sz="2500" b="1">
                <a:solidFill>
                  <a:srgbClr val="7F7F7F"/>
                </a:solidFill>
              </a:rPr>
              <a:t>фонд </a:t>
            </a:r>
            <a:r>
              <a:rPr lang="ru" sz="1200" b="1">
                <a:solidFill>
                  <a:srgbClr val="6C6C72"/>
                </a:solidFill>
              </a:rPr>
              <a:t>(разместить на карте района крупные предприятия отрасли)</a:t>
            </a:r>
            <a:endParaRPr sz="1100"/>
          </a:p>
        </p:txBody>
      </p:sp>
      <p:sp>
        <p:nvSpPr>
          <p:cNvPr id="556" name="Google Shape;556;p63"/>
          <p:cNvSpPr/>
          <p:nvPr/>
        </p:nvSpPr>
        <p:spPr>
          <a:xfrm>
            <a:off x="362989" y="992121"/>
            <a:ext cx="2712000" cy="2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7" name="Google Shape;557;p63"/>
          <p:cNvSpPr/>
          <p:nvPr/>
        </p:nvSpPr>
        <p:spPr>
          <a:xfrm>
            <a:off x="416325" y="979225"/>
            <a:ext cx="3554400" cy="530700"/>
          </a:xfrm>
          <a:prstGeom prst="roundRect">
            <a:avLst>
              <a:gd name="adj" fmla="val 16667"/>
            </a:avLst>
          </a:prstGeom>
          <a:solidFill>
            <a:srgbClr val="891861"/>
          </a:solidFill>
          <a:ln w="25400" cap="flat" cmpd="sng">
            <a:solidFill>
              <a:srgbClr val="7E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675" tIns="36325" rIns="72675" bIns="363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b="1" dirty="0">
                <a:solidFill>
                  <a:srgbClr val="FFFFFF"/>
                </a:solidFill>
              </a:rPr>
              <a:t>Земли лесного фонда: </a:t>
            </a:r>
            <a:r>
              <a:rPr lang="ru" sz="1100" b="1" dirty="0" smtClean="0">
                <a:solidFill>
                  <a:srgbClr val="FFFFFF"/>
                </a:solidFill>
              </a:rPr>
              <a:t>1031 872 </a:t>
            </a:r>
            <a:r>
              <a:rPr lang="ru" sz="1100" b="1" dirty="0">
                <a:solidFill>
                  <a:srgbClr val="FFFFFF"/>
                </a:solidFill>
              </a:rPr>
              <a:t>га</a:t>
            </a:r>
            <a:endParaRPr sz="1100" dirty="0"/>
          </a:p>
        </p:txBody>
      </p:sp>
      <p:sp>
        <p:nvSpPr>
          <p:cNvPr id="558" name="Google Shape;558;p63"/>
          <p:cNvSpPr txBox="1"/>
          <p:nvPr/>
        </p:nvSpPr>
        <p:spPr>
          <a:xfrm>
            <a:off x="363000" y="2141175"/>
            <a:ext cx="3000000" cy="17105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" lvl="0" indent="0" algn="l" rtl="0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ru" sz="1100" b="1" dirty="0">
                <a:solidFill>
                  <a:srgbClr val="891861"/>
                </a:solidFill>
              </a:rPr>
              <a:t>Породный состав лесного фонда</a:t>
            </a:r>
            <a:r>
              <a:rPr lang="ru" sz="1550" dirty="0">
                <a:solidFill>
                  <a:srgbClr val="891861"/>
                </a:solidFill>
              </a:rPr>
              <a:t>:</a:t>
            </a:r>
            <a:endParaRPr sz="1550" dirty="0">
              <a:solidFill>
                <a:srgbClr val="891861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  <a:buChar char="●"/>
            </a:pPr>
            <a:r>
              <a:rPr lang="ru" dirty="0">
                <a:solidFill>
                  <a:srgbClr val="231F20"/>
                </a:solidFill>
              </a:rPr>
              <a:t>Сосна </a:t>
            </a:r>
            <a:r>
              <a:rPr lang="ru" dirty="0" smtClean="0">
                <a:solidFill>
                  <a:srgbClr val="231F20"/>
                </a:solidFill>
              </a:rPr>
              <a:t>– 103186 га</a:t>
            </a:r>
            <a:endParaRPr dirty="0">
              <a:solidFill>
                <a:srgbClr val="231F20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  <a:buChar char="●"/>
            </a:pPr>
            <a:r>
              <a:rPr lang="ru" dirty="0">
                <a:solidFill>
                  <a:srgbClr val="231F20"/>
                </a:solidFill>
              </a:rPr>
              <a:t>Лиственница </a:t>
            </a:r>
            <a:r>
              <a:rPr lang="ru" dirty="0" smtClean="0">
                <a:solidFill>
                  <a:srgbClr val="231F20"/>
                </a:solidFill>
              </a:rPr>
              <a:t>– 589965 га</a:t>
            </a:r>
            <a:endParaRPr dirty="0">
              <a:solidFill>
                <a:srgbClr val="231F20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  <a:buChar char="●"/>
            </a:pPr>
            <a:r>
              <a:rPr lang="ru" dirty="0">
                <a:solidFill>
                  <a:srgbClr val="231F20"/>
                </a:solidFill>
              </a:rPr>
              <a:t>Кедр </a:t>
            </a:r>
            <a:r>
              <a:rPr lang="ru" dirty="0" smtClean="0">
                <a:solidFill>
                  <a:srgbClr val="231F20"/>
                </a:solidFill>
              </a:rPr>
              <a:t>– 61822 га</a:t>
            </a:r>
            <a:endParaRPr dirty="0">
              <a:solidFill>
                <a:srgbClr val="231F20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  <a:buChar char="●"/>
            </a:pPr>
            <a:r>
              <a:rPr lang="ru" dirty="0">
                <a:solidFill>
                  <a:srgbClr val="231F20"/>
                </a:solidFill>
              </a:rPr>
              <a:t>Ель </a:t>
            </a:r>
            <a:r>
              <a:rPr lang="ru" dirty="0" smtClean="0">
                <a:solidFill>
                  <a:srgbClr val="231F20"/>
                </a:solidFill>
              </a:rPr>
              <a:t>– 181750 га</a:t>
            </a:r>
            <a:endParaRPr dirty="0">
              <a:solidFill>
                <a:srgbClr val="231F20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  <a:buChar char="●"/>
            </a:pPr>
            <a:r>
              <a:rPr lang="ru" dirty="0">
                <a:solidFill>
                  <a:srgbClr val="231F20"/>
                </a:solidFill>
              </a:rPr>
              <a:t>Прочие </a:t>
            </a:r>
            <a:r>
              <a:rPr lang="ru" dirty="0" smtClean="0">
                <a:solidFill>
                  <a:srgbClr val="231F20"/>
                </a:solidFill>
              </a:rPr>
              <a:t>– 276899 га</a:t>
            </a:r>
            <a:endParaRPr dirty="0">
              <a:solidFill>
                <a:srgbClr val="231F20"/>
              </a:solidFill>
            </a:endParaRPr>
          </a:p>
        </p:txBody>
      </p:sp>
      <p:sp>
        <p:nvSpPr>
          <p:cNvPr id="559" name="Google Shape;559;p63"/>
          <p:cNvSpPr/>
          <p:nvPr/>
        </p:nvSpPr>
        <p:spPr>
          <a:xfrm>
            <a:off x="416323" y="3994200"/>
            <a:ext cx="3554400" cy="530700"/>
          </a:xfrm>
          <a:prstGeom prst="roundRect">
            <a:avLst>
              <a:gd name="adj" fmla="val 16667"/>
            </a:avLst>
          </a:prstGeom>
          <a:solidFill>
            <a:srgbClr val="891861"/>
          </a:solidFill>
          <a:ln w="25400" cap="flat" cmpd="sng">
            <a:solidFill>
              <a:srgbClr val="7E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675" tIns="36325" rIns="72675" bIns="363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b="1" dirty="0">
                <a:solidFill>
                  <a:srgbClr val="FFFFFF"/>
                </a:solidFill>
              </a:rPr>
              <a:t>Расчетная лесосека: </a:t>
            </a:r>
            <a:r>
              <a:rPr lang="ru" sz="1100" b="1" dirty="0" smtClean="0">
                <a:solidFill>
                  <a:srgbClr val="FFFFFF"/>
                </a:solidFill>
              </a:rPr>
              <a:t>500 куб. м в год</a:t>
            </a:r>
            <a:endParaRPr sz="1100" dirty="0"/>
          </a:p>
        </p:txBody>
      </p:sp>
      <p:sp>
        <p:nvSpPr>
          <p:cNvPr id="560" name="Google Shape;560;p63"/>
          <p:cNvSpPr txBox="1"/>
          <p:nvPr/>
        </p:nvSpPr>
        <p:spPr>
          <a:xfrm>
            <a:off x="6503075" y="2660175"/>
            <a:ext cx="1456500" cy="751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" lvl="0" indent="0" algn="ctr" rtl="0">
              <a:spcBef>
                <a:spcPts val="100"/>
              </a:spcBef>
              <a:spcAft>
                <a:spcPts val="0"/>
              </a:spcAft>
              <a:buNone/>
            </a:pPr>
            <a:r>
              <a:rPr lang="ru" sz="900" b="1" dirty="0">
                <a:solidFill>
                  <a:srgbClr val="6C6C72"/>
                </a:solidFill>
              </a:rPr>
              <a:t>карта района с расположением </a:t>
            </a:r>
            <a:r>
              <a:rPr lang="ru" sz="900" b="1" dirty="0" smtClean="0">
                <a:solidFill>
                  <a:srgbClr val="6C6C72"/>
                </a:solidFill>
              </a:rPr>
              <a:t>крпных </a:t>
            </a:r>
            <a:r>
              <a:rPr lang="ru" sz="900" b="1" dirty="0">
                <a:solidFill>
                  <a:srgbClr val="6C6C72"/>
                </a:solidFill>
              </a:rPr>
              <a:t>предприятий отрасли</a:t>
            </a:r>
            <a:endParaRPr dirty="0"/>
          </a:p>
        </p:txBody>
      </p:sp>
      <p:sp>
        <p:nvSpPr>
          <p:cNvPr id="561" name="Google Shape;561;p63"/>
          <p:cNvSpPr txBox="1"/>
          <p:nvPr/>
        </p:nvSpPr>
        <p:spPr>
          <a:xfrm>
            <a:off x="406076" y="1566675"/>
            <a:ext cx="4963500" cy="306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0" tIns="44425" rIns="0" bIns="0" anchor="t" anchorCtr="0">
            <a:spAutoFit/>
          </a:bodyPr>
          <a:lstStyle/>
          <a:p>
            <a:pPr marL="12700" marR="0" lvl="0" indent="0" algn="l" rtl="0">
              <a:lnSpc>
                <a:spcPct val="10604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>
                <a:solidFill>
                  <a:schemeClr val="dk1"/>
                </a:solidFill>
              </a:rPr>
              <a:t>Крупные предприятия:</a:t>
            </a:r>
            <a:endParaRPr sz="1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170" name="Picture 2" descr="C:\Users\Моргачева_АП\Desktop\kirinski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540" y="1432560"/>
            <a:ext cx="4480560" cy="2987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rgbClr val="000000"/>
      </a:dk1>
      <a:lt1>
        <a:srgbClr val="FFFFFF"/>
      </a:lt1>
      <a:dk2>
        <a:srgbClr val="303030"/>
      </a:dk2>
      <a:lt2>
        <a:srgbClr val="DEDEE0"/>
      </a:lt2>
      <a:accent1>
        <a:srgbClr val="AD0101"/>
      </a:accent1>
      <a:accent2>
        <a:srgbClr val="000000"/>
      </a:accent2>
      <a:accent3>
        <a:srgbClr val="7F7F7F"/>
      </a:accent3>
      <a:accent4>
        <a:srgbClr val="808DA9"/>
      </a:accent4>
      <a:accent5>
        <a:srgbClr val="AC956E"/>
      </a:accent5>
      <a:accent6>
        <a:srgbClr val="DEDEE0"/>
      </a:accent6>
      <a:hlink>
        <a:srgbClr val="D26900"/>
      </a:hlink>
      <a:folHlink>
        <a:srgbClr val="D8924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1684</TotalTime>
  <Words>1612</Words>
  <Application>Microsoft Office PowerPoint</Application>
  <PresentationFormat>Экран (16:9)</PresentationFormat>
  <Paragraphs>168</Paragraphs>
  <Slides>11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11</vt:i4>
      </vt:variant>
    </vt:vector>
  </HeadingPairs>
  <TitlesOfParts>
    <vt:vector size="20" baseType="lpstr">
      <vt:lpstr>Arial</vt:lpstr>
      <vt:lpstr>Helvetica Neue</vt:lpstr>
      <vt:lpstr>Calibri</vt:lpstr>
      <vt:lpstr>tahoma</vt:lpstr>
      <vt:lpstr>Times New Roman</vt:lpstr>
      <vt:lpstr>Simple Light</vt:lpstr>
      <vt:lpstr>2_Office Theme</vt:lpstr>
      <vt:lpstr>Office Theme</vt:lpstr>
      <vt:lpstr>1_Office Theme</vt:lpstr>
      <vt:lpstr>Презентация PowerPoint</vt:lpstr>
      <vt:lpstr>Информация о районе 1/3</vt:lpstr>
      <vt:lpstr>Информация о районе 2/3 (карта района с системообразующими предприятиями)</vt:lpstr>
      <vt:lpstr>Информация о районе </vt:lpstr>
      <vt:lpstr>Презентация PowerPoint</vt:lpstr>
      <vt:lpstr>Полезные ископаемые (разместить на карте района нужные значки)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ELENA</cp:lastModifiedBy>
  <cp:revision>75</cp:revision>
  <dcterms:modified xsi:type="dcterms:W3CDTF">2022-05-19T01:18:13Z</dcterms:modified>
</cp:coreProperties>
</file>