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7"/>
  </p:notesMasterIdLst>
  <p:handoutMasterIdLst>
    <p:handoutMasterId r:id="rId8"/>
  </p:handoutMasterIdLst>
  <p:sldIdLst>
    <p:sldId id="258" r:id="rId2"/>
    <p:sldId id="263" r:id="rId3"/>
    <p:sldId id="264" r:id="rId4"/>
    <p:sldId id="266" r:id="rId5"/>
    <p:sldId id="257" r:id="rId6"/>
  </p:sldIdLst>
  <p:sldSz cx="12192000" cy="6858000"/>
  <p:notesSz cx="9144000" cy="6858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FCB"/>
    <a:srgbClr val="FFB7B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20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F2607F-EAB8-462D-9596-B11A1C51125F}" type="datetime1">
              <a:rPr lang="ru-RU" smtClean="0"/>
              <a:t>05.07.2022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0EC31D-9C0F-4EDB-9AC9-93AE84D7514D}" type="datetime1">
              <a:rPr lang="ru-RU" smtClean="0"/>
              <a:t>05.07.2022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150EC31D-9C0F-4EDB-9AC9-93AE84D7514D}" type="datetime1">
              <a:rPr lang="ru-RU" smtClean="0"/>
              <a:t>05.07.2022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4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150EC31D-9C0F-4EDB-9AC9-93AE84D7514D}" type="datetime1">
              <a:rPr lang="ru-RU" smtClean="0"/>
              <a:t>05.07.2022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9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150EC31D-9C0F-4EDB-9AC9-93AE84D7514D}" type="datetime1">
              <a:rPr lang="ru-RU" smtClean="0"/>
              <a:t>05.07.2022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9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150EC31D-9C0F-4EDB-9AC9-93AE84D7514D}" type="datetime1">
              <a:rPr lang="ru-RU" smtClean="0"/>
              <a:t>05.07.2022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92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150EC31D-9C0F-4EDB-9AC9-93AE84D7514D}" type="datetime1">
              <a:rPr lang="ru-RU" smtClean="0"/>
              <a:t>05.07.2022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7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48E6C3-8E12-426B-A56F-861F8B162AC6}" type="datetime1">
              <a:rPr lang="ru-RU" smtClean="0"/>
              <a:t>05.07.2022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=""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=""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323C2A-FDF4-456A-A556-14045268B55D}" type="datetime1">
              <a:rPr lang="ru-RU" smtClean="0"/>
              <a:t>05.07.2022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Дата 10">
            <a:extLst>
              <a:ext uri="{FF2B5EF4-FFF2-40B4-BE49-F238E27FC236}">
                <a16:creationId xmlns=""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D5CFD7-CC7C-49C5-B221-A9E29F5846A0}" type="datetime1">
              <a:rPr lang="ru-RU" smtClean="0"/>
              <a:t>05.07.2022</a:t>
            </a:fld>
            <a:endParaRPr lang="en-US" dirty="0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=""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=""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13CF11-4D7C-4367-8D00-578223D03103}" type="datetime1">
              <a:rPr lang="ru-RU" smtClean="0"/>
              <a:t>05.07.2022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=""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=""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40FCE8-CB6C-4798-845F-C8260D76B307}" type="datetime1">
              <a:rPr lang="ru-RU" smtClean="0"/>
              <a:t>05.07.2022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=""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=""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C13A7E-4C64-47B0-B355-B165BE4012BA}" type="datetime1">
              <a:rPr lang="ru-RU" smtClean="0"/>
              <a:t>05.07.2022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1CA3B4-5CE4-4976-BBFE-4E91C7258FC5}" type="datetime1">
              <a:rPr lang="ru-RU" smtClean="0"/>
              <a:t>05.07.2022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316041-DA7D-4734-AA8C-761AB09393E2}" type="datetime1">
              <a:rPr lang="ru-RU" smtClean="0"/>
              <a:t>05.07.2022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92EF8B-D3DF-4216-96A1-1B1DE794B37A}" type="datetime1">
              <a:rPr lang="ru-RU" smtClean="0"/>
              <a:t>05.07.2022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09563768-3096-48CB-A41A-8D454362CCAD}" type="datetime1">
              <a:rPr lang="ru-RU" smtClean="0"/>
              <a:t>05.07.2022</a:t>
            </a:fld>
            <a:endParaRPr lang="en-US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=""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0088EE-0E82-4198-BDFF-3B9755AA8919}" type="datetime1">
              <a:rPr lang="ru-RU" smtClean="0"/>
              <a:t>05.07.2022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6B9E6FA-8E94-487D-81C3-7EE9BB2FD23D}" type="datetime1">
              <a:rPr lang="ru-RU" smtClean="0"/>
              <a:t>05.07.2022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d.gosuslugi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61777" y="2160574"/>
            <a:ext cx="8161703" cy="4434435"/>
          </a:xfrm>
          <a:prstGeom prst="roundRect">
            <a:avLst>
              <a:gd name="adj" fmla="val 5823"/>
            </a:avLst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ПП РФ 336* 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10.03.2022</a:t>
            </a:r>
          </a:p>
          <a:p>
            <a:pPr lvl="0"/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Отменено: 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региональными КНО – 56 КНМ, федеральными – 678 КНМ </a:t>
            </a:r>
          </a:p>
          <a:p>
            <a:pPr lvl="0"/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(март- 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 2022 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</a:t>
            </a: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КНО- 850 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  <a:endParaRPr lang="ru-RU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(профилактических 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72%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КНО 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5 517 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</a:p>
          <a:p>
            <a:pPr lvl="0"/>
            <a:r>
              <a:rPr lang="ru-RU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профилактических – 77</a:t>
            </a:r>
            <a:r>
              <a:rPr lang="ru-RU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lvl="0"/>
            <a:r>
              <a:rPr lang="ru-RU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*Постановление </a:t>
            </a:r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РФ от 10 марта 2022 г. №336 «Об особенностях организации и осуществления государственного контроля (надзора), муниципального контроля»</a:t>
            </a:r>
            <a:endParaRPr lang="ru-RU" sz="12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0984" y="737658"/>
            <a:ext cx="10977731" cy="1277259"/>
          </a:xfrm>
          <a:prstGeom prst="roundRect">
            <a:avLst>
              <a:gd name="adj" fmla="val 5823"/>
            </a:avLst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248-ФЗ 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80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видов 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регионального и муниципального контроля положениями исключены плановые КНМ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82157" y="3014283"/>
            <a:ext cx="2799845" cy="272701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КНО-ЛИДЕРЫ ПО ПРОФИЛАКТИКЕ:</a:t>
            </a:r>
          </a:p>
          <a:p>
            <a:pPr algn="ctr"/>
            <a:endParaRPr lang="ru-RU" b="1" dirty="0" smtClean="0"/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1.Росздравнадзор (100%)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2.Ространснадзор (100%)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3.РСТ (98%)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4.Россельхознадзор (93%)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5.Ростехнадзор (85%)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338376" cy="8515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Автоматизация </a:t>
            </a:r>
            <a:r>
              <a:rPr lang="ru-RU" b="1" dirty="0" smtClean="0">
                <a:solidFill>
                  <a:srgbClr val="00B0F0"/>
                </a:solidFill>
              </a:rPr>
              <a:t>контроля и повышение информированности контролируемых лиц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6903" y="1734598"/>
            <a:ext cx="8253876" cy="1995831"/>
          </a:xfrm>
          <a:prstGeom prst="roundRect">
            <a:avLst>
              <a:gd name="adj" fmla="val 5823"/>
            </a:avLst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10 региональных КНО подключены к ГИС ТОР КНД, обеспечена 100% готовность работы в подсистеме досудебного обжалования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3087" y="4005557"/>
            <a:ext cx="8253876" cy="2419519"/>
          </a:xfrm>
          <a:prstGeom prst="roundRect">
            <a:avLst>
              <a:gd name="adj" fmla="val 5823"/>
            </a:avLst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Минэконом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  </a:t>
            </a:r>
            <a:r>
              <a:rPr lang="ru-RU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мониторит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жалобы и обращения поступающие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</a:t>
            </a:r>
            <a:r>
              <a:rPr lang="ru-RU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подсистему досудебного </a:t>
            </a:r>
            <a:r>
              <a:rPr lang="ru-RU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обжалования ЕПГУ 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спец.почту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PROVERKI.NET@ECONOMY.GOV.RU</a:t>
            </a:r>
            <a:endParaRPr lang="ru-RU" sz="2800" dirty="0"/>
          </a:p>
          <a:p>
            <a:pPr lvl="0"/>
            <a:endParaRPr lang="ru-RU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159" y="2646096"/>
            <a:ext cx="2812003" cy="2718923"/>
          </a:xfrm>
          <a:prstGeom prst="rect">
            <a:avLst/>
          </a:prstGeom>
          <a:solidFill>
            <a:srgbClr val="130FCB"/>
          </a:solidFill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860779" y="5401433"/>
            <a:ext cx="305878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linkClick r:id="rId4"/>
              </a:rPr>
              <a:t>https://knd.gosuslugi.ru</a:t>
            </a:r>
            <a:r>
              <a:rPr lang="en-US" sz="2000" b="1" dirty="0" smtClean="0">
                <a:solidFill>
                  <a:srgbClr val="FF0000"/>
                </a:solidFill>
                <a:hlinkClick r:id="rId4"/>
              </a:rPr>
              <a:t>/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623087" y="5846497"/>
            <a:ext cx="8253875" cy="578579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26 жалоб/обращений по 17 субъектам РФ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Забайкальский край «0» жалоб/обращений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95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3072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Сервисы на  </a:t>
            </a:r>
            <a:r>
              <a:rPr lang="ru-RU" b="1" dirty="0" err="1" smtClean="0">
                <a:solidFill>
                  <a:srgbClr val="00B0F0"/>
                </a:solidFill>
              </a:rPr>
              <a:t>епгу</a:t>
            </a:r>
            <a:r>
              <a:rPr lang="ru-RU" b="1" dirty="0" smtClean="0">
                <a:solidFill>
                  <a:srgbClr val="00B0F0"/>
                </a:solidFill>
              </a:rPr>
              <a:t> (</a:t>
            </a:r>
            <a:r>
              <a:rPr lang="ru-RU" b="1" dirty="0" err="1" smtClean="0">
                <a:solidFill>
                  <a:srgbClr val="0070C0"/>
                </a:solidFill>
              </a:rPr>
              <a:t>гос</a:t>
            </a:r>
            <a:r>
              <a:rPr lang="ru-RU" b="1" dirty="0" err="1" smtClean="0">
                <a:solidFill>
                  <a:srgbClr val="C00000"/>
                </a:solidFill>
              </a:rPr>
              <a:t>услуги</a:t>
            </a:r>
            <a:r>
              <a:rPr lang="ru-RU" b="1" dirty="0" smtClean="0">
                <a:solidFill>
                  <a:srgbClr val="00B0F0"/>
                </a:solidFill>
              </a:rPr>
              <a:t>)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https://</a:t>
            </a:r>
            <a:r>
              <a:rPr lang="en-US" b="1" dirty="0" smtClean="0">
                <a:solidFill>
                  <a:srgbClr val="FF0000"/>
                </a:solidFill>
              </a:rPr>
              <a:t>knd.gosuslugi.ru</a:t>
            </a:r>
            <a:r>
              <a:rPr lang="ru-RU" b="1" dirty="0" smtClean="0">
                <a:solidFill>
                  <a:srgbClr val="FF0000"/>
                </a:solidFill>
              </a:rPr>
              <a:t>/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39" y="3915749"/>
            <a:ext cx="5203176" cy="267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8" y="3980486"/>
            <a:ext cx="5777711" cy="260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39" y="1149068"/>
            <a:ext cx="5203176" cy="260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8" y="1149069"/>
            <a:ext cx="5777711" cy="260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48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2783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Иные регуляторные меры поддержки </a:t>
            </a:r>
            <a:r>
              <a:rPr lang="ru-RU" b="1" dirty="0" smtClean="0">
                <a:solidFill>
                  <a:srgbClr val="00B0F0"/>
                </a:solidFill>
                <a:latin typeface="Arial Narrow" pitchFamily="34" charset="0"/>
              </a:rPr>
              <a:t>( ПП РФ 353*)</a:t>
            </a:r>
            <a:endParaRPr lang="ru-RU" b="1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3549" y="6309095"/>
            <a:ext cx="11396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*-постановление </a:t>
            </a:r>
            <a:r>
              <a:rPr lang="ru-RU" sz="1400" i="1" dirty="0"/>
              <a:t>Правительства Российской Федерации от 12 марта 2022 г. № 353 «Об особенностях разрешительной деятельности в Российской Федерации в 2022 году»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7890" y="1343279"/>
            <a:ext cx="11466414" cy="4021740"/>
          </a:xfrm>
          <a:prstGeom prst="roundRect">
            <a:avLst>
              <a:gd name="adj" fmla="val 5823"/>
            </a:avLst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упрощение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разрешительных процедур в отдельных сферах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отмена уплаты 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 году государственной пошлины в рамках предоставления государственных услуг по лицензированию отдельных видов деятельности в соответствии с 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99-ФЗ 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лицензировании отдельных видов деятельности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 госпошлин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уплаченных за продление лицензий на продажу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алкоголя (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такие лицензии подлежат автоматическому продлению в соответствии с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 РФ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353)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ФОИВ, РОИВ </a:t>
            </a:r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принимать решения, направленные на введение послаблений для бизнеса в сфере разрешительной </a:t>
            </a:r>
            <a:r>
              <a:rPr lang="ru-RU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продлены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об оценке соответствия на серийное производство, срок действия которых истекал 1 сентября 2022 г.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РФ продлено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25 тыс. сертификатов и более 330 тыс. деклараций о соответствии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упрощена 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 ввоза товаров и исключена необходимость предоставления документов об оценке 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соответствия </a:t>
            </a:r>
            <a:r>
              <a:rPr lang="ru-RU" sz="1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(если </a:t>
            </a:r>
            <a:r>
              <a:rPr lang="ru-RU" sz="1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ввозимая продукция </a:t>
            </a:r>
            <a:r>
              <a:rPr lang="ru-RU" sz="1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1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комплектующими, запасными частями или сырьем к той продукции, которая уже была </a:t>
            </a:r>
            <a:r>
              <a:rPr lang="ru-RU" sz="1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выпущена)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заменена сертификация на самостоятельное декларирование безопасности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 (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 мес. производители и поставщики оформили более 1500 таких деклараций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7890" y="5486400"/>
            <a:ext cx="11466413" cy="6520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ОРГАНАМ КОНТРОЛЯ ОБЕСПЕЧИТЬ ПРИОРИТЕТ ПРОФИЛАКТИКИ И   ИНФОРМИРОВАНИЕ ЛИЦ О ПРИНЯТЫХ МЕРАХ ПОДДЕРЖКИ В РАЗРЕШИТЕЛЬНОЙ И КОНТРОЛЬНОЙ СФЕРАХ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4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17114"/>
            <a:ext cx="10993549" cy="1475013"/>
          </a:xfrm>
        </p:spPr>
        <p:txBody>
          <a:bodyPr rtlCol="0">
            <a:normAutofit fontScale="90000"/>
          </a:bodyPr>
          <a:lstStyle/>
          <a:p>
            <a:pPr rtl="0"/>
            <a:r>
              <a:rPr lang="ru" dirty="0" smtClean="0"/>
              <a:t>министерство экономического развития</a:t>
            </a:r>
            <a:br>
              <a:rPr lang="ru" dirty="0" smtClean="0"/>
            </a:br>
            <a:r>
              <a:rPr lang="ru" dirty="0" smtClean="0"/>
              <a:t>забайкальского края –координатор реформы кнд </a:t>
            </a:r>
            <a:endParaRPr lang="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023009"/>
            <a:ext cx="8012547" cy="3568587"/>
          </a:xfrm>
        </p:spPr>
        <p:txBody>
          <a:bodyPr rtlCol="0">
            <a:noAutofit/>
          </a:bodyPr>
          <a:lstStyle/>
          <a:p>
            <a:pPr rtl="0"/>
            <a:r>
              <a:rPr lang="ru-RU" sz="2400" b="1" dirty="0" smtClean="0">
                <a:solidFill>
                  <a:srgbClr val="00B0F0"/>
                </a:solidFill>
              </a:rPr>
              <a:t>И</a:t>
            </a:r>
            <a:r>
              <a:rPr lang="ru" sz="2400" b="1" dirty="0" smtClean="0">
                <a:solidFill>
                  <a:srgbClr val="00B0F0"/>
                </a:solidFill>
              </a:rPr>
              <a:t>ванова юлия юрьевна,  заместитель министра </a:t>
            </a:r>
            <a:r>
              <a:rPr lang="ru" sz="2400" b="1" dirty="0" smtClean="0">
                <a:solidFill>
                  <a:schemeClr val="tx1"/>
                </a:solidFill>
              </a:rPr>
              <a:t>(3022) 40-17-75</a:t>
            </a:r>
          </a:p>
          <a:p>
            <a:pPr rtl="0"/>
            <a:r>
              <a:rPr lang="ru-RU" sz="2400" b="1" dirty="0" smtClean="0">
                <a:solidFill>
                  <a:srgbClr val="00B0F0"/>
                </a:solidFill>
              </a:rPr>
              <a:t>И</a:t>
            </a:r>
            <a:r>
              <a:rPr lang="ru" sz="2400" b="1" dirty="0" smtClean="0">
                <a:solidFill>
                  <a:srgbClr val="00B0F0"/>
                </a:solidFill>
              </a:rPr>
              <a:t>гнатьева ольга владимировна,</a:t>
            </a:r>
            <a:r>
              <a:rPr lang="ru-RU" sz="2400" b="1" dirty="0" smtClean="0">
                <a:solidFill>
                  <a:srgbClr val="00B0F0"/>
                </a:solidFill>
              </a:rPr>
              <a:t>Н</a:t>
            </a:r>
            <a:r>
              <a:rPr lang="ru" sz="2400" b="1" dirty="0" smtClean="0">
                <a:solidFill>
                  <a:srgbClr val="00B0F0"/>
                </a:solidFill>
              </a:rPr>
              <a:t>ач.отдела сгу </a:t>
            </a:r>
            <a:r>
              <a:rPr lang="ru" sz="2400" b="1" dirty="0" smtClean="0">
                <a:solidFill>
                  <a:schemeClr val="tx1"/>
                </a:solidFill>
              </a:rPr>
              <a:t>(3022) 40-17 -61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drond05@economy.e-zab.ru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orv@economy.e-zab.ru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00B0F0"/>
              </a:solidFill>
            </a:endParaRPr>
          </a:p>
          <a:p>
            <a:endParaRPr lang="ru" sz="2400" b="1" dirty="0" smtClean="0">
              <a:solidFill>
                <a:srgbClr val="00B0F0"/>
              </a:solidFill>
            </a:endParaRPr>
          </a:p>
          <a:p>
            <a:pPr algn="ctr" rtl="0"/>
            <a:r>
              <a:rPr lang="ru" sz="2400" b="1" dirty="0" smtClean="0">
                <a:solidFill>
                  <a:srgbClr val="00B0F0"/>
                </a:solidFill>
              </a:rPr>
              <a:t>СПАСИБО ЗА ВНИМАНИЕ!</a:t>
            </a:r>
            <a:endParaRPr lang="ru" sz="2400" b="1" dirty="0">
              <a:solidFill>
                <a:srgbClr val="00B0F0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Прямоугольник 21">
            <a:extLst>
              <a:ext uri="{FF2B5EF4-FFF2-40B4-BE49-F238E27FC236}">
                <a16:creationId xmlns=""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144" y="2023009"/>
            <a:ext cx="2171417" cy="459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1798998_TF33552983" id="{160FF37C-0DDC-4D2E-AEAD-253EF6364DF1}" vid="{EC99DBC3-C858-4F3A-82DD-48D686A36D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{93B1CE6C-613B-451B-BE18-AFBF3B45472F}tf33552983_win32</Template>
  <TotalTime>1925</TotalTime>
  <Words>439</Words>
  <Application>Microsoft Office PowerPoint</Application>
  <PresentationFormat>Произвольный</PresentationFormat>
  <Paragraphs>58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ДивидендVTI</vt:lpstr>
      <vt:lpstr>Презентация PowerPoint</vt:lpstr>
      <vt:lpstr>Автоматизация контроля и повышение информированности контролируемых лиц</vt:lpstr>
      <vt:lpstr>Сервисы на  епгу (госуслуги) https://knd.gosuslugi.ru/</vt:lpstr>
      <vt:lpstr>Иные регуляторные меры поддержки ( ПП РФ 353*)</vt:lpstr>
      <vt:lpstr>министерство экономического развития забайкальского края –координатор реформы кнд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DNS DNS</dc:creator>
  <cp:lastModifiedBy>ELENA</cp:lastModifiedBy>
  <cp:revision>39</cp:revision>
  <cp:lastPrinted>2022-06-21T02:30:55Z</cp:lastPrinted>
  <dcterms:created xsi:type="dcterms:W3CDTF">2022-06-10T03:47:18Z</dcterms:created>
  <dcterms:modified xsi:type="dcterms:W3CDTF">2022-07-05T01:30:00Z</dcterms:modified>
</cp:coreProperties>
</file>