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56" r:id="rId2"/>
    <p:sldId id="258" r:id="rId3"/>
    <p:sldId id="282" r:id="rId4"/>
    <p:sldId id="259" r:id="rId5"/>
    <p:sldId id="260" r:id="rId6"/>
    <p:sldId id="261" r:id="rId7"/>
    <p:sldId id="263" r:id="rId8"/>
    <p:sldId id="264" r:id="rId9"/>
    <p:sldId id="267" r:id="rId10"/>
    <p:sldId id="269" r:id="rId11"/>
    <p:sldId id="268" r:id="rId12"/>
    <p:sldId id="273" r:id="rId13"/>
    <p:sldId id="276" r:id="rId14"/>
    <p:sldId id="283" r:id="rId15"/>
    <p:sldId id="281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99FF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78" autoAdjust="0"/>
  </p:normalViewPr>
  <p:slideViewPr>
    <p:cSldViewPr>
      <p:cViewPr>
        <p:scale>
          <a:sx n="107" d="100"/>
          <a:sy n="107" d="100"/>
        </p:scale>
        <p:origin x="-173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akha.gov.ru/special/sites/default/files/story/img/2013_10/57/%20%D0%B1%D1%8E%D0%B4%D0%B6%D0%B5%D1%82%D0%B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Отчет об исполнении бюджета муниципального района «</a:t>
            </a:r>
            <a:r>
              <a:rPr lang="ru-RU" b="1" i="1" dirty="0" err="1" smtClean="0">
                <a:solidFill>
                  <a:srgbClr val="CC00CC"/>
                </a:solidFill>
              </a:rPr>
              <a:t>Кыринский</a:t>
            </a:r>
            <a:r>
              <a:rPr lang="ru-RU" b="1" i="1" dirty="0" smtClean="0">
                <a:solidFill>
                  <a:srgbClr val="CC00CC"/>
                </a:solidFill>
              </a:rPr>
              <a:t> район»</a:t>
            </a:r>
          </a:p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за 2022 год</a:t>
            </a:r>
            <a:endParaRPr lang="ru-RU" b="1" i="1" dirty="0">
              <a:solidFill>
                <a:srgbClr val="CC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730597"/>
              </p:ext>
            </p:extLst>
          </p:nvPr>
        </p:nvGraphicFramePr>
        <p:xfrm>
          <a:off x="395537" y="459909"/>
          <a:ext cx="8352928" cy="629476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88145"/>
                <a:gridCol w="1075828"/>
                <a:gridCol w="1004106"/>
                <a:gridCol w="1245024"/>
                <a:gridCol w="939825"/>
              </a:tblGrid>
              <a:tr h="6699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  <a:r>
                        <a:rPr lang="ru-RU" sz="1400" dirty="0" smtClean="0"/>
                        <a:t>тыс. 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  <a:r>
                        <a:rPr lang="ru-RU" sz="1400" dirty="0" smtClean="0"/>
                        <a:t>тыс. 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46980">
                <a:tc>
                  <a:txBody>
                    <a:bodyPr/>
                    <a:lstStyle/>
                    <a:p>
                      <a:pPr lvl="0">
                        <a:buClr>
                          <a:srgbClr val="94C600"/>
                        </a:buClr>
                      </a:pPr>
                      <a:endParaRPr lang="ru-RU" sz="1400" dirty="0" smtClean="0">
                        <a:solidFill>
                          <a:srgbClr val="3E3D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buClr>
                          <a:srgbClr val="94C600"/>
                        </a:buClr>
                      </a:pPr>
                      <a:r>
                        <a:rPr lang="ru-RU" sz="1400" dirty="0" smtClean="0">
                          <a:solidFill>
                            <a:srgbClr val="3E3D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400" dirty="0" smtClean="0">
                        <a:solidFill>
                          <a:srgbClr val="3E3D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104550,9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104550,9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9983">
                <a:tc>
                  <a:txBody>
                    <a:bodyPr/>
                    <a:lstStyle/>
                    <a:p>
                      <a:pPr lvl="0">
                        <a:buClr>
                          <a:srgbClr val="94C600"/>
                        </a:buClr>
                      </a:pPr>
                      <a:endParaRPr lang="ru-RU" sz="1400" dirty="0" smtClean="0">
                        <a:solidFill>
                          <a:srgbClr val="3E3D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buClr>
                          <a:srgbClr val="94C600"/>
                        </a:buClr>
                      </a:pPr>
                      <a:r>
                        <a:rPr lang="ru-RU" sz="1400" dirty="0" smtClean="0">
                          <a:solidFill>
                            <a:srgbClr val="3E3D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 Российской Федерации</a:t>
                      </a:r>
                      <a:endParaRPr lang="ru-RU" sz="1400" dirty="0">
                        <a:solidFill>
                          <a:srgbClr val="3E3D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69170,0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69083,4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9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3E3D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201462,9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201231,7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4571"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/>
                        <a:t>26124,7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/>
                        <a:t>26067,4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5369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4272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1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1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401308,5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400933,4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44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1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160"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4. Расходы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796544"/>
              </p:ext>
            </p:extLst>
          </p:nvPr>
        </p:nvGraphicFramePr>
        <p:xfrm>
          <a:off x="827584" y="1340768"/>
          <a:ext cx="7992888" cy="4846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962556"/>
                <a:gridCol w="1224136"/>
                <a:gridCol w="1440160"/>
                <a:gridCol w="108012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41719,4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41692,0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4888,1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4888,1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32249,3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32249,3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28491,5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28491,5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07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428181,3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426152,9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65,4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50413,5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50374,6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467107"/>
              </p:ext>
            </p:extLst>
          </p:nvPr>
        </p:nvGraphicFramePr>
        <p:xfrm>
          <a:off x="683568" y="1772816"/>
          <a:ext cx="8280920" cy="4880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101429"/>
                <a:gridCol w="1224136"/>
                <a:gridCol w="1344639"/>
                <a:gridCol w="110363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17741,9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17741,9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133,0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133,0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 массовой  информации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1400,0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1400,0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48263,1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48263,1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653487,0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651392,3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99,7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01 января 2023 года сложился </a:t>
            </a:r>
            <a:r>
              <a:rPr lang="ru-RU" dirty="0" err="1" smtClean="0"/>
              <a:t>профицицит</a:t>
            </a:r>
            <a:r>
              <a:rPr lang="ru-RU" dirty="0" smtClean="0"/>
              <a:t> на сумму 14389,4 тыс. рублей.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исполнения бюджета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453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2022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Уважаемые  жители муниципального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райна</a:t>
            </a:r>
            <a:r>
              <a:rPr lang="ru-RU" sz="3200" b="1" i="1" dirty="0" smtClean="0">
                <a:solidFill>
                  <a:srgbClr val="FF0000"/>
                </a:solidFill>
              </a:rPr>
              <a:t> «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Кыринский</a:t>
            </a:r>
            <a:r>
              <a:rPr lang="ru-RU" sz="3200" b="1" i="1" dirty="0" smtClean="0">
                <a:solidFill>
                  <a:srgbClr val="FF0000"/>
                </a:solidFill>
              </a:rPr>
              <a:t> район»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7248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dk1"/>
                </a:solidFill>
                <a:latin typeface="Bookman Old Style" pitchFamily="18" charset="0"/>
                <a:ea typeface="+mn-ea"/>
                <a:cs typeface="+mn-cs"/>
              </a:rPr>
              <a:t>Что такое бюджет 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u="sng" dirty="0"/>
              <a:t>ДОХОДЫ</a:t>
            </a:r>
            <a:endParaRPr lang="ru-RU" b="1" dirty="0"/>
          </a:p>
          <a:p>
            <a:pPr marL="274320" indent="-274320" algn="ctr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</a:t>
            </a:r>
          </a:p>
        </p:txBody>
      </p:sp>
      <p:pic>
        <p:nvPicPr>
          <p:cNvPr id="7" name="Picture 2" descr="http://sakha.gov.ru/special/sites/default/files/story/img/2013_10/57/%20%D0%B1%D1%8E%D0%B4%D0%B6%D0%B5%D1%82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940152" y="836713"/>
            <a:ext cx="2952328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u="sng" dirty="0"/>
              <a:t>РАСХОДЫ</a:t>
            </a:r>
            <a:endParaRPr lang="ru-RU" dirty="0"/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это выплачиваемые из бюджета денежные средства (содержание и ремонт дорог, транспортные услуги, ЖКХ, культура и другие) 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14096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БЮДЖЕТ</a:t>
            </a:r>
            <a:r>
              <a:rPr lang="ru-RU" dirty="0"/>
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64299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превышение доходов над расходами образует положительный остаток бюджета </a:t>
            </a:r>
            <a:r>
              <a:rPr lang="ru-RU" b="1" u="sng" dirty="0"/>
              <a:t>ПРОФИЦИТ</a:t>
            </a:r>
          </a:p>
        </p:txBody>
      </p:sp>
      <p:pic>
        <p:nvPicPr>
          <p:cNvPr id="12" name="Picture 14" descr="http://www.kz.all.biz/img/kz/service_catalog/small/72850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53024" y="4064299"/>
            <a:ext cx="1499983" cy="16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04048" y="414908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если расходная часть превышает доходную, то бюджет формируется с </a:t>
            </a:r>
            <a:r>
              <a:rPr lang="ru-RU" b="1" u="sng" dirty="0"/>
              <a:t>ДЕФИЦИТОМ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397" y="5809342"/>
            <a:ext cx="843082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Сбалансированность бюджета по доходам и расходам – основополагающее требование, </a:t>
            </a:r>
            <a:r>
              <a:rPr lang="ru-RU" sz="1600" dirty="0" smtClean="0"/>
              <a:t>предъявляемое </a:t>
            </a:r>
            <a:r>
              <a:rPr lang="ru-RU" sz="1600" dirty="0"/>
              <a:t>к органам, составляющим и утверждающим бюджет </a:t>
            </a:r>
          </a:p>
        </p:txBody>
      </p:sp>
    </p:spTree>
    <p:extLst>
      <p:ext uri="{BB962C8B-B14F-4D97-AF65-F5344CB8AC3E}">
        <p14:creationId xmlns:p14="http://schemas.microsoft.com/office/powerpoint/2010/main" val="385565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и плановый период 2023 и 2024 годов был принят решением Совета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.12.2021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254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580579,5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580579,5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прошедший период вносились 3 раза: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30.03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решением от 31.03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.2022 № 236,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.04.2022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25.05.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№ 15,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21 . 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641512,7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653487,0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 Дефицит бюджета района в размере 11974,3 тыс. рублей.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665781,7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103,8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651392,3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99,7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Основные показатели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836712"/>
            <a:ext cx="7128792" cy="417646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района «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pPr marL="68580" indent="0">
              <a:buNone/>
            </a:pP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по подакцизным товарам (продукции), производимым на территории Российской Федерации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взымаемый в связи с применением упрощенной системы налогообложения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взымаемый в связи с применением патентной системы налогообложения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обычу полезных ископаемых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по делам, рассматриваемым в судах общей  юрисдикции, мировыми судьями</a:t>
            </a: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88072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1. Налоговые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6" y="5008497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90" y="5013176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17" y="5013176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49" y="5013176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408331"/>
              </p:ext>
            </p:extLst>
          </p:nvPr>
        </p:nvGraphicFramePr>
        <p:xfrm>
          <a:off x="467544" y="476672"/>
          <a:ext cx="8280920" cy="6305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376"/>
                <a:gridCol w="1368152"/>
                <a:gridCol w="1368152"/>
                <a:gridCol w="1080120"/>
                <a:gridCol w="1080120"/>
              </a:tblGrid>
              <a:tr h="58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</a:t>
                      </a:r>
                      <a:r>
                        <a:rPr lang="ru-RU" sz="1400" dirty="0" smtClean="0"/>
                        <a:t>показателя </a:t>
                      </a:r>
                      <a:r>
                        <a:rPr lang="ru-RU" sz="1400" b="1" dirty="0" smtClean="0"/>
                        <a:t>Налоги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136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138400,9</a:t>
                      </a:r>
                      <a:endParaRPr lang="ru-RU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146685,8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/>
                        <a:t>23406,1</a:t>
                      </a:r>
                      <a:endParaRPr lang="ru-RU" sz="1400" b="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24160,9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54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взымаемый в связи с применением упрощенной системы налогообложения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967,9</a:t>
                      </a:r>
                      <a:endParaRPr lang="ru-RU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1030,3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4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  <a:p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4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Единый сельскохозяйственный налог</a:t>
                      </a:r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4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144,8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i="1" dirty="0" smtClean="0"/>
                        <a:t>- 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взымаемый в связи с применением патентной системы налогообложения</a:t>
                      </a:r>
                      <a:endParaRPr lang="ru-RU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1700,0</a:t>
                      </a:r>
                      <a:endParaRPr lang="ru-RU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1982,9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116,6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 </a:t>
                      </a:r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52556,7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66494,7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126,5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0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Государственная пошлина по делам, рассматриваемым в судах общей  юрисдикции, мировыми судьями</a:t>
                      </a:r>
                    </a:p>
                    <a:p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+mj-lt"/>
                          <a:cs typeface="Times New Roman" pitchFamily="18" charset="0"/>
                        </a:rPr>
                        <a:t>1000,0</a:t>
                      </a:r>
                      <a:endParaRPr lang="ru-RU" sz="1400" b="0" i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+mj-lt"/>
                          <a:cs typeface="Times New Roman" pitchFamily="18" charset="0"/>
                        </a:rPr>
                        <a:t>1336,9</a:t>
                      </a:r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+mj-lt"/>
                          <a:cs typeface="Times New Roman" pitchFamily="18" charset="0"/>
                        </a:rPr>
                        <a:t>133,7</a:t>
                      </a:r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+mj-lt"/>
                          <a:cs typeface="Times New Roman" pitchFamily="18" charset="0"/>
                        </a:rPr>
                        <a:t>0,6</a:t>
                      </a:r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368">
                <a:tc>
                  <a:txBody>
                    <a:bodyPr/>
                    <a:lstStyle/>
                    <a:p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36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218092,6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241785,9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110,9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имущества, находящегося  в государственной и муниципальной собственности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лата за негативное воздействие на окружающую среду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платных услуг (работ) и компенсации затрат государства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продажи материальных и нематериальных активов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трафы, санкции, возмещение убытков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неналоговые доходы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2. Неналоговые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742261"/>
              </p:ext>
            </p:extLst>
          </p:nvPr>
        </p:nvGraphicFramePr>
        <p:xfrm>
          <a:off x="214282" y="1285860"/>
          <a:ext cx="8568952" cy="52643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92421"/>
                <a:gridCol w="1143008"/>
                <a:gridCol w="1363340"/>
                <a:gridCol w="1250018"/>
                <a:gridCol w="920165"/>
              </a:tblGrid>
              <a:tr h="543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 в государственной и муниципальной собственности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19218,3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19665,7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587,7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4 р.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829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257,9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57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967,9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убытков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293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5465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22214,1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23164,9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104,3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>
            <a:normAutofit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Кыринский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от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субъектов Российской Федерации и муниципальных образований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бюджетной системы  Российской Федерации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субъектов Российской Федерации и муниципальных образований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</a:t>
            </a:r>
            <a:endParaRPr lang="ru-RU" sz="1500" dirty="0" smtClean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3. Безвозмездные поступления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4814</TotalTime>
  <Words>697</Words>
  <Application>Microsoft Office PowerPoint</Application>
  <PresentationFormat>Экран (4:3)</PresentationFormat>
  <Paragraphs>285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БЮДЖЕТ ДЛЯ ГРАЖДАН</vt:lpstr>
      <vt:lpstr>Уважаемые  жители муниципального райна «Кыринский район»</vt:lpstr>
      <vt:lpstr>Что такое бюджет ?</vt:lpstr>
      <vt:lpstr>Основные показатели</vt:lpstr>
      <vt:lpstr>1. Налоговые доходы</vt:lpstr>
      <vt:lpstr>Поступление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Результат исполнения бюджета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 Windows</cp:lastModifiedBy>
  <cp:revision>682</cp:revision>
  <cp:lastPrinted>2019-04-10T07:37:51Z</cp:lastPrinted>
  <dcterms:created xsi:type="dcterms:W3CDTF">2014-05-15T13:46:29Z</dcterms:created>
  <dcterms:modified xsi:type="dcterms:W3CDTF">2024-02-08T02:40:29Z</dcterms:modified>
</cp:coreProperties>
</file>