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2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1" r:id="rId8"/>
    <p:sldId id="262" r:id="rId9"/>
    <p:sldId id="266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486"/>
      </p:cViewPr>
      <p:guideLst>
        <p:guide orient="horz" pos="1671"/>
        <p:guide pos="1263"/>
        <p:guide orient="horz"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77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FFFF00"/>
                </a:solidFill>
              </a:rPr>
              <a:t>1. Уникальность муниципального района «</a:t>
            </a:r>
            <a:r>
              <a:rPr lang="ru-RU" sz="1100" b="1" dirty="0" err="1">
                <a:solidFill>
                  <a:srgbClr val="FFFF00"/>
                </a:solidFill>
              </a:rPr>
              <a:t>Кыринский</a:t>
            </a:r>
            <a:r>
              <a:rPr lang="ru-RU" sz="1100" b="1" dirty="0">
                <a:solidFill>
                  <a:srgbClr val="FFFF00"/>
                </a:solidFill>
              </a:rPr>
              <a:t> район»</a:t>
            </a:r>
            <a:r>
              <a:rPr lang="en-US" sz="1100" b="1" dirty="0">
                <a:solidFill>
                  <a:srgbClr val="FFFF00"/>
                </a:solidFill>
              </a:rPr>
              <a:t>:</a:t>
            </a:r>
            <a:endParaRPr lang="ru-RU" sz="1100" b="1" dirty="0">
              <a:solidFill>
                <a:srgbClr val="FFFF00"/>
              </a:solidFill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Природные ископаемые: </a:t>
            </a:r>
            <a:r>
              <a:rPr lang="ru-RU" b="1" dirty="0">
                <a:solidFill>
                  <a:srgbClr val="C00000"/>
                </a:solidFill>
              </a:rPr>
              <a:t>месторождения золота, месторождения каменного угля, месторождения олова и другие.</a:t>
            </a: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b="1" dirty="0" err="1">
                <a:solidFill>
                  <a:srgbClr val="0070C0"/>
                </a:solidFill>
              </a:rPr>
              <a:t>Сохондинский</a:t>
            </a:r>
            <a:r>
              <a:rPr lang="ru-RU" b="1" dirty="0">
                <a:solidFill>
                  <a:srgbClr val="0070C0"/>
                </a:solidFill>
              </a:rPr>
              <a:t> заповедник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с редкими и уникальными видами растений и животных.</a:t>
            </a: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lvl="0" algn="just"/>
            <a:r>
              <a:rPr lang="ru-RU" b="1" dirty="0">
                <a:solidFill>
                  <a:srgbClr val="0070C0"/>
                </a:solidFill>
              </a:rPr>
              <a:t>Минеральные источники:</a:t>
            </a:r>
            <a:r>
              <a:rPr lang="ru-RU" b="1" dirty="0">
                <a:solidFill>
                  <a:srgbClr val="C00000"/>
                </a:solidFill>
              </a:rPr>
              <a:t> целебные </a:t>
            </a:r>
            <a:r>
              <a:rPr lang="ru-RU" b="1" dirty="0" err="1">
                <a:solidFill>
                  <a:srgbClr val="C00000"/>
                </a:solidFill>
              </a:rPr>
              <a:t>родоновые</a:t>
            </a:r>
            <a:r>
              <a:rPr lang="ru-RU" b="1" dirty="0">
                <a:solidFill>
                  <a:srgbClr val="C00000"/>
                </a:solidFill>
              </a:rPr>
              <a:t> источники - </a:t>
            </a:r>
            <a:r>
              <a:rPr lang="ru-RU" b="1" dirty="0" err="1">
                <a:solidFill>
                  <a:srgbClr val="C00000"/>
                </a:solidFill>
              </a:rPr>
              <a:t>Шивичинские</a:t>
            </a:r>
            <a:r>
              <a:rPr lang="ru-RU" b="1" dirty="0">
                <a:solidFill>
                  <a:srgbClr val="C00000"/>
                </a:solidFill>
              </a:rPr>
              <a:t> ключи, </a:t>
            </a:r>
            <a:r>
              <a:rPr lang="ru-RU" b="1" dirty="0" err="1">
                <a:solidFill>
                  <a:srgbClr val="C00000"/>
                </a:solidFill>
              </a:rPr>
              <a:t>Былыринский</a:t>
            </a:r>
            <a:r>
              <a:rPr lang="ru-RU" b="1" dirty="0">
                <a:solidFill>
                  <a:srgbClr val="C00000"/>
                </a:solidFill>
              </a:rPr>
              <a:t> горячий источник,  минеральный источник в пади «Лагерная», 12 ключей, «</a:t>
            </a:r>
            <a:r>
              <a:rPr lang="ru-RU" b="1" dirty="0" err="1">
                <a:solidFill>
                  <a:srgbClr val="C00000"/>
                </a:solidFill>
              </a:rPr>
              <a:t>Талачи</a:t>
            </a:r>
            <a:r>
              <a:rPr lang="ru-RU" b="1" dirty="0">
                <a:solidFill>
                  <a:srgbClr val="C00000"/>
                </a:solidFill>
              </a:rPr>
              <a:t>» и «Холодный ключ».</a:t>
            </a:r>
          </a:p>
          <a:p>
            <a:pPr lvl="0" algn="just"/>
            <a:endParaRPr lang="ru-RU" b="1" dirty="0">
              <a:solidFill>
                <a:srgbClr val="C00000"/>
              </a:solidFill>
            </a:endParaRPr>
          </a:p>
          <a:p>
            <a:pPr lvl="0" algn="just"/>
            <a:r>
              <a:rPr lang="ru-RU" b="1" dirty="0">
                <a:solidFill>
                  <a:srgbClr val="0070C0"/>
                </a:solidFill>
              </a:rPr>
              <a:t>Земельные ресурсы</a:t>
            </a:r>
            <a:r>
              <a:rPr lang="ru-RU" b="1" dirty="0">
                <a:solidFill>
                  <a:srgbClr val="C00000"/>
                </a:solidFill>
              </a:rPr>
              <a:t>,  обеспечивающие развитие сельского хозяйства - вовлечено в оборот 2222 га пашни, 11699 га сенокосов и 26618 пастбищ, свободных площадей – 302 170 га.</a:t>
            </a:r>
          </a:p>
          <a:p>
            <a:pPr lvl="0" algn="just"/>
            <a:endParaRPr lang="ru-RU" b="1" dirty="0">
              <a:solidFill>
                <a:srgbClr val="C00000"/>
              </a:solidFill>
            </a:endParaRPr>
          </a:p>
          <a:p>
            <a:pPr lvl="0" algn="just"/>
            <a:r>
              <a:rPr lang="ru-RU" b="1" dirty="0">
                <a:solidFill>
                  <a:srgbClr val="0070C0"/>
                </a:solidFill>
              </a:rPr>
              <a:t>Величина стада КРС </a:t>
            </a:r>
            <a:r>
              <a:rPr lang="ru-RU" b="1" dirty="0">
                <a:solidFill>
                  <a:srgbClr val="C00000"/>
                </a:solidFill>
              </a:rPr>
              <a:t>в личных подсобных хозяйствах 16262 голов мясомолочного направления, общее поголовье КРС крестьянских фермерских хозяйствах и сельскохозяйственных кооперативов 7319 голов мясного направления, имеющиеся  в настоящий момент тенденции к увеличению поголовья.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2. По остальным социально-значимым мероприятиям (проектам) финансирование неизвестно, потому что нет определенного инвестора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территориях, прилегающих к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Кыринскому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району, находится большое количество разнообразных месторождений полезных ископаемых: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Букукунское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олова,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Мордойское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бурых углей,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Алтанское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каменного угля, которое представлено тремя участками: Северный, Большой и Малый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Чиндагатай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(запас угля в цифрах авторского подсчета составляет 1235,5 тыс. т),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Любавинское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золота, Пегматит № 36 - проявление мориона,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Сохондинское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проявление горного хрусталя,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Талача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проявление горного хрусталя, Три Осины – проявление халцедона и агата,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Угдыри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месторождение горного хрусталя, мориона, раухтопаза,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Хавергинское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золота,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Хапчерангинское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олова,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Шевартайское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проявление агата и халцедона,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Шивычинское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проявление агата, халцедона и др. Выявлены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битумосодержащие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породы (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асфальтенонефть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в районе Верхнего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Ульхуна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Район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Ульхун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-Партии перспективен к изучению проявлений сурьмы. Встречаются проявления горючих сланцев.  Наиболее популярны и известны уникальными свойствами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Былыринский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источник и 12 ключей. </a:t>
            </a:r>
            <a:endParaRPr dirty="0"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t>5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Район располагает определенным запасом природных ископаемых и ресурсов, однако имеющийся ресурс используется далеко не полностью, поэтому необходимо активное использование доступных к освоению природных ресурсов. В настоящее время на территории района добывается только рассыпное золото, проводятся геологоразведочные работы по добыче рудного золота и проводятся геологоразведочные работы по добыче угля.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0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18.jpeg"/><Relationship Id="rId10" Type="http://schemas.openxmlformats.org/officeDocument/2006/relationships/image" Target="../media/image63.png"/><Relationship Id="rId19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8.jpeg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18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jp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FFFFFF"/>
                </a:solidFill>
              </a:rPr>
              <a:t>Кыринского</a:t>
            </a: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FFFFFF"/>
                </a:solidFill>
              </a:rPr>
              <a:t>района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328699" y="754380"/>
            <a:ext cx="5276176" cy="471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Преимущественные возможности (проекты) района на  перспективу</a:t>
            </a:r>
            <a:r>
              <a:rPr lang="en-US" sz="800" b="1" dirty="0">
                <a:solidFill>
                  <a:srgbClr val="231F20"/>
                </a:solidFill>
              </a:rPr>
              <a:t>: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А) Привлечение потенциальных инвесторов и создание условий для привлечения и поддержки новых предприятий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Б) Развитие пассажирских перевозок внутри района. Развитие малой авиации посредством пассажирских перевозок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В) Развитие индивидуального жилищного строительства за счет производства на территории собственных строительных материалов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Г) Организация, внедрение профессионального обучения по приоритетным рабочим профессиям на базе филиала Нерчинского аграрного техникума и  общеобразовательных школ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Д) Строительство зоны (базы)  отдыха или восстановление существующей на территории минеральных источников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Е) Развитие туристической охоты на базе МУП «</a:t>
            </a:r>
            <a:r>
              <a:rPr lang="ru-RU" sz="800" b="1" dirty="0" err="1">
                <a:solidFill>
                  <a:srgbClr val="231F20"/>
                </a:solidFill>
              </a:rPr>
              <a:t>Кыринское</a:t>
            </a:r>
            <a:r>
              <a:rPr lang="ru-RU" sz="800" b="1" dirty="0">
                <a:solidFill>
                  <a:srgbClr val="231F20"/>
                </a:solidFill>
              </a:rPr>
              <a:t> охотничье-промысловое хозяйство»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Ж) Развитие сельского и экологического туризма на базе </a:t>
            </a:r>
            <a:r>
              <a:rPr lang="ru-RU" sz="800" b="1" dirty="0" err="1">
                <a:solidFill>
                  <a:srgbClr val="231F20"/>
                </a:solidFill>
              </a:rPr>
              <a:t>Сохондинского</a:t>
            </a:r>
            <a:r>
              <a:rPr lang="ru-RU" sz="800" b="1" dirty="0">
                <a:solidFill>
                  <a:srgbClr val="231F20"/>
                </a:solidFill>
              </a:rPr>
              <a:t> заповедника и народных умельцев района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З) Развитие приграничного и межрайонного туризма на базе </a:t>
            </a:r>
            <a:r>
              <a:rPr lang="ru-RU" sz="800" b="1" dirty="0" err="1">
                <a:solidFill>
                  <a:srgbClr val="231F20"/>
                </a:solidFill>
              </a:rPr>
              <a:t>Сохондинского</a:t>
            </a:r>
            <a:r>
              <a:rPr lang="ru-RU" sz="800" b="1" dirty="0">
                <a:solidFill>
                  <a:srgbClr val="231F20"/>
                </a:solidFill>
              </a:rPr>
              <a:t> заповедника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И) Создание и развитие социально-ориентированных некоммерческих организаций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К) Строительство дороги до сельского поселения «</a:t>
            </a:r>
            <a:r>
              <a:rPr lang="ru-RU" sz="800" b="1" dirty="0" err="1">
                <a:solidFill>
                  <a:srgbClr val="231F20"/>
                </a:solidFill>
              </a:rPr>
              <a:t>Надежнинское</a:t>
            </a:r>
            <a:r>
              <a:rPr lang="ru-RU" sz="800" b="1" dirty="0">
                <a:solidFill>
                  <a:srgbClr val="231F20"/>
                </a:solidFill>
              </a:rPr>
              <a:t>», которое будет способствовать развитию оздоровительного туризма, т.к. большинство целебных минеральных источников находится на данной территории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Л) Увеличение числа предприятий горнодобывающей отрасли.</a:t>
            </a: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     Для достижения желаемого образа будущего в районе имеется собственные возможности: земли сельскохозяйственного назначения, действующие сельскохозяйственные кооперативы, трудовые ресурсы, МУП «</a:t>
            </a:r>
            <a:r>
              <a:rPr lang="ru-RU" sz="800" b="1" dirty="0" err="1">
                <a:solidFill>
                  <a:srgbClr val="231F20"/>
                </a:solidFill>
              </a:rPr>
              <a:t>Охотпромхоз</a:t>
            </a:r>
            <a:r>
              <a:rPr lang="ru-RU" sz="800" b="1" dirty="0">
                <a:solidFill>
                  <a:srgbClr val="231F20"/>
                </a:solidFill>
              </a:rPr>
              <a:t>» на базе, которого возможно организовать закуп сельскохозяйственной продукции у населения, пустующие производственные здания, недостроенные сооружения, филиал Нерчинского аграрного техникума для подготовки кадров, минеральные источники, запасы полезных ископаемых, </a:t>
            </a:r>
            <a:r>
              <a:rPr lang="ru-RU" sz="800" b="1" dirty="0" err="1">
                <a:solidFill>
                  <a:srgbClr val="231F20"/>
                </a:solidFill>
              </a:rPr>
              <a:t>Сохондинский</a:t>
            </a:r>
            <a:r>
              <a:rPr lang="ru-RU" sz="800" b="1" dirty="0">
                <a:solidFill>
                  <a:srgbClr val="231F20"/>
                </a:solidFill>
              </a:rPr>
              <a:t> биосферный заповедник, действующие НКО.</a:t>
            </a:r>
          </a:p>
          <a:p>
            <a:pPr marL="1397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endParaRPr sz="800" dirty="0">
              <a:solidFill>
                <a:srgbClr val="231F2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31F2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48" y="3652520"/>
            <a:ext cx="20304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41720" y="992121"/>
            <a:ext cx="27889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результате достижения вышеперечисленных задач повысится уровень жизни населения по всем экономическим и социальным показателям на территории муниципального района «</a:t>
            </a:r>
            <a:r>
              <a:rPr lang="ru-RU" sz="900" dirty="0" err="1"/>
              <a:t>Кыринский</a:t>
            </a:r>
            <a:r>
              <a:rPr lang="ru-RU" sz="900" dirty="0"/>
              <a:t> район».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43" y="2989695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Моргачева_АП\Desktop\png-clipart-love-park-recreation-car-park-campsite-blue-an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60" y="2335966"/>
            <a:ext cx="319694" cy="2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8" y="2115559"/>
            <a:ext cx="439737" cy="1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24" y="1658937"/>
            <a:ext cx="3476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8" y="1378902"/>
            <a:ext cx="362585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5" y="1134244"/>
            <a:ext cx="2555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" y="2658265"/>
            <a:ext cx="444500" cy="17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17" y="3234170"/>
            <a:ext cx="34766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75" y="2923020"/>
            <a:ext cx="244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73" y="3709670"/>
            <a:ext cx="231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65" y="3839368"/>
            <a:ext cx="2619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C:\Users\Моргачева_АП\Desktop\kirinskiy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1950720"/>
            <a:ext cx="33147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92" y="3271677"/>
            <a:ext cx="439737" cy="1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95" y="2459983"/>
            <a:ext cx="3238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63" y="3323965"/>
            <a:ext cx="1889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95" y="3462712"/>
            <a:ext cx="4445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40" y="3393706"/>
            <a:ext cx="2190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15" y="3542722"/>
            <a:ext cx="261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32" y="3497687"/>
            <a:ext cx="261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75" y="2885230"/>
            <a:ext cx="231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6" y="246000"/>
            <a:ext cx="6521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>
                <a:solidFill>
                  <a:srgbClr val="6C6C72"/>
                </a:solidFill>
              </a:rPr>
              <a:t>Информация о р</a:t>
            </a:r>
            <a:r>
              <a:rPr lang="ru" sz="2900" b="1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>
                <a:solidFill>
                  <a:srgbClr val="6C6C72"/>
                </a:solidFill>
              </a:rPr>
              <a:t>е 1/3</a:t>
            </a:r>
            <a:endParaRPr sz="1100"/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на северо-западе с Красночикойским, на севере с Улетовским на востоке с Акшинским  районами и   КНР/Монголия 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4" name="Google Shape;304;p57"/>
          <p:cNvSpPr txBox="1"/>
          <p:nvPr/>
        </p:nvSpPr>
        <p:spPr>
          <a:xfrm>
            <a:off x="1406175" y="1365926"/>
            <a:ext cx="1103995" cy="111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Авиасообщение </a:t>
            </a:r>
          </a:p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Рейс Чита- Кыра выполняет авиакомпания «Аэросервис»</a:t>
            </a:r>
          </a:p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Д</a:t>
            </a:r>
            <a:r>
              <a:rPr lang="ru" sz="800" dirty="0">
                <a:solidFill>
                  <a:schemeClr val="dk1"/>
                </a:solidFill>
              </a:rPr>
              <a:t>ействует одна вертолетная площадка по вызову</a:t>
            </a:r>
          </a:p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м</a:t>
            </a:r>
            <a:r>
              <a:rPr lang="ru" sz="800" dirty="0">
                <a:solidFill>
                  <a:schemeClr val="dk1"/>
                </a:solidFill>
              </a:rPr>
              <a:t>едицинской службы</a:t>
            </a:r>
          </a:p>
          <a:p>
            <a:pPr marL="12700" lvl="0" indent="-12700" algn="ctr">
              <a:lnSpc>
                <a:spcPct val="103499"/>
              </a:lnSpc>
            </a:pPr>
            <a:r>
              <a:rPr lang="ru" sz="800" dirty="0">
                <a:solidFill>
                  <a:schemeClr val="dk1"/>
                </a:solidFill>
              </a:rPr>
              <a:t>(</a:t>
            </a:r>
            <a:r>
              <a:rPr lang="ru" sz="800" dirty="0"/>
              <a:t>тяжелобольных</a:t>
            </a:r>
            <a:r>
              <a:rPr lang="ru" sz="800" dirty="0">
                <a:solidFill>
                  <a:schemeClr val="dk1"/>
                </a:solidFill>
              </a:rPr>
              <a:t>)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418348" y="1365927"/>
            <a:ext cx="1085700" cy="2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(отсутствует)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77100" y="3028540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85069" y="3304653"/>
            <a:ext cx="1135961" cy="5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16048,29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274320" y="3095793"/>
            <a:ext cx="1409423" cy="424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с</a:t>
            </a:r>
            <a:r>
              <a:rPr lang="ru-RU" sz="800" dirty="0">
                <a:solidFill>
                  <a:schemeClr val="dk1"/>
                </a:solidFill>
                <a:sym typeface="Arial"/>
              </a:rPr>
              <a:t> севера на юг </a:t>
            </a:r>
            <a:r>
              <a:rPr lang="ru-RU" sz="800" b="1" dirty="0">
                <a:solidFill>
                  <a:schemeClr val="dk1"/>
                </a:solidFill>
                <a:sym typeface="Arial"/>
              </a:rPr>
              <a:t>135,2 км </a:t>
            </a: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sym typeface="Arial"/>
              </a:rPr>
              <a:t>с </a:t>
            </a:r>
            <a:r>
              <a:rPr lang="ru-RU" sz="800" dirty="0">
                <a:solidFill>
                  <a:schemeClr val="dk1"/>
                </a:solidFill>
              </a:rPr>
              <a:t>запада на восток по параллели с. Гавань </a:t>
            </a:r>
            <a:r>
              <a:rPr lang="ru-RU" sz="800" b="1" dirty="0">
                <a:solidFill>
                  <a:schemeClr val="dk1"/>
                </a:solidFill>
              </a:rPr>
              <a:t>240 км</a:t>
            </a:r>
            <a:endParaRPr sz="8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413000" y="28514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095289" y="3091300"/>
            <a:ext cx="11670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10,2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83B3E"/>
                </a:solidFill>
              </a:rPr>
              <a:t>420</a:t>
            </a:r>
            <a:r>
              <a:rPr lang="ru" sz="1800" b="1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км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793476" y="4255700"/>
            <a:ext cx="9939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83B3E"/>
                </a:solidFill>
              </a:rPr>
              <a:t>с</a:t>
            </a:r>
            <a:r>
              <a:rPr lang="ru" sz="1800" b="1" dirty="0">
                <a:solidFill>
                  <a:srgbClr val="383B3E"/>
                </a:solidFill>
              </a:rPr>
              <a:t>. Кыра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083975" y="4255700"/>
            <a:ext cx="1891216" cy="41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83B3E"/>
                </a:solidFill>
              </a:rPr>
              <a:t>4 января 1926г.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383B3E"/>
                </a:solidFill>
              </a:rPr>
              <a:t>  </a:t>
            </a:r>
            <a:r>
              <a:rPr lang="ru" sz="800" dirty="0">
                <a:solidFill>
                  <a:schemeClr val="dk1"/>
                </a:solidFill>
              </a:rPr>
              <a:t>Дата образования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311173" y="1373539"/>
            <a:ext cx="1085700" cy="8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Автомобильное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Нет</a:t>
            </a:r>
            <a:r>
              <a:rPr lang="ru" sz="800" dirty="0">
                <a:solidFill>
                  <a:schemeClr val="dk1"/>
                </a:solidFill>
              </a:rPr>
              <a:t> транспортного сообщения со всеми населенными пунктами района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6288" y="2285143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6221" y="2638534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9985" y="130480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92557" y="804160"/>
            <a:ext cx="662500" cy="6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04278" y="878300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99243" y="949987"/>
            <a:ext cx="662499" cy="3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1097" y="943650"/>
            <a:ext cx="361449" cy="39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01" y="1038403"/>
            <a:ext cx="4594554" cy="30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5" y="67650"/>
            <a:ext cx="7931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>
                <a:solidFill>
                  <a:srgbClr val="6C6C72"/>
                </a:solidFill>
              </a:rPr>
              <a:t>Информация о р</a:t>
            </a:r>
            <a:r>
              <a:rPr lang="ru" sz="2900" b="1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>
                <a:solidFill>
                  <a:srgbClr val="6C6C72"/>
                </a:solidFill>
              </a:rPr>
              <a:t>е 2/3 </a:t>
            </a:r>
            <a:r>
              <a:rPr lang="ru" sz="900" b="1">
                <a:solidFill>
                  <a:srgbClr val="6C6C72"/>
                </a:solidFill>
              </a:rPr>
              <a:t>(карта района с системообразующими предприятиями)</a:t>
            </a:r>
            <a:endParaRPr sz="90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5" y="1365925"/>
            <a:ext cx="1050000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</a:t>
            </a: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200 млн.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р</a:t>
            </a: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уб. (Строительство ФОК)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169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357 чел.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1959150" y="2631275"/>
            <a:ext cx="652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Количество ж/д тупиков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389986" y="2637631"/>
            <a:ext cx="84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Особенности района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1839975" y="3001249"/>
            <a:ext cx="806700" cy="5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259081" y="3001246"/>
            <a:ext cx="1729394" cy="207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R="0" lvl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endParaRPr lang="ru" sz="800" b="1" dirty="0">
              <a:solidFill>
                <a:schemeClr val="dk1"/>
              </a:solidFill>
            </a:endParaRP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" sz="800" b="1" dirty="0">
                <a:solidFill>
                  <a:schemeClr val="dk1"/>
                </a:solidFill>
              </a:rPr>
              <a:t>Богат полезными</a:t>
            </a:r>
            <a:r>
              <a:rPr lang="en-US" sz="800" b="1" dirty="0">
                <a:solidFill>
                  <a:schemeClr val="dk1"/>
                </a:solidFill>
              </a:rPr>
              <a:t> </a:t>
            </a:r>
            <a:r>
              <a:rPr lang="ru" sz="800" b="1" dirty="0">
                <a:solidFill>
                  <a:schemeClr val="dk1"/>
                </a:solidFill>
              </a:rPr>
              <a:t>ископаемыми</a:t>
            </a:r>
            <a:r>
              <a:rPr lang="en-US" sz="800" b="1" dirty="0">
                <a:solidFill>
                  <a:schemeClr val="dk1"/>
                </a:solidFill>
              </a:rPr>
              <a:t>;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>
                <a:solidFill>
                  <a:schemeClr val="dk1"/>
                </a:solidFill>
              </a:rPr>
              <a:t>Находится </a:t>
            </a:r>
            <a:r>
              <a:rPr lang="ru-RU" sz="800" b="1" dirty="0" err="1">
                <a:solidFill>
                  <a:schemeClr val="dk1"/>
                </a:solidFill>
              </a:rPr>
              <a:t>Сохондинский</a:t>
            </a:r>
            <a:r>
              <a:rPr lang="ru-RU" sz="800" b="1" dirty="0">
                <a:solidFill>
                  <a:schemeClr val="dk1"/>
                </a:solidFill>
              </a:rPr>
              <a:t> заповедник</a:t>
            </a:r>
            <a:r>
              <a:rPr lang="en-US" sz="800" b="1" dirty="0">
                <a:solidFill>
                  <a:schemeClr val="dk1"/>
                </a:solidFill>
              </a:rPr>
              <a:t>;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>
                <a:solidFill>
                  <a:schemeClr val="dk1"/>
                </a:solidFill>
              </a:rPr>
              <a:t>Имеются востребованные земельные ресурсы для развития сельского хозяйства и добычи ПИ</a:t>
            </a:r>
            <a:r>
              <a:rPr lang="en-US" sz="800" b="1" dirty="0">
                <a:solidFill>
                  <a:schemeClr val="dk1"/>
                </a:solidFill>
              </a:rPr>
              <a:t>;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>
                <a:solidFill>
                  <a:schemeClr val="dk1"/>
                </a:solidFill>
              </a:rPr>
              <a:t>Благоприятные условия для развития отрасли животноводства.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>
                <a:solidFill>
                  <a:schemeClr val="dk1"/>
                </a:solidFill>
              </a:rPr>
              <a:t>Многообразие минеральных источников.</a:t>
            </a:r>
            <a:endParaRPr lang="en-US" sz="800" b="1" dirty="0">
              <a:solidFill>
                <a:schemeClr val="dk1"/>
              </a:solidFill>
            </a:endParaRPr>
          </a:p>
          <a:p>
            <a:pPr marL="228600" marR="0" lvl="0" indent="-22860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Образовательные учреждения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134162" y="3085403"/>
            <a:ext cx="9858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19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</a:rPr>
              <a:t>шт.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977551" y="4027109"/>
            <a:ext cx="9714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83B3E"/>
                </a:solidFill>
              </a:rPr>
              <a:t>7977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чел.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83B3E"/>
                </a:solidFill>
              </a:rPr>
              <a:t>96,3 % </a:t>
            </a:r>
            <a:r>
              <a:rPr lang="ru" sz="900" dirty="0">
                <a:solidFill>
                  <a:srgbClr val="383B3E"/>
                </a:solidFill>
              </a:rPr>
              <a:t>трудоспособного 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115523" y="1365927"/>
            <a:ext cx="1085700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района: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ООО Артель старателей «Бальджа», СН Голд Майнинг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9294" y="2230650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7">
            <a:alphaModFix/>
          </a:blip>
          <a:srcRect t="20210" b="-20209"/>
          <a:stretch/>
        </p:blipFill>
        <p:spPr>
          <a:xfrm>
            <a:off x="194954" y="2127775"/>
            <a:ext cx="1050000" cy="7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 dirty="0"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0758" y="1914552"/>
            <a:ext cx="806700" cy="7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21" y="917386"/>
            <a:ext cx="460248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58" y="2529499"/>
            <a:ext cx="148590" cy="2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2" y="2672059"/>
            <a:ext cx="219588" cy="9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61219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 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заведений</a:t>
            </a: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организаций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800" dirty="0">
                <a:solidFill>
                  <a:srgbClr val="231F20"/>
                </a:solidFill>
              </a:rPr>
              <a:t>отделение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 № 8600/089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Сбербанк 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>
                <a:solidFill>
                  <a:schemeClr val="dk1"/>
                </a:solidFill>
              </a:rPr>
              <a:t>жилищного фонда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06300"/>
            <a:ext cx="926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500030" y="2256550"/>
            <a:ext cx="1561912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ru" sz="2000" b="1" dirty="0">
                <a:solidFill>
                  <a:schemeClr val="dk1"/>
                </a:solidFill>
              </a:rPr>
              <a:t>222,7 кв.м.</a:t>
            </a:r>
          </a:p>
        </p:txBody>
      </p:sp>
      <p:sp>
        <p:nvSpPr>
          <p:cNvPr id="488" name="Google Shape;488;p59"/>
          <p:cNvSpPr txBox="1"/>
          <p:nvPr/>
        </p:nvSpPr>
        <p:spPr>
          <a:xfrm>
            <a:off x="198120" y="2256546"/>
            <a:ext cx="1440087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 -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3" y="267155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208418" y="224950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5 шт.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23925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103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10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1F20"/>
                </a:solidFill>
              </a:rPr>
              <a:t>Номерной фонд гостиниц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6005350" y="2652775"/>
            <a:ext cx="203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крупными объектами торговли</a:t>
            </a:r>
            <a:endParaRPr dirty="0"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15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lang="ru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56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</a:t>
            </a:r>
            <a:endParaRPr kumimoji="0" lang="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5" name="Picture 3" descr="C:\Users\Моргачева_АП\Desktop\kiri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1046722"/>
            <a:ext cx="4107180" cy="27395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22" y="2717585"/>
            <a:ext cx="394361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7" y="2451625"/>
            <a:ext cx="322263" cy="1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 dirty="0">
                <a:solidFill>
                  <a:srgbClr val="6C6C72"/>
                </a:solidFill>
              </a:rPr>
              <a:t>Полезные ископаемые </a:t>
            </a:r>
            <a:endParaRPr sz="1200" dirty="0">
              <a:solidFill>
                <a:srgbClr val="7F7F7F"/>
              </a:solidFill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377476" y="885725"/>
            <a:ext cx="6792944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Огромные запасы месторождений в нераспределенном фонде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410307" y="2506969"/>
            <a:ext cx="152519" cy="115761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16268" y="2815913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10046" y="4252436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416268" y="3481455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409425" y="3664540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11507" y="4077056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10045" y="3924953"/>
            <a:ext cx="121800" cy="116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2037" y="2660986"/>
            <a:ext cx="121800" cy="116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2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Титан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Сурьм</a:t>
            </a:r>
            <a:r>
              <a:rPr lang="ru" sz="900" b="1" dirty="0"/>
              <a:t>а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Редк</a:t>
            </a:r>
            <a:r>
              <a:rPr lang="ru" sz="900" b="1" dirty="0"/>
              <a:t>ие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металл</a:t>
            </a:r>
            <a:r>
              <a:rPr lang="ru" sz="900" b="1" dirty="0"/>
              <a:t>ы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(Ta,Nb)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377476" y="1185480"/>
            <a:ext cx="5774875" cy="1088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Наиболее крупные месторождения: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золота (Любавинское), олова (Букукунское),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каменного угля (Алтанское), </a:t>
            </a:r>
            <a:endParaRPr lang="ru-RU" sz="1600" dirty="0">
              <a:solidFill>
                <a:schemeClr val="dk1"/>
              </a:solidFill>
            </a:endParaRP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бурого угля (</a:t>
            </a:r>
            <a:r>
              <a:rPr lang="ru-RU" sz="1600" dirty="0" err="1">
                <a:solidFill>
                  <a:schemeClr val="dk1"/>
                </a:solidFill>
              </a:rPr>
              <a:t>Мордойское</a:t>
            </a:r>
            <a:r>
              <a:rPr lang="ru-RU" sz="1600" dirty="0">
                <a:solidFill>
                  <a:schemeClr val="dk1"/>
                </a:solidFill>
              </a:rPr>
              <a:t>).</a:t>
            </a:r>
            <a:endParaRPr lang="ru-RU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1"/>
          <p:cNvSpPr txBox="1"/>
          <p:nvPr/>
        </p:nvSpPr>
        <p:spPr>
          <a:xfrm>
            <a:off x="6503075" y="26601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размещением полезных ископаемых</a:t>
            </a:r>
            <a:endParaRPr dirty="0"/>
          </a:p>
        </p:txBody>
      </p:sp>
      <p:sp>
        <p:nvSpPr>
          <p:cNvPr id="530" name="Google Shape;530;p61"/>
          <p:cNvSpPr txBox="1"/>
          <p:nvPr/>
        </p:nvSpPr>
        <p:spPr>
          <a:xfrm>
            <a:off x="408850" y="4440750"/>
            <a:ext cx="1854290" cy="5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rgbClr val="7B2668"/>
                </a:solidFill>
              </a:rPr>
              <a:t>669 кг 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1676400" y="4543325"/>
            <a:ext cx="4475951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добычи золота в 2023 году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ООО Артель старателей «Бальджа»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15" y="1242720"/>
            <a:ext cx="4160520" cy="340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95" y="3029623"/>
            <a:ext cx="1714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3598155"/>
            <a:ext cx="152400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71" y="3285886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2660175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25" y="3139161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38" y="2945459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Сельское хозяйство </a:t>
            </a:r>
            <a:r>
              <a:rPr lang="ru" sz="2400" b="1" dirty="0">
                <a:solidFill>
                  <a:srgbClr val="6C6C72"/>
                </a:solidFill>
              </a:rPr>
              <a:t>«Кыринского района»</a:t>
            </a:r>
            <a:endParaRPr sz="2400" dirty="0"/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2"/>
          <p:cNvSpPr/>
          <p:nvPr/>
        </p:nvSpPr>
        <p:spPr>
          <a:xfrm>
            <a:off x="1292795" y="3726420"/>
            <a:ext cx="197348" cy="246729"/>
          </a:xfrm>
          <a:custGeom>
            <a:avLst/>
            <a:gdLst/>
            <a:ahLst/>
            <a:cxnLst/>
            <a:rect l="l" t="t" r="r" b="b"/>
            <a:pathLst>
              <a:path w="602" h="784" extrusionOk="0">
                <a:moveTo>
                  <a:pt x="60" y="0"/>
                </a:moveTo>
                <a:lnTo>
                  <a:pt x="60" y="0"/>
                </a:lnTo>
                <a:lnTo>
                  <a:pt x="74" y="20"/>
                </a:lnTo>
                <a:lnTo>
                  <a:pt x="74" y="20"/>
                </a:lnTo>
                <a:lnTo>
                  <a:pt x="78" y="20"/>
                </a:lnTo>
                <a:lnTo>
                  <a:pt x="78" y="20"/>
                </a:lnTo>
                <a:lnTo>
                  <a:pt x="84" y="6"/>
                </a:lnTo>
                <a:lnTo>
                  <a:pt x="84" y="6"/>
                </a:lnTo>
                <a:lnTo>
                  <a:pt x="90" y="18"/>
                </a:lnTo>
                <a:lnTo>
                  <a:pt x="90" y="18"/>
                </a:lnTo>
                <a:lnTo>
                  <a:pt x="94" y="4"/>
                </a:lnTo>
                <a:lnTo>
                  <a:pt x="94" y="4"/>
                </a:lnTo>
                <a:lnTo>
                  <a:pt x="98" y="20"/>
                </a:lnTo>
                <a:lnTo>
                  <a:pt x="98" y="20"/>
                </a:lnTo>
                <a:lnTo>
                  <a:pt x="110" y="12"/>
                </a:lnTo>
                <a:lnTo>
                  <a:pt x="110" y="12"/>
                </a:lnTo>
                <a:lnTo>
                  <a:pt x="116" y="34"/>
                </a:lnTo>
                <a:lnTo>
                  <a:pt x="116" y="34"/>
                </a:lnTo>
                <a:lnTo>
                  <a:pt x="102" y="40"/>
                </a:lnTo>
                <a:lnTo>
                  <a:pt x="102" y="40"/>
                </a:lnTo>
                <a:lnTo>
                  <a:pt x="114" y="48"/>
                </a:lnTo>
                <a:lnTo>
                  <a:pt x="126" y="56"/>
                </a:lnTo>
                <a:lnTo>
                  <a:pt x="138" y="62"/>
                </a:lnTo>
                <a:lnTo>
                  <a:pt x="150" y="72"/>
                </a:lnTo>
                <a:lnTo>
                  <a:pt x="150" y="72"/>
                </a:lnTo>
                <a:lnTo>
                  <a:pt x="164" y="86"/>
                </a:lnTo>
                <a:lnTo>
                  <a:pt x="176" y="100"/>
                </a:lnTo>
                <a:lnTo>
                  <a:pt x="188" y="116"/>
                </a:lnTo>
                <a:lnTo>
                  <a:pt x="196" y="134"/>
                </a:lnTo>
                <a:lnTo>
                  <a:pt x="196" y="134"/>
                </a:lnTo>
                <a:lnTo>
                  <a:pt x="202" y="148"/>
                </a:lnTo>
                <a:lnTo>
                  <a:pt x="208" y="162"/>
                </a:lnTo>
                <a:lnTo>
                  <a:pt x="214" y="176"/>
                </a:lnTo>
                <a:lnTo>
                  <a:pt x="222" y="190"/>
                </a:lnTo>
                <a:lnTo>
                  <a:pt x="222" y="190"/>
                </a:lnTo>
                <a:lnTo>
                  <a:pt x="236" y="208"/>
                </a:lnTo>
                <a:lnTo>
                  <a:pt x="250" y="226"/>
                </a:lnTo>
                <a:lnTo>
                  <a:pt x="250" y="226"/>
                </a:lnTo>
                <a:lnTo>
                  <a:pt x="258" y="232"/>
                </a:lnTo>
                <a:lnTo>
                  <a:pt x="266" y="236"/>
                </a:lnTo>
                <a:lnTo>
                  <a:pt x="286" y="240"/>
                </a:lnTo>
                <a:lnTo>
                  <a:pt x="286" y="240"/>
                </a:lnTo>
                <a:lnTo>
                  <a:pt x="294" y="242"/>
                </a:lnTo>
                <a:lnTo>
                  <a:pt x="304" y="242"/>
                </a:lnTo>
                <a:lnTo>
                  <a:pt x="322" y="240"/>
                </a:lnTo>
                <a:lnTo>
                  <a:pt x="322" y="240"/>
                </a:lnTo>
                <a:lnTo>
                  <a:pt x="338" y="240"/>
                </a:lnTo>
                <a:lnTo>
                  <a:pt x="356" y="240"/>
                </a:lnTo>
                <a:lnTo>
                  <a:pt x="372" y="236"/>
                </a:lnTo>
                <a:lnTo>
                  <a:pt x="380" y="234"/>
                </a:lnTo>
                <a:lnTo>
                  <a:pt x="388" y="230"/>
                </a:lnTo>
                <a:lnTo>
                  <a:pt x="388" y="230"/>
                </a:lnTo>
                <a:lnTo>
                  <a:pt x="400" y="222"/>
                </a:lnTo>
                <a:lnTo>
                  <a:pt x="410" y="212"/>
                </a:lnTo>
                <a:lnTo>
                  <a:pt x="418" y="202"/>
                </a:lnTo>
                <a:lnTo>
                  <a:pt x="426" y="190"/>
                </a:lnTo>
                <a:lnTo>
                  <a:pt x="426" y="190"/>
                </a:lnTo>
                <a:lnTo>
                  <a:pt x="428" y="184"/>
                </a:lnTo>
                <a:lnTo>
                  <a:pt x="430" y="176"/>
                </a:lnTo>
                <a:lnTo>
                  <a:pt x="430" y="160"/>
                </a:lnTo>
                <a:lnTo>
                  <a:pt x="430" y="160"/>
                </a:lnTo>
                <a:lnTo>
                  <a:pt x="434" y="138"/>
                </a:lnTo>
                <a:lnTo>
                  <a:pt x="438" y="116"/>
                </a:lnTo>
                <a:lnTo>
                  <a:pt x="444" y="94"/>
                </a:lnTo>
                <a:lnTo>
                  <a:pt x="454" y="76"/>
                </a:lnTo>
                <a:lnTo>
                  <a:pt x="454" y="76"/>
                </a:lnTo>
                <a:lnTo>
                  <a:pt x="464" y="64"/>
                </a:lnTo>
                <a:lnTo>
                  <a:pt x="476" y="54"/>
                </a:lnTo>
                <a:lnTo>
                  <a:pt x="488" y="48"/>
                </a:lnTo>
                <a:lnTo>
                  <a:pt x="496" y="46"/>
                </a:lnTo>
                <a:lnTo>
                  <a:pt x="504" y="46"/>
                </a:lnTo>
                <a:lnTo>
                  <a:pt x="504" y="46"/>
                </a:lnTo>
                <a:lnTo>
                  <a:pt x="508" y="48"/>
                </a:lnTo>
                <a:lnTo>
                  <a:pt x="514" y="52"/>
                </a:lnTo>
                <a:lnTo>
                  <a:pt x="520" y="62"/>
                </a:lnTo>
                <a:lnTo>
                  <a:pt x="520" y="62"/>
                </a:lnTo>
                <a:lnTo>
                  <a:pt x="532" y="62"/>
                </a:lnTo>
                <a:lnTo>
                  <a:pt x="538" y="64"/>
                </a:lnTo>
                <a:lnTo>
                  <a:pt x="542" y="68"/>
                </a:lnTo>
                <a:lnTo>
                  <a:pt x="542" y="68"/>
                </a:lnTo>
                <a:lnTo>
                  <a:pt x="550" y="74"/>
                </a:lnTo>
                <a:lnTo>
                  <a:pt x="556" y="80"/>
                </a:lnTo>
                <a:lnTo>
                  <a:pt x="568" y="94"/>
                </a:lnTo>
                <a:lnTo>
                  <a:pt x="568" y="94"/>
                </a:lnTo>
                <a:lnTo>
                  <a:pt x="576" y="102"/>
                </a:lnTo>
                <a:lnTo>
                  <a:pt x="584" y="112"/>
                </a:lnTo>
                <a:lnTo>
                  <a:pt x="590" y="120"/>
                </a:lnTo>
                <a:lnTo>
                  <a:pt x="598" y="130"/>
                </a:lnTo>
                <a:lnTo>
                  <a:pt x="598" y="130"/>
                </a:lnTo>
                <a:lnTo>
                  <a:pt x="596" y="136"/>
                </a:lnTo>
                <a:lnTo>
                  <a:pt x="594" y="142"/>
                </a:lnTo>
                <a:lnTo>
                  <a:pt x="594" y="142"/>
                </a:lnTo>
                <a:lnTo>
                  <a:pt x="598" y="150"/>
                </a:lnTo>
                <a:lnTo>
                  <a:pt x="602" y="152"/>
                </a:lnTo>
                <a:lnTo>
                  <a:pt x="602" y="156"/>
                </a:lnTo>
                <a:lnTo>
                  <a:pt x="602" y="156"/>
                </a:lnTo>
                <a:lnTo>
                  <a:pt x="598" y="170"/>
                </a:lnTo>
                <a:lnTo>
                  <a:pt x="594" y="184"/>
                </a:lnTo>
                <a:lnTo>
                  <a:pt x="594" y="184"/>
                </a:lnTo>
                <a:lnTo>
                  <a:pt x="596" y="192"/>
                </a:lnTo>
                <a:lnTo>
                  <a:pt x="598" y="202"/>
                </a:lnTo>
                <a:lnTo>
                  <a:pt x="598" y="202"/>
                </a:lnTo>
                <a:lnTo>
                  <a:pt x="596" y="214"/>
                </a:lnTo>
                <a:lnTo>
                  <a:pt x="594" y="224"/>
                </a:lnTo>
                <a:lnTo>
                  <a:pt x="592" y="236"/>
                </a:lnTo>
                <a:lnTo>
                  <a:pt x="594" y="248"/>
                </a:lnTo>
                <a:lnTo>
                  <a:pt x="594" y="248"/>
                </a:lnTo>
                <a:lnTo>
                  <a:pt x="598" y="260"/>
                </a:lnTo>
                <a:lnTo>
                  <a:pt x="598" y="272"/>
                </a:lnTo>
                <a:lnTo>
                  <a:pt x="600" y="284"/>
                </a:lnTo>
                <a:lnTo>
                  <a:pt x="602" y="296"/>
                </a:lnTo>
                <a:lnTo>
                  <a:pt x="602" y="296"/>
                </a:lnTo>
                <a:lnTo>
                  <a:pt x="602" y="300"/>
                </a:lnTo>
                <a:lnTo>
                  <a:pt x="602" y="306"/>
                </a:lnTo>
                <a:lnTo>
                  <a:pt x="596" y="314"/>
                </a:lnTo>
                <a:lnTo>
                  <a:pt x="588" y="322"/>
                </a:lnTo>
                <a:lnTo>
                  <a:pt x="580" y="326"/>
                </a:lnTo>
                <a:lnTo>
                  <a:pt x="580" y="326"/>
                </a:lnTo>
                <a:lnTo>
                  <a:pt x="578" y="340"/>
                </a:lnTo>
                <a:lnTo>
                  <a:pt x="578" y="354"/>
                </a:lnTo>
                <a:lnTo>
                  <a:pt x="574" y="368"/>
                </a:lnTo>
                <a:lnTo>
                  <a:pt x="572" y="374"/>
                </a:lnTo>
                <a:lnTo>
                  <a:pt x="568" y="380"/>
                </a:lnTo>
                <a:lnTo>
                  <a:pt x="568" y="380"/>
                </a:lnTo>
                <a:lnTo>
                  <a:pt x="558" y="392"/>
                </a:lnTo>
                <a:lnTo>
                  <a:pt x="550" y="406"/>
                </a:lnTo>
                <a:lnTo>
                  <a:pt x="550" y="406"/>
                </a:lnTo>
                <a:lnTo>
                  <a:pt x="550" y="416"/>
                </a:lnTo>
                <a:lnTo>
                  <a:pt x="552" y="424"/>
                </a:lnTo>
                <a:lnTo>
                  <a:pt x="558" y="442"/>
                </a:lnTo>
                <a:lnTo>
                  <a:pt x="558" y="442"/>
                </a:lnTo>
                <a:lnTo>
                  <a:pt x="558" y="460"/>
                </a:lnTo>
                <a:lnTo>
                  <a:pt x="556" y="478"/>
                </a:lnTo>
                <a:lnTo>
                  <a:pt x="552" y="496"/>
                </a:lnTo>
                <a:lnTo>
                  <a:pt x="546" y="512"/>
                </a:lnTo>
                <a:lnTo>
                  <a:pt x="546" y="512"/>
                </a:lnTo>
                <a:lnTo>
                  <a:pt x="530" y="538"/>
                </a:lnTo>
                <a:lnTo>
                  <a:pt x="512" y="562"/>
                </a:lnTo>
                <a:lnTo>
                  <a:pt x="512" y="562"/>
                </a:lnTo>
                <a:lnTo>
                  <a:pt x="502" y="574"/>
                </a:lnTo>
                <a:lnTo>
                  <a:pt x="496" y="580"/>
                </a:lnTo>
                <a:lnTo>
                  <a:pt x="490" y="584"/>
                </a:lnTo>
                <a:lnTo>
                  <a:pt x="490" y="584"/>
                </a:lnTo>
                <a:lnTo>
                  <a:pt x="466" y="598"/>
                </a:lnTo>
                <a:lnTo>
                  <a:pt x="452" y="606"/>
                </a:lnTo>
                <a:lnTo>
                  <a:pt x="440" y="612"/>
                </a:lnTo>
                <a:lnTo>
                  <a:pt x="440" y="612"/>
                </a:lnTo>
                <a:lnTo>
                  <a:pt x="424" y="612"/>
                </a:lnTo>
                <a:lnTo>
                  <a:pt x="408" y="614"/>
                </a:lnTo>
                <a:lnTo>
                  <a:pt x="408" y="614"/>
                </a:lnTo>
                <a:lnTo>
                  <a:pt x="402" y="614"/>
                </a:lnTo>
                <a:lnTo>
                  <a:pt x="398" y="614"/>
                </a:lnTo>
                <a:lnTo>
                  <a:pt x="396" y="616"/>
                </a:lnTo>
                <a:lnTo>
                  <a:pt x="396" y="616"/>
                </a:lnTo>
                <a:lnTo>
                  <a:pt x="394" y="628"/>
                </a:lnTo>
                <a:lnTo>
                  <a:pt x="394" y="640"/>
                </a:lnTo>
                <a:lnTo>
                  <a:pt x="396" y="652"/>
                </a:lnTo>
                <a:lnTo>
                  <a:pt x="400" y="664"/>
                </a:lnTo>
                <a:lnTo>
                  <a:pt x="400" y="664"/>
                </a:lnTo>
                <a:lnTo>
                  <a:pt x="408" y="670"/>
                </a:lnTo>
                <a:lnTo>
                  <a:pt x="418" y="676"/>
                </a:lnTo>
                <a:lnTo>
                  <a:pt x="436" y="682"/>
                </a:lnTo>
                <a:lnTo>
                  <a:pt x="436" y="682"/>
                </a:lnTo>
                <a:lnTo>
                  <a:pt x="428" y="682"/>
                </a:lnTo>
                <a:lnTo>
                  <a:pt x="420" y="682"/>
                </a:lnTo>
                <a:lnTo>
                  <a:pt x="402" y="680"/>
                </a:lnTo>
                <a:lnTo>
                  <a:pt x="402" y="680"/>
                </a:lnTo>
                <a:lnTo>
                  <a:pt x="408" y="708"/>
                </a:lnTo>
                <a:lnTo>
                  <a:pt x="418" y="736"/>
                </a:lnTo>
                <a:lnTo>
                  <a:pt x="418" y="736"/>
                </a:lnTo>
                <a:lnTo>
                  <a:pt x="412" y="740"/>
                </a:lnTo>
                <a:lnTo>
                  <a:pt x="412" y="740"/>
                </a:lnTo>
                <a:lnTo>
                  <a:pt x="404" y="724"/>
                </a:lnTo>
                <a:lnTo>
                  <a:pt x="398" y="716"/>
                </a:lnTo>
                <a:lnTo>
                  <a:pt x="396" y="714"/>
                </a:lnTo>
                <a:lnTo>
                  <a:pt x="390" y="714"/>
                </a:lnTo>
                <a:lnTo>
                  <a:pt x="390" y="714"/>
                </a:lnTo>
                <a:lnTo>
                  <a:pt x="386" y="712"/>
                </a:lnTo>
                <a:lnTo>
                  <a:pt x="380" y="712"/>
                </a:lnTo>
                <a:lnTo>
                  <a:pt x="372" y="716"/>
                </a:lnTo>
                <a:lnTo>
                  <a:pt x="364" y="722"/>
                </a:lnTo>
                <a:lnTo>
                  <a:pt x="354" y="728"/>
                </a:lnTo>
                <a:lnTo>
                  <a:pt x="354" y="728"/>
                </a:lnTo>
                <a:lnTo>
                  <a:pt x="330" y="740"/>
                </a:lnTo>
                <a:lnTo>
                  <a:pt x="316" y="744"/>
                </a:lnTo>
                <a:lnTo>
                  <a:pt x="304" y="746"/>
                </a:lnTo>
                <a:lnTo>
                  <a:pt x="304" y="746"/>
                </a:lnTo>
                <a:lnTo>
                  <a:pt x="314" y="734"/>
                </a:lnTo>
                <a:lnTo>
                  <a:pt x="318" y="730"/>
                </a:lnTo>
                <a:lnTo>
                  <a:pt x="326" y="728"/>
                </a:lnTo>
                <a:lnTo>
                  <a:pt x="326" y="728"/>
                </a:lnTo>
                <a:lnTo>
                  <a:pt x="340" y="722"/>
                </a:lnTo>
                <a:lnTo>
                  <a:pt x="348" y="716"/>
                </a:lnTo>
                <a:lnTo>
                  <a:pt x="354" y="710"/>
                </a:lnTo>
                <a:lnTo>
                  <a:pt x="354" y="710"/>
                </a:lnTo>
                <a:lnTo>
                  <a:pt x="330" y="708"/>
                </a:lnTo>
                <a:lnTo>
                  <a:pt x="308" y="706"/>
                </a:lnTo>
                <a:lnTo>
                  <a:pt x="308" y="706"/>
                </a:lnTo>
                <a:lnTo>
                  <a:pt x="300" y="724"/>
                </a:lnTo>
                <a:lnTo>
                  <a:pt x="298" y="734"/>
                </a:lnTo>
                <a:lnTo>
                  <a:pt x="300" y="744"/>
                </a:lnTo>
                <a:lnTo>
                  <a:pt x="300" y="744"/>
                </a:lnTo>
                <a:lnTo>
                  <a:pt x="308" y="750"/>
                </a:lnTo>
                <a:lnTo>
                  <a:pt x="316" y="754"/>
                </a:lnTo>
                <a:lnTo>
                  <a:pt x="332" y="760"/>
                </a:lnTo>
                <a:lnTo>
                  <a:pt x="332" y="760"/>
                </a:lnTo>
                <a:lnTo>
                  <a:pt x="322" y="760"/>
                </a:lnTo>
                <a:lnTo>
                  <a:pt x="310" y="760"/>
                </a:lnTo>
                <a:lnTo>
                  <a:pt x="310" y="760"/>
                </a:lnTo>
                <a:lnTo>
                  <a:pt x="300" y="758"/>
                </a:lnTo>
                <a:lnTo>
                  <a:pt x="294" y="758"/>
                </a:lnTo>
                <a:lnTo>
                  <a:pt x="288" y="760"/>
                </a:lnTo>
                <a:lnTo>
                  <a:pt x="288" y="760"/>
                </a:lnTo>
                <a:lnTo>
                  <a:pt x="258" y="784"/>
                </a:lnTo>
                <a:lnTo>
                  <a:pt x="258" y="784"/>
                </a:lnTo>
                <a:lnTo>
                  <a:pt x="256" y="770"/>
                </a:lnTo>
                <a:lnTo>
                  <a:pt x="256" y="770"/>
                </a:lnTo>
                <a:lnTo>
                  <a:pt x="214" y="772"/>
                </a:lnTo>
                <a:lnTo>
                  <a:pt x="172" y="772"/>
                </a:lnTo>
                <a:lnTo>
                  <a:pt x="172" y="772"/>
                </a:lnTo>
                <a:lnTo>
                  <a:pt x="180" y="766"/>
                </a:lnTo>
                <a:lnTo>
                  <a:pt x="192" y="760"/>
                </a:lnTo>
                <a:lnTo>
                  <a:pt x="192" y="760"/>
                </a:lnTo>
                <a:lnTo>
                  <a:pt x="202" y="758"/>
                </a:lnTo>
                <a:lnTo>
                  <a:pt x="214" y="758"/>
                </a:lnTo>
                <a:lnTo>
                  <a:pt x="236" y="758"/>
                </a:lnTo>
                <a:lnTo>
                  <a:pt x="236" y="758"/>
                </a:lnTo>
                <a:lnTo>
                  <a:pt x="232" y="754"/>
                </a:lnTo>
                <a:lnTo>
                  <a:pt x="228" y="752"/>
                </a:lnTo>
                <a:lnTo>
                  <a:pt x="216" y="748"/>
                </a:lnTo>
                <a:lnTo>
                  <a:pt x="216" y="748"/>
                </a:lnTo>
                <a:lnTo>
                  <a:pt x="220" y="742"/>
                </a:lnTo>
                <a:lnTo>
                  <a:pt x="220" y="742"/>
                </a:lnTo>
                <a:lnTo>
                  <a:pt x="230" y="744"/>
                </a:lnTo>
                <a:lnTo>
                  <a:pt x="240" y="746"/>
                </a:lnTo>
                <a:lnTo>
                  <a:pt x="250" y="750"/>
                </a:lnTo>
                <a:lnTo>
                  <a:pt x="260" y="752"/>
                </a:lnTo>
                <a:lnTo>
                  <a:pt x="260" y="752"/>
                </a:lnTo>
                <a:lnTo>
                  <a:pt x="276" y="730"/>
                </a:lnTo>
                <a:lnTo>
                  <a:pt x="288" y="706"/>
                </a:lnTo>
                <a:lnTo>
                  <a:pt x="288" y="706"/>
                </a:lnTo>
                <a:lnTo>
                  <a:pt x="296" y="678"/>
                </a:lnTo>
                <a:lnTo>
                  <a:pt x="300" y="664"/>
                </a:lnTo>
                <a:lnTo>
                  <a:pt x="302" y="650"/>
                </a:lnTo>
                <a:lnTo>
                  <a:pt x="302" y="650"/>
                </a:lnTo>
                <a:lnTo>
                  <a:pt x="292" y="644"/>
                </a:lnTo>
                <a:lnTo>
                  <a:pt x="282" y="640"/>
                </a:lnTo>
                <a:lnTo>
                  <a:pt x="264" y="632"/>
                </a:lnTo>
                <a:lnTo>
                  <a:pt x="264" y="632"/>
                </a:lnTo>
                <a:lnTo>
                  <a:pt x="260" y="626"/>
                </a:lnTo>
                <a:lnTo>
                  <a:pt x="258" y="620"/>
                </a:lnTo>
                <a:lnTo>
                  <a:pt x="256" y="608"/>
                </a:lnTo>
                <a:lnTo>
                  <a:pt x="256" y="608"/>
                </a:lnTo>
                <a:lnTo>
                  <a:pt x="246" y="600"/>
                </a:lnTo>
                <a:lnTo>
                  <a:pt x="238" y="590"/>
                </a:lnTo>
                <a:lnTo>
                  <a:pt x="228" y="580"/>
                </a:lnTo>
                <a:lnTo>
                  <a:pt x="218" y="570"/>
                </a:lnTo>
                <a:lnTo>
                  <a:pt x="218" y="570"/>
                </a:lnTo>
                <a:lnTo>
                  <a:pt x="204" y="562"/>
                </a:lnTo>
                <a:lnTo>
                  <a:pt x="190" y="552"/>
                </a:lnTo>
                <a:lnTo>
                  <a:pt x="190" y="552"/>
                </a:lnTo>
                <a:lnTo>
                  <a:pt x="180" y="546"/>
                </a:lnTo>
                <a:lnTo>
                  <a:pt x="170" y="540"/>
                </a:lnTo>
                <a:lnTo>
                  <a:pt x="160" y="536"/>
                </a:lnTo>
                <a:lnTo>
                  <a:pt x="152" y="528"/>
                </a:lnTo>
                <a:lnTo>
                  <a:pt x="152" y="528"/>
                </a:lnTo>
                <a:lnTo>
                  <a:pt x="146" y="524"/>
                </a:lnTo>
                <a:lnTo>
                  <a:pt x="142" y="522"/>
                </a:lnTo>
                <a:lnTo>
                  <a:pt x="138" y="520"/>
                </a:lnTo>
                <a:lnTo>
                  <a:pt x="138" y="520"/>
                </a:lnTo>
                <a:lnTo>
                  <a:pt x="120" y="518"/>
                </a:lnTo>
                <a:lnTo>
                  <a:pt x="112" y="514"/>
                </a:lnTo>
                <a:lnTo>
                  <a:pt x="104" y="510"/>
                </a:lnTo>
                <a:lnTo>
                  <a:pt x="104" y="510"/>
                </a:lnTo>
                <a:lnTo>
                  <a:pt x="88" y="492"/>
                </a:lnTo>
                <a:lnTo>
                  <a:pt x="70" y="472"/>
                </a:lnTo>
                <a:lnTo>
                  <a:pt x="64" y="462"/>
                </a:lnTo>
                <a:lnTo>
                  <a:pt x="58" y="450"/>
                </a:lnTo>
                <a:lnTo>
                  <a:pt x="54" y="438"/>
                </a:lnTo>
                <a:lnTo>
                  <a:pt x="50" y="426"/>
                </a:lnTo>
                <a:lnTo>
                  <a:pt x="50" y="426"/>
                </a:lnTo>
                <a:lnTo>
                  <a:pt x="48" y="412"/>
                </a:lnTo>
                <a:lnTo>
                  <a:pt x="48" y="400"/>
                </a:lnTo>
                <a:lnTo>
                  <a:pt x="50" y="372"/>
                </a:lnTo>
                <a:lnTo>
                  <a:pt x="54" y="344"/>
                </a:lnTo>
                <a:lnTo>
                  <a:pt x="56" y="316"/>
                </a:lnTo>
                <a:lnTo>
                  <a:pt x="56" y="316"/>
                </a:lnTo>
                <a:lnTo>
                  <a:pt x="60" y="296"/>
                </a:lnTo>
                <a:lnTo>
                  <a:pt x="64" y="276"/>
                </a:lnTo>
                <a:lnTo>
                  <a:pt x="70" y="258"/>
                </a:lnTo>
                <a:lnTo>
                  <a:pt x="74" y="236"/>
                </a:lnTo>
                <a:lnTo>
                  <a:pt x="74" y="236"/>
                </a:lnTo>
                <a:lnTo>
                  <a:pt x="78" y="218"/>
                </a:lnTo>
                <a:lnTo>
                  <a:pt x="78" y="200"/>
                </a:lnTo>
                <a:lnTo>
                  <a:pt x="80" y="180"/>
                </a:lnTo>
                <a:lnTo>
                  <a:pt x="84" y="162"/>
                </a:lnTo>
                <a:lnTo>
                  <a:pt x="84" y="162"/>
                </a:lnTo>
                <a:lnTo>
                  <a:pt x="86" y="158"/>
                </a:lnTo>
                <a:lnTo>
                  <a:pt x="84" y="152"/>
                </a:lnTo>
                <a:lnTo>
                  <a:pt x="80" y="142"/>
                </a:lnTo>
                <a:lnTo>
                  <a:pt x="80" y="142"/>
                </a:lnTo>
                <a:lnTo>
                  <a:pt x="74" y="148"/>
                </a:lnTo>
                <a:lnTo>
                  <a:pt x="68" y="150"/>
                </a:lnTo>
                <a:lnTo>
                  <a:pt x="64" y="152"/>
                </a:lnTo>
                <a:lnTo>
                  <a:pt x="64" y="152"/>
                </a:lnTo>
                <a:lnTo>
                  <a:pt x="56" y="150"/>
                </a:lnTo>
                <a:lnTo>
                  <a:pt x="48" y="146"/>
                </a:lnTo>
                <a:lnTo>
                  <a:pt x="42" y="142"/>
                </a:lnTo>
                <a:lnTo>
                  <a:pt x="38" y="134"/>
                </a:lnTo>
                <a:lnTo>
                  <a:pt x="38" y="134"/>
                </a:lnTo>
                <a:lnTo>
                  <a:pt x="34" y="126"/>
                </a:lnTo>
                <a:lnTo>
                  <a:pt x="32" y="116"/>
                </a:lnTo>
                <a:lnTo>
                  <a:pt x="34" y="108"/>
                </a:lnTo>
                <a:lnTo>
                  <a:pt x="34" y="98"/>
                </a:lnTo>
                <a:lnTo>
                  <a:pt x="34" y="98"/>
                </a:lnTo>
                <a:lnTo>
                  <a:pt x="18" y="100"/>
                </a:lnTo>
                <a:lnTo>
                  <a:pt x="0" y="102"/>
                </a:lnTo>
                <a:lnTo>
                  <a:pt x="0" y="102"/>
                </a:lnTo>
                <a:lnTo>
                  <a:pt x="4" y="90"/>
                </a:lnTo>
                <a:lnTo>
                  <a:pt x="14" y="82"/>
                </a:lnTo>
                <a:lnTo>
                  <a:pt x="14" y="82"/>
                </a:lnTo>
                <a:lnTo>
                  <a:pt x="16" y="80"/>
                </a:lnTo>
                <a:lnTo>
                  <a:pt x="16" y="76"/>
                </a:lnTo>
                <a:lnTo>
                  <a:pt x="18" y="68"/>
                </a:lnTo>
                <a:lnTo>
                  <a:pt x="18" y="68"/>
                </a:lnTo>
                <a:lnTo>
                  <a:pt x="26" y="64"/>
                </a:lnTo>
                <a:lnTo>
                  <a:pt x="26" y="64"/>
                </a:lnTo>
                <a:lnTo>
                  <a:pt x="28" y="38"/>
                </a:lnTo>
                <a:lnTo>
                  <a:pt x="28" y="38"/>
                </a:lnTo>
                <a:lnTo>
                  <a:pt x="36" y="38"/>
                </a:lnTo>
                <a:lnTo>
                  <a:pt x="36" y="38"/>
                </a:lnTo>
                <a:lnTo>
                  <a:pt x="38" y="22"/>
                </a:lnTo>
                <a:lnTo>
                  <a:pt x="38" y="22"/>
                </a:lnTo>
                <a:lnTo>
                  <a:pt x="48" y="30"/>
                </a:lnTo>
                <a:lnTo>
                  <a:pt x="48" y="30"/>
                </a:lnTo>
                <a:lnTo>
                  <a:pt x="46" y="10"/>
                </a:lnTo>
                <a:lnTo>
                  <a:pt x="46" y="10"/>
                </a:lnTo>
                <a:lnTo>
                  <a:pt x="60" y="20"/>
                </a:lnTo>
                <a:lnTo>
                  <a:pt x="60" y="20"/>
                </a:lnTo>
                <a:lnTo>
                  <a:pt x="60" y="0"/>
                </a:lnTo>
                <a:close/>
                <a:moveTo>
                  <a:pt x="352" y="638"/>
                </a:moveTo>
                <a:lnTo>
                  <a:pt x="352" y="638"/>
                </a:lnTo>
                <a:lnTo>
                  <a:pt x="340" y="648"/>
                </a:lnTo>
                <a:lnTo>
                  <a:pt x="334" y="652"/>
                </a:lnTo>
                <a:lnTo>
                  <a:pt x="328" y="658"/>
                </a:lnTo>
                <a:lnTo>
                  <a:pt x="328" y="658"/>
                </a:lnTo>
                <a:lnTo>
                  <a:pt x="318" y="678"/>
                </a:lnTo>
                <a:lnTo>
                  <a:pt x="310" y="698"/>
                </a:lnTo>
                <a:lnTo>
                  <a:pt x="310" y="698"/>
                </a:lnTo>
                <a:lnTo>
                  <a:pt x="328" y="702"/>
                </a:lnTo>
                <a:lnTo>
                  <a:pt x="336" y="702"/>
                </a:lnTo>
                <a:lnTo>
                  <a:pt x="346" y="700"/>
                </a:lnTo>
                <a:lnTo>
                  <a:pt x="346" y="700"/>
                </a:lnTo>
                <a:lnTo>
                  <a:pt x="354" y="696"/>
                </a:lnTo>
                <a:lnTo>
                  <a:pt x="360" y="688"/>
                </a:lnTo>
                <a:lnTo>
                  <a:pt x="364" y="680"/>
                </a:lnTo>
                <a:lnTo>
                  <a:pt x="368" y="670"/>
                </a:lnTo>
                <a:lnTo>
                  <a:pt x="368" y="670"/>
                </a:lnTo>
                <a:lnTo>
                  <a:pt x="372" y="648"/>
                </a:lnTo>
                <a:lnTo>
                  <a:pt x="372" y="636"/>
                </a:lnTo>
                <a:lnTo>
                  <a:pt x="372" y="624"/>
                </a:lnTo>
                <a:lnTo>
                  <a:pt x="372" y="624"/>
                </a:lnTo>
                <a:lnTo>
                  <a:pt x="362" y="632"/>
                </a:lnTo>
                <a:lnTo>
                  <a:pt x="352" y="638"/>
                </a:lnTo>
                <a:lnTo>
                  <a:pt x="352" y="6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2"/>
          <p:cNvSpPr/>
          <p:nvPr/>
        </p:nvSpPr>
        <p:spPr>
          <a:xfrm>
            <a:off x="756068" y="3776335"/>
            <a:ext cx="280081" cy="146563"/>
          </a:xfrm>
          <a:custGeom>
            <a:avLst/>
            <a:gdLst/>
            <a:ahLst/>
            <a:cxnLst/>
            <a:rect l="l" t="t" r="r" b="b"/>
            <a:pathLst>
              <a:path w="2546191" h="1395840" extrusionOk="0">
                <a:moveTo>
                  <a:pt x="0" y="510015"/>
                </a:moveTo>
                <a:lnTo>
                  <a:pt x="85725" y="538590"/>
                </a:lnTo>
                <a:lnTo>
                  <a:pt x="247650" y="433815"/>
                </a:lnTo>
                <a:lnTo>
                  <a:pt x="295275" y="376665"/>
                </a:lnTo>
                <a:lnTo>
                  <a:pt x="209550" y="233790"/>
                </a:lnTo>
                <a:lnTo>
                  <a:pt x="171450" y="100440"/>
                </a:lnTo>
                <a:lnTo>
                  <a:pt x="219075" y="100440"/>
                </a:lnTo>
                <a:lnTo>
                  <a:pt x="419100" y="186165"/>
                </a:lnTo>
                <a:lnTo>
                  <a:pt x="390525" y="129015"/>
                </a:lnTo>
                <a:lnTo>
                  <a:pt x="352425" y="81390"/>
                </a:lnTo>
                <a:lnTo>
                  <a:pt x="419100" y="119490"/>
                </a:lnTo>
                <a:lnTo>
                  <a:pt x="542925" y="195690"/>
                </a:lnTo>
                <a:cubicBezTo>
                  <a:pt x="642937" y="184578"/>
                  <a:pt x="1022747" y="-10289"/>
                  <a:pt x="1428750" y="427"/>
                </a:cubicBezTo>
                <a:cubicBezTo>
                  <a:pt x="1834753" y="11143"/>
                  <a:pt x="2243931" y="240934"/>
                  <a:pt x="2321719" y="317134"/>
                </a:cubicBezTo>
                <a:lnTo>
                  <a:pt x="2543175" y="529065"/>
                </a:lnTo>
                <a:cubicBezTo>
                  <a:pt x="2567781" y="563990"/>
                  <a:pt x="2433637" y="424290"/>
                  <a:pt x="2438400" y="592565"/>
                </a:cubicBezTo>
                <a:cubicBezTo>
                  <a:pt x="2443163" y="760840"/>
                  <a:pt x="2346325" y="770365"/>
                  <a:pt x="2343150" y="852915"/>
                </a:cubicBezTo>
                <a:lnTo>
                  <a:pt x="2438400" y="1005315"/>
                </a:lnTo>
                <a:lnTo>
                  <a:pt x="2381250" y="1148190"/>
                </a:lnTo>
                <a:lnTo>
                  <a:pt x="2381250" y="1262490"/>
                </a:lnTo>
                <a:lnTo>
                  <a:pt x="2352675" y="1319640"/>
                </a:lnTo>
                <a:lnTo>
                  <a:pt x="2324100" y="1376790"/>
                </a:lnTo>
                <a:lnTo>
                  <a:pt x="2219325" y="1395840"/>
                </a:lnTo>
                <a:lnTo>
                  <a:pt x="2162175" y="1367265"/>
                </a:lnTo>
                <a:lnTo>
                  <a:pt x="2247900" y="1205340"/>
                </a:lnTo>
                <a:lnTo>
                  <a:pt x="2266950" y="1129140"/>
                </a:lnTo>
                <a:lnTo>
                  <a:pt x="2200275" y="881490"/>
                </a:lnTo>
                <a:lnTo>
                  <a:pt x="2105025" y="1148190"/>
                </a:lnTo>
                <a:lnTo>
                  <a:pt x="2105025" y="1233915"/>
                </a:lnTo>
                <a:lnTo>
                  <a:pt x="2066925" y="1233915"/>
                </a:lnTo>
                <a:lnTo>
                  <a:pt x="2066925" y="1310115"/>
                </a:lnTo>
                <a:lnTo>
                  <a:pt x="1943100" y="1281540"/>
                </a:lnTo>
                <a:lnTo>
                  <a:pt x="1962150" y="1148190"/>
                </a:lnTo>
                <a:lnTo>
                  <a:pt x="1990725" y="1052940"/>
                </a:lnTo>
                <a:lnTo>
                  <a:pt x="1885950" y="843390"/>
                </a:lnTo>
                <a:cubicBezTo>
                  <a:pt x="1766886" y="872040"/>
                  <a:pt x="1710059" y="911594"/>
                  <a:pt x="1529243" y="919020"/>
                </a:cubicBezTo>
                <a:cubicBezTo>
                  <a:pt x="1348427" y="926446"/>
                  <a:pt x="1302561" y="898303"/>
                  <a:pt x="1189220" y="887945"/>
                </a:cubicBezTo>
                <a:lnTo>
                  <a:pt x="1143000" y="1205340"/>
                </a:lnTo>
                <a:lnTo>
                  <a:pt x="1152525" y="1338690"/>
                </a:lnTo>
                <a:lnTo>
                  <a:pt x="1095375" y="1367265"/>
                </a:lnTo>
                <a:lnTo>
                  <a:pt x="1019175" y="1376790"/>
                </a:lnTo>
                <a:lnTo>
                  <a:pt x="962025" y="1357740"/>
                </a:lnTo>
                <a:lnTo>
                  <a:pt x="1047750" y="1272015"/>
                </a:lnTo>
                <a:lnTo>
                  <a:pt x="990600" y="1062465"/>
                </a:lnTo>
                <a:lnTo>
                  <a:pt x="971550" y="1157715"/>
                </a:lnTo>
                <a:lnTo>
                  <a:pt x="933450" y="1252965"/>
                </a:lnTo>
                <a:lnTo>
                  <a:pt x="904875" y="1291065"/>
                </a:lnTo>
                <a:lnTo>
                  <a:pt x="904875" y="1291065"/>
                </a:lnTo>
                <a:lnTo>
                  <a:pt x="777875" y="1303765"/>
                </a:lnTo>
                <a:lnTo>
                  <a:pt x="885825" y="1119615"/>
                </a:lnTo>
                <a:lnTo>
                  <a:pt x="866775" y="871965"/>
                </a:lnTo>
                <a:cubicBezTo>
                  <a:pt x="731838" y="905303"/>
                  <a:pt x="408781" y="829103"/>
                  <a:pt x="288131" y="810053"/>
                </a:cubicBezTo>
                <a:cubicBezTo>
                  <a:pt x="239712" y="792590"/>
                  <a:pt x="187722" y="779096"/>
                  <a:pt x="142875" y="757665"/>
                </a:cubicBezTo>
                <a:cubicBezTo>
                  <a:pt x="98028" y="736234"/>
                  <a:pt x="42862" y="722740"/>
                  <a:pt x="19050" y="681465"/>
                </a:cubicBezTo>
                <a:lnTo>
                  <a:pt x="0" y="5100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2"/>
          <p:cNvSpPr/>
          <p:nvPr/>
        </p:nvSpPr>
        <p:spPr>
          <a:xfrm>
            <a:off x="1808680" y="3758570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62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8318" y="3722094"/>
            <a:ext cx="266026" cy="255378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62"/>
          <p:cNvSpPr/>
          <p:nvPr/>
        </p:nvSpPr>
        <p:spPr>
          <a:xfrm>
            <a:off x="427998" y="800101"/>
            <a:ext cx="3554400" cy="446494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Площадь свободных с/х земель:  302 170 га</a:t>
            </a:r>
            <a:endParaRPr sz="1100" dirty="0"/>
          </a:p>
        </p:txBody>
      </p:sp>
      <p:pic>
        <p:nvPicPr>
          <p:cNvPr id="543" name="Google Shape;54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604" y="4140553"/>
            <a:ext cx="285027" cy="14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2812" y="4228487"/>
            <a:ext cx="263452" cy="16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0940" y="4078697"/>
            <a:ext cx="457377" cy="34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2"/>
          <p:cNvSpPr txBox="1"/>
          <p:nvPr/>
        </p:nvSpPr>
        <p:spPr>
          <a:xfrm>
            <a:off x="399150" y="2059500"/>
            <a:ext cx="3000000" cy="17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550" dirty="0">
                <a:solidFill>
                  <a:srgbClr val="891861"/>
                </a:solidFill>
              </a:rPr>
              <a:t>Подразделение с/х земель: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Пашни – 2500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Залежи – 9402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Пастбища – 188760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– </a:t>
            </a:r>
            <a:r>
              <a:rPr lang="ru-RU" dirty="0">
                <a:solidFill>
                  <a:srgbClr val="231F20"/>
                </a:solidFill>
              </a:rPr>
              <a:t>12624</a:t>
            </a:r>
            <a:r>
              <a:rPr lang="ru" dirty="0">
                <a:solidFill>
                  <a:srgbClr val="231F20"/>
                </a:solidFill>
              </a:rPr>
              <a:t>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Сенокосы – 46269 га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47" name="Google Shape;547;p62"/>
          <p:cNvSpPr txBox="1"/>
          <p:nvPr/>
        </p:nvSpPr>
        <p:spPr>
          <a:xfrm>
            <a:off x="6503075" y="2660175"/>
            <a:ext cx="145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производимой сх продукцией</a:t>
            </a:r>
            <a:endParaRPr dirty="0"/>
          </a:p>
        </p:txBody>
      </p:sp>
      <p:sp>
        <p:nvSpPr>
          <p:cNvPr id="548" name="Google Shape;548;p62"/>
          <p:cNvSpPr txBox="1"/>
          <p:nvPr/>
        </p:nvSpPr>
        <p:spPr>
          <a:xfrm>
            <a:off x="408850" y="4440750"/>
            <a:ext cx="2120990" cy="5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rgbClr val="7B2668"/>
                </a:solidFill>
                <a:latin typeface="Arial"/>
                <a:ea typeface="Arial"/>
                <a:cs typeface="Arial"/>
                <a:sym typeface="Arial"/>
              </a:rPr>
              <a:t>15854,9 т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62"/>
          <p:cNvSpPr txBox="1"/>
          <p:nvPr/>
        </p:nvSpPr>
        <p:spPr>
          <a:xfrm>
            <a:off x="2529839" y="4543325"/>
            <a:ext cx="5852161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произведённой продукции (молоко, мясо, яйцо – 1080,4 тыс. штук).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406076" y="1566675"/>
            <a:ext cx="6619564" cy="3711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</a:rPr>
              <a:t>Крупные предприятия: три сельскохозяйственных кооператива- СХК «Луч»,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</a:rPr>
              <a:t>СХК «Пограничник», СХК им. Кирова</a:t>
            </a:r>
            <a:r>
              <a:rPr lang="en-US" sz="1000" dirty="0">
                <a:solidFill>
                  <a:schemeClr val="dk1"/>
                </a:solidFill>
              </a:rPr>
              <a:t>;</a:t>
            </a:r>
            <a:r>
              <a:rPr lang="ru-RU" sz="1000" dirty="0">
                <a:solidFill>
                  <a:schemeClr val="dk1"/>
                </a:solidFill>
              </a:rPr>
              <a:t> 27 КФХ</a:t>
            </a:r>
            <a:r>
              <a:rPr lang="ru" sz="1000" dirty="0">
                <a:solidFill>
                  <a:schemeClr val="dk1"/>
                </a:solidFill>
              </a:rPr>
              <a:t> и ЛПХ.</a:t>
            </a:r>
            <a:endParaRPr sz="10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6146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0340"/>
            <a:ext cx="4145280" cy="29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89" y="3581802"/>
            <a:ext cx="228600" cy="20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60" y="3566165"/>
            <a:ext cx="225425" cy="20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72" y="3364552"/>
            <a:ext cx="2254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2960325"/>
            <a:ext cx="2254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95" y="3238822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14" y="3241838"/>
            <a:ext cx="2254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74" y="3206284"/>
            <a:ext cx="261938" cy="14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21" y="3367912"/>
            <a:ext cx="195262" cy="2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50" y="2973585"/>
            <a:ext cx="195262" cy="1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06" y="3477630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81" y="3061453"/>
            <a:ext cx="27463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53" y="3349797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60" y="2993953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75" y="3380511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94" y="2590885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06" y="3192503"/>
            <a:ext cx="228600" cy="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26" y="3220690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143605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Туризм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FFFFFF"/>
                </a:solidFill>
              </a:rPr>
              <a:t>Т</a:t>
            </a:r>
            <a:r>
              <a:rPr lang="ru" sz="1100" b="1" dirty="0">
                <a:solidFill>
                  <a:srgbClr val="FFFFFF"/>
                </a:solidFill>
              </a:rPr>
              <a:t>уристические объекты</a:t>
            </a:r>
            <a:endParaRPr sz="1100" dirty="0"/>
          </a:p>
        </p:txBody>
      </p:sp>
      <p:sp>
        <p:nvSpPr>
          <p:cNvPr id="580" name="Google Shape;580;p65"/>
          <p:cNvSpPr txBox="1"/>
          <p:nvPr/>
        </p:nvSpPr>
        <p:spPr>
          <a:xfrm>
            <a:off x="181367" y="1367538"/>
            <a:ext cx="4496429" cy="15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>
                <a:solidFill>
                  <a:srgbClr val="231F20"/>
                </a:solidFill>
              </a:rPr>
              <a:t>Гостиницы- 2 шт. (20 мест)</a:t>
            </a:r>
            <a:r>
              <a:rPr lang="en-US" sz="1300" dirty="0">
                <a:solidFill>
                  <a:srgbClr val="231F20"/>
                </a:solidFill>
              </a:rPr>
              <a:t>;</a:t>
            </a:r>
            <a:endParaRPr sz="13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>
                <a:solidFill>
                  <a:srgbClr val="231F20"/>
                </a:solidFill>
              </a:rPr>
              <a:t>Предприятия общественного питания- 5 шт.</a:t>
            </a:r>
            <a:endParaRPr sz="13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>
                <a:solidFill>
                  <a:srgbClr val="231F20"/>
                </a:solidFill>
              </a:rPr>
              <a:t>Точки притяжения (памятники, музеи и т.д.)- 10шт.</a:t>
            </a:r>
            <a:endParaRPr sz="1300" dirty="0">
              <a:solidFill>
                <a:srgbClr val="231F20"/>
              </a:solidFill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endParaRPr sz="1300" dirty="0">
              <a:solidFill>
                <a:srgbClr val="231F2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81" name="Google Shape;581;p65"/>
          <p:cNvSpPr txBox="1"/>
          <p:nvPr/>
        </p:nvSpPr>
        <p:spPr>
          <a:xfrm>
            <a:off x="4975860" y="1367537"/>
            <a:ext cx="3629015" cy="368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100" dirty="0"/>
              <a:t>Перспективные направления развития муниципального района</a:t>
            </a:r>
          </a:p>
          <a:p>
            <a:pPr lvl="0" algn="just">
              <a:lnSpc>
                <a:spcPct val="90000"/>
              </a:lnSpc>
            </a:pPr>
            <a:r>
              <a:rPr lang="ru-RU" sz="1100" dirty="0"/>
              <a:t>Экологический туризм, как потенциальная точка роста - на территории </a:t>
            </a:r>
            <a:r>
              <a:rPr lang="ru-RU" sz="1100" dirty="0" err="1"/>
              <a:t>Кыринского</a:t>
            </a:r>
            <a:r>
              <a:rPr lang="ru-RU" sz="1100" dirty="0"/>
              <a:t> района расположен </a:t>
            </a:r>
            <a:r>
              <a:rPr lang="ru-RU" sz="1100" dirty="0" err="1"/>
              <a:t>Сохондинский</a:t>
            </a:r>
            <a:r>
              <a:rPr lang="ru-RU" sz="1100" dirty="0"/>
              <a:t> биосферный заповедник, который разработал экологические маршруты: «Тропою Палласа», «Лосиное озеро», «Вершина </a:t>
            </a:r>
            <a:r>
              <a:rPr lang="ru-RU" sz="1100" dirty="0" err="1"/>
              <a:t>Букукуна</a:t>
            </a:r>
            <a:r>
              <a:rPr lang="ru-RU" sz="1100" dirty="0"/>
              <a:t> – прошлое и настоящее», «В гармонии с природой», «Живая вода», «Нетронутый мир», «Тайна </a:t>
            </a:r>
            <a:r>
              <a:rPr lang="ru-RU" sz="1100" dirty="0" err="1"/>
              <a:t>Букукунского</a:t>
            </a:r>
            <a:r>
              <a:rPr lang="ru-RU" sz="1100" dirty="0"/>
              <a:t> озера», «Песня весны»,  «Путешествие в страну тарбаганов». Также на территории района имеются Культурно – досуговый центр «Наследие» знакомит с культурой </a:t>
            </a:r>
            <a:r>
              <a:rPr lang="ru-RU" sz="1100" dirty="0" err="1"/>
              <a:t>семейских</a:t>
            </a:r>
            <a:r>
              <a:rPr lang="ru-RU" sz="1100" dirty="0"/>
              <a:t>;  Национально-культурный центр «</a:t>
            </a:r>
            <a:r>
              <a:rPr lang="ru-RU" sz="1100" dirty="0" err="1"/>
              <a:t>Бульжамуур</a:t>
            </a:r>
            <a:r>
              <a:rPr lang="ru-RU" sz="1100" dirty="0"/>
              <a:t>» - с культурой бурят и </a:t>
            </a:r>
            <a:r>
              <a:rPr lang="ru-RU" sz="1100" dirty="0" err="1"/>
              <a:t>хамниган</a:t>
            </a:r>
            <a:r>
              <a:rPr lang="ru-RU" sz="1100" dirty="0"/>
              <a:t>; Культурно – досуговый  центр «Казачество» – с культурой забайкальских казаков. В связи с этим возможно организовать туризм в формате межрайонного сотрудничества, на территории сельского поселения «</a:t>
            </a:r>
            <a:r>
              <a:rPr lang="ru-RU" sz="1100" dirty="0" err="1"/>
              <a:t>Гаваньское</a:t>
            </a:r>
            <a:r>
              <a:rPr lang="ru-RU" sz="1100" dirty="0"/>
              <a:t>» есть Ильмовая роща. Возможно развитие приграничной территории за счет развития международного сотрудничества и организации приграничного туризма.</a:t>
            </a:r>
          </a:p>
        </p:txBody>
      </p:sp>
      <p:sp>
        <p:nvSpPr>
          <p:cNvPr id="583" name="Google Shape;583;p65"/>
          <p:cNvSpPr txBox="1"/>
          <p:nvPr/>
        </p:nvSpPr>
        <p:spPr>
          <a:xfrm>
            <a:off x="181367" y="3365038"/>
            <a:ext cx="4723141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Туристические маршруты – 16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Событийные мероприятия- 121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dirty="0">
                <a:solidFill>
                  <a:srgbClr val="231F20"/>
                </a:solidFill>
              </a:rPr>
              <a:t>П</a:t>
            </a:r>
            <a:r>
              <a:rPr lang="ru" dirty="0">
                <a:solidFill>
                  <a:srgbClr val="231F20"/>
                </a:solidFill>
              </a:rPr>
              <a:t>роизводство сувенирной продукции - жители района.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Туристические сообщества (НКО) – 4шт.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3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Т</a:t>
            </a:r>
            <a:r>
              <a:rPr lang="ru" sz="1100" b="1" dirty="0">
                <a:solidFill>
                  <a:srgbClr val="FFFFFF"/>
                </a:solidFill>
              </a:rPr>
              <a:t>уристические активности 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9574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Лесной</a:t>
            </a: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7F7F7F"/>
                </a:solidFill>
              </a:rPr>
              <a:t>фонд </a:t>
            </a:r>
            <a:endParaRPr sz="1100" dirty="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416325" y="9792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Земли лесного фонда: 1163491 га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479014" y="1796135"/>
            <a:ext cx="3277197" cy="195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Сосна – 1303358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Лиственница – 592427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Кедр – 61822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Береза – 147173 га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dirty="0">
                <a:solidFill>
                  <a:srgbClr val="231F20"/>
                </a:solidFill>
              </a:rPr>
              <a:t>Осина – 34462 га Тополь – 1141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– 95149 га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416323" y="3994200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Расчетная лесосека: 500 куб. м в год</a:t>
            </a:r>
            <a:endParaRPr sz="1100" dirty="0"/>
          </a:p>
        </p:txBody>
      </p:sp>
      <p:sp>
        <p:nvSpPr>
          <p:cNvPr id="560" name="Google Shape;560;p63"/>
          <p:cNvSpPr txBox="1"/>
          <p:nvPr/>
        </p:nvSpPr>
        <p:spPr>
          <a:xfrm>
            <a:off x="6503075" y="2660175"/>
            <a:ext cx="1456500" cy="75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крпных предприятий отрасли</a:t>
            </a:r>
            <a:endParaRPr dirty="0"/>
          </a:p>
        </p:txBody>
      </p:sp>
      <p:sp>
        <p:nvSpPr>
          <p:cNvPr id="561" name="Google Shape;561;p63"/>
          <p:cNvSpPr txBox="1"/>
          <p:nvPr/>
        </p:nvSpPr>
        <p:spPr>
          <a:xfrm>
            <a:off x="406076" y="1566675"/>
            <a:ext cx="49635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40" y="1432560"/>
            <a:ext cx="448056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Промышленность  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298450" y="2081963"/>
            <a:ext cx="4418330" cy="1661963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800" dirty="0"/>
              <a:t>Виды предприятий района</a:t>
            </a:r>
            <a:r>
              <a:rPr lang="en-US" sz="800" dirty="0"/>
              <a:t>: </a:t>
            </a:r>
            <a:r>
              <a:rPr lang="ru-RU" sz="800" dirty="0"/>
              <a:t>наличие действующих  «системообразующих» предприятий по добыче угля, золота: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dirty="0"/>
              <a:t>На территории района действуют 3 предприятия по добыче руд цветных металлов (ООО «</a:t>
            </a:r>
            <a:r>
              <a:rPr lang="ru-RU" sz="800" dirty="0" err="1"/>
              <a:t>Тырин</a:t>
            </a:r>
            <a:r>
              <a:rPr lang="ru-RU" sz="800" dirty="0"/>
              <a:t>», ООО «</a:t>
            </a:r>
            <a:r>
              <a:rPr lang="ru-RU" sz="800" dirty="0" err="1"/>
              <a:t>Мангут</a:t>
            </a:r>
            <a:r>
              <a:rPr lang="ru-RU" sz="800" dirty="0"/>
              <a:t>», ООО «Полезные ископаемые» - по отчетности показывают нулевые показатели и численность работников по 1 человеку в каждом предприятии).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dirty="0"/>
              <a:t>ООО «</a:t>
            </a:r>
            <a:r>
              <a:rPr lang="ru-RU" sz="800" dirty="0" err="1"/>
              <a:t>Мангут</a:t>
            </a:r>
            <a:r>
              <a:rPr lang="ru-RU" sz="800" dirty="0"/>
              <a:t>» Разработка </a:t>
            </a:r>
            <a:r>
              <a:rPr lang="ru-RU" sz="800" dirty="0" err="1"/>
              <a:t>Алтанского</a:t>
            </a:r>
            <a:r>
              <a:rPr lang="ru-RU" sz="800" dirty="0"/>
              <a:t> месторождения каменного угля. Ведутся разведочные работы, создано 19 рабочих мест.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dirty="0"/>
              <a:t>ООО Артель старателей «</a:t>
            </a:r>
            <a:r>
              <a:rPr lang="ru-RU" sz="800" dirty="0" err="1"/>
              <a:t>Бальджа</a:t>
            </a:r>
            <a:r>
              <a:rPr lang="ru-RU" sz="800" dirty="0"/>
              <a:t>» по добыче рассыпного золота  (объем добычи в 2021 году- 874,7 кг, в 2022 году – 1229,9 кг. Создано рабочих мест 305.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СН «Голд Майнинг» Планируют начать добычу золота, ведутся разведочные работы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Количество созданных рабочих мест  40</a:t>
            </a:r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6 шт.</a:t>
            </a:r>
            <a:endParaRPr sz="1100" dirty="0"/>
          </a:p>
        </p:txBody>
      </p:sp>
      <p:sp>
        <p:nvSpPr>
          <p:cNvPr id="570" name="Google Shape;570;p64"/>
          <p:cNvSpPr txBox="1"/>
          <p:nvPr/>
        </p:nvSpPr>
        <p:spPr>
          <a:xfrm>
            <a:off x="406076" y="1490475"/>
            <a:ext cx="4963500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предприятия: ООО Артель Старателей «Бальджа», СН Голд Майнинг.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406075" y="4496501"/>
            <a:ext cx="3554400" cy="486978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производства: 5014,3 млн. </a:t>
            </a:r>
            <a:r>
              <a:rPr lang="ru-RU" sz="1100" b="1" dirty="0">
                <a:solidFill>
                  <a:srgbClr val="FFFFFF"/>
                </a:solidFill>
              </a:rPr>
              <a:t>р</a:t>
            </a:r>
            <a:r>
              <a:rPr lang="ru" sz="1100" b="1" dirty="0">
                <a:solidFill>
                  <a:srgbClr val="FFFFFF"/>
                </a:solidFill>
              </a:rPr>
              <a:t>уб.</a:t>
            </a:r>
            <a:endParaRPr sz="1100" dirty="0"/>
          </a:p>
        </p:txBody>
      </p:sp>
      <p:sp>
        <p:nvSpPr>
          <p:cNvPr id="572" name="Google Shape;572;p64"/>
          <p:cNvSpPr txBox="1"/>
          <p:nvPr/>
        </p:nvSpPr>
        <p:spPr>
          <a:xfrm>
            <a:off x="6503075" y="24315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790224"/>
            <a:ext cx="4203102" cy="321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25" y="3688080"/>
            <a:ext cx="123563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25" y="3716020"/>
            <a:ext cx="208149" cy="1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1508</Words>
  <Application>Microsoft Office PowerPoint</Application>
  <PresentationFormat>Экран (16:9)</PresentationFormat>
  <Paragraphs>171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Helvetica Neue</vt:lpstr>
      <vt:lpstr>tahoma</vt:lpstr>
      <vt:lpstr>Times New Roman</vt:lpstr>
      <vt:lpstr>Arial</vt:lpstr>
      <vt:lpstr>Calibri</vt:lpstr>
      <vt:lpstr>Simple Light</vt:lpstr>
      <vt:lpstr>2_Office Theme</vt:lpstr>
      <vt:lpstr>1_Office Theme</vt:lpstr>
      <vt:lpstr>Презентация PowerPoint</vt:lpstr>
      <vt:lpstr>Информация о районе 1/3</vt:lpstr>
      <vt:lpstr>Информация о районе 2/3 (карта района с системообразующими предприятиями)</vt:lpstr>
      <vt:lpstr>Информация о районе </vt:lpstr>
      <vt:lpstr>Полезные ископаемые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61</cp:revision>
  <dcterms:modified xsi:type="dcterms:W3CDTF">2023-11-30T00:24:29Z</dcterms:modified>
</cp:coreProperties>
</file>