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95" r:id="rId2"/>
    <p:sldId id="258" r:id="rId3"/>
    <p:sldId id="290" r:id="rId4"/>
    <p:sldId id="282" r:id="rId5"/>
    <p:sldId id="287" r:id="rId6"/>
    <p:sldId id="259" r:id="rId7"/>
    <p:sldId id="285" r:id="rId8"/>
    <p:sldId id="260" r:id="rId9"/>
    <p:sldId id="261" r:id="rId10"/>
    <p:sldId id="263" r:id="rId11"/>
    <p:sldId id="264" r:id="rId12"/>
    <p:sldId id="267" r:id="rId13"/>
    <p:sldId id="269" r:id="rId14"/>
    <p:sldId id="286" r:id="rId15"/>
    <p:sldId id="273" r:id="rId16"/>
    <p:sldId id="276" r:id="rId17"/>
    <p:sldId id="283" r:id="rId18"/>
    <p:sldId id="298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33FF"/>
    <a:srgbClr val="FF00FF"/>
    <a:srgbClr val="6666FF"/>
    <a:srgbClr val="CC99FF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78" autoAdjust="0"/>
  </p:normalViewPr>
  <p:slideViewPr>
    <p:cSldViewPr>
      <p:cViewPr>
        <p:scale>
          <a:sx n="107" d="100"/>
          <a:sy n="107" d="100"/>
        </p:scale>
        <p:origin x="-173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6AEF0-B865-49D7-842E-5909F9E7A0A4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91C9833-E0E0-4129-AF3E-E75193943555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Налог на доходы физических лиц (НДФЛ)  =  175044,3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B312D04-92BF-4643-8953-CA59A3BF4D9D}" type="parTrans" cxnId="{8DCA0CF9-5810-480C-9EA6-0B07E11B9A90}">
      <dgm:prSet/>
      <dgm:spPr/>
      <dgm:t>
        <a:bodyPr/>
        <a:lstStyle/>
        <a:p>
          <a:endParaRPr lang="ru-RU"/>
        </a:p>
      </dgm:t>
    </dgm:pt>
    <dgm:pt modelId="{1BDE3723-CDE4-4D12-98FC-679E18D77C4E}" type="sibTrans" cxnId="{8DCA0CF9-5810-480C-9EA6-0B07E11B9A90}">
      <dgm:prSet/>
      <dgm:spPr/>
      <dgm:t>
        <a:bodyPr/>
        <a:lstStyle/>
        <a:p>
          <a:endParaRPr lang="ru-RU"/>
        </a:p>
      </dgm:t>
    </dgm:pt>
    <dgm:pt modelId="{8D3C6785-2581-4CC9-B728-1E9592B167CF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2000" b="1" dirty="0" smtClean="0"/>
            <a:t> </a:t>
          </a:r>
        </a:p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Доходы от уплаты акцизов на </a:t>
          </a:r>
        </a:p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нефтепродукты  </a:t>
          </a:r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=   26300,9</a:t>
          </a:r>
        </a:p>
        <a:p>
          <a:pPr algn="l"/>
          <a:endParaRPr lang="ru-RU" sz="2000" b="1" dirty="0"/>
        </a:p>
      </dgm:t>
    </dgm:pt>
    <dgm:pt modelId="{48F7101C-5EF2-4429-B9CC-8900E3A818BE}" type="parTrans" cxnId="{191C4BC4-638B-4E66-9FED-4B465D4EB15D}">
      <dgm:prSet/>
      <dgm:spPr/>
      <dgm:t>
        <a:bodyPr/>
        <a:lstStyle/>
        <a:p>
          <a:endParaRPr lang="ru-RU"/>
        </a:p>
      </dgm:t>
    </dgm:pt>
    <dgm:pt modelId="{D68859A1-957D-4305-8D05-261AE7833966}" type="sibTrans" cxnId="{191C4BC4-638B-4E66-9FED-4B465D4EB15D}">
      <dgm:prSet/>
      <dgm:spPr/>
      <dgm:t>
        <a:bodyPr/>
        <a:lstStyle/>
        <a:p>
          <a:endParaRPr lang="ru-RU"/>
        </a:p>
      </dgm:t>
    </dgm:pt>
    <dgm:pt modelId="{85ADBCD5-1DA1-41D1-A022-D4C652D3102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    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Неналоговые доходы  (доходы от использования имущества, доходы от оказания платных услуг (работ),  платежи при пользовании природными ресурсами, доходы от продажи материальных и нематериальных активов, штрафы,)  = 25856,9</a:t>
          </a:r>
          <a:endParaRPr lang="ru-RU" sz="1100" b="1" dirty="0">
            <a:solidFill>
              <a:srgbClr val="FFBF61"/>
            </a:solidFill>
          </a:endParaRPr>
        </a:p>
      </dgm:t>
    </dgm:pt>
    <dgm:pt modelId="{47FEB15E-AF77-49E1-AA4A-C6BFE55F6623}" type="parTrans" cxnId="{A08561CF-DED1-4D9E-9CBB-B4885E8BE5BD}">
      <dgm:prSet/>
      <dgm:spPr/>
      <dgm:t>
        <a:bodyPr/>
        <a:lstStyle/>
        <a:p>
          <a:endParaRPr lang="ru-RU"/>
        </a:p>
      </dgm:t>
    </dgm:pt>
    <dgm:pt modelId="{ED35838F-6433-4DC0-B087-94D91F0FC6CB}" type="sibTrans" cxnId="{A08561CF-DED1-4D9E-9CBB-B4885E8BE5BD}">
      <dgm:prSet/>
      <dgm:spPr/>
      <dgm:t>
        <a:bodyPr/>
        <a:lstStyle/>
        <a:p>
          <a:endParaRPr lang="ru-RU"/>
        </a:p>
      </dgm:t>
    </dgm:pt>
    <dgm:pt modelId="{D8AAA505-9231-483D-B1A2-95317582F9D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Налоги на совокупный доход    =   </a:t>
          </a:r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3520,9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FA5E1CE-E82D-4A8A-A71C-F63E768FF998}" type="parTrans" cxnId="{1CC71264-ABCC-47C0-ACC4-A81AF84F5CD0}">
      <dgm:prSet/>
      <dgm:spPr/>
      <dgm:t>
        <a:bodyPr/>
        <a:lstStyle/>
        <a:p>
          <a:endParaRPr lang="ru-RU"/>
        </a:p>
      </dgm:t>
    </dgm:pt>
    <dgm:pt modelId="{2D93A76F-0F50-439A-A494-DBC7535D9653}" type="sibTrans" cxnId="{1CC71264-ABCC-47C0-ACC4-A81AF84F5CD0}">
      <dgm:prSet/>
      <dgm:spPr/>
      <dgm:t>
        <a:bodyPr/>
        <a:lstStyle/>
        <a:p>
          <a:endParaRPr lang="ru-RU"/>
        </a:p>
      </dgm:t>
    </dgm:pt>
    <dgm:pt modelId="{BCBCF965-82B6-408E-866A-5658D3EA495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добычу полезных </a:t>
          </a:r>
          <a:r>
            <a:rPr lang="ru-RU" sz="14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ископаемых=</a:t>
          </a:r>
          <a: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58235,1</a:t>
          </a:r>
        </a:p>
        <a:p>
          <a:pPr algn="ctr"/>
          <a: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   =  2651,2</a:t>
          </a:r>
        </a:p>
        <a:p>
          <a:pPr algn="ctr"/>
          <a:endParaRPr lang="ru-RU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AC417-95C6-49E6-9C7A-4C99FE980934}" type="parTrans" cxnId="{FE470533-2775-4EB7-822A-028DCC6FDC4D}">
      <dgm:prSet/>
      <dgm:spPr/>
      <dgm:t>
        <a:bodyPr/>
        <a:lstStyle/>
        <a:p>
          <a:endParaRPr lang="ru-RU"/>
        </a:p>
      </dgm:t>
    </dgm:pt>
    <dgm:pt modelId="{5E58CF59-5C0B-479F-9751-E1DD03067B23}" type="sibTrans" cxnId="{FE470533-2775-4EB7-822A-028DCC6FDC4D}">
      <dgm:prSet/>
      <dgm:spPr/>
      <dgm:t>
        <a:bodyPr/>
        <a:lstStyle/>
        <a:p>
          <a:endParaRPr lang="ru-RU"/>
        </a:p>
      </dgm:t>
    </dgm:pt>
    <dgm:pt modelId="{123E02CC-9D19-4881-B7B2-D351FACBAC7B}" type="pres">
      <dgm:prSet presAssocID="{EDF6AEF0-B865-49D7-842E-5909F9E7A0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02630-C87F-4057-8249-D7B358CEC523}" type="pres">
      <dgm:prSet presAssocID="{491C9833-E0E0-4129-AF3E-E75193943555}" presName="parentText" presStyleLbl="node1" presStyleIdx="0" presStyleCnt="5" custLinFactY="-353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19D96-877B-49FE-84FA-FF3528EE175F}" type="pres">
      <dgm:prSet presAssocID="{1BDE3723-CDE4-4D12-98FC-679E18D77C4E}" presName="spacer" presStyleCnt="0"/>
      <dgm:spPr/>
    </dgm:pt>
    <dgm:pt modelId="{16936E3D-8785-4661-B3B5-1F381BA8FF99}" type="pres">
      <dgm:prSet presAssocID="{8D3C6785-2581-4CC9-B728-1E9592B167CF}" presName="parentText" presStyleLbl="node1" presStyleIdx="1" presStyleCnt="5" custLinFactY="-404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83B4B-B231-4D97-B1C1-A4F09A9AD2D3}" type="pres">
      <dgm:prSet presAssocID="{D68859A1-957D-4305-8D05-261AE7833966}" presName="spacer" presStyleCnt="0"/>
      <dgm:spPr/>
    </dgm:pt>
    <dgm:pt modelId="{59A4ABD7-D8A1-4F8A-BED1-14BB8609C026}" type="pres">
      <dgm:prSet presAssocID="{D8AAA505-9231-483D-B1A2-95317582F9D4}" presName="parentText" presStyleLbl="node1" presStyleIdx="2" presStyleCnt="5" custLinFactY="-474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79A6C-76EA-466A-AC23-0DF43E3A9CC9}" type="pres">
      <dgm:prSet presAssocID="{2D93A76F-0F50-439A-A494-DBC7535D9653}" presName="spacer" presStyleCnt="0"/>
      <dgm:spPr/>
    </dgm:pt>
    <dgm:pt modelId="{195FC934-8C4B-4348-95B8-DD2CF33E86D5}" type="pres">
      <dgm:prSet presAssocID="{85ADBCD5-1DA1-41D1-A022-D4C652D31021}" presName="parentText" presStyleLbl="node1" presStyleIdx="3" presStyleCnt="5" custScaleY="110032" custLinFactY="366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5C888-BA17-4A90-A7DA-8A97E2653F64}" type="pres">
      <dgm:prSet presAssocID="{ED35838F-6433-4DC0-B087-94D91F0FC6CB}" presName="spacer" presStyleCnt="0"/>
      <dgm:spPr/>
    </dgm:pt>
    <dgm:pt modelId="{27074F23-5541-44E9-8296-6164C7943399}" type="pres">
      <dgm:prSet presAssocID="{BCBCF965-82B6-408E-866A-5658D3EA4951}" presName="parentText" presStyleLbl="node1" presStyleIdx="4" presStyleCnt="5" custAng="0" custLinFactY="-164503" custLinFactNeighborX="17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EB2DD-FC28-4672-A042-B49099EF3681}" type="presOf" srcId="{BCBCF965-82B6-408E-866A-5658D3EA4951}" destId="{27074F23-5541-44E9-8296-6164C7943399}" srcOrd="0" destOrd="0" presId="urn:microsoft.com/office/officeart/2005/8/layout/vList2"/>
    <dgm:cxn modelId="{191C4BC4-638B-4E66-9FED-4B465D4EB15D}" srcId="{EDF6AEF0-B865-49D7-842E-5909F9E7A0A4}" destId="{8D3C6785-2581-4CC9-B728-1E9592B167CF}" srcOrd="1" destOrd="0" parTransId="{48F7101C-5EF2-4429-B9CC-8900E3A818BE}" sibTransId="{D68859A1-957D-4305-8D05-261AE7833966}"/>
    <dgm:cxn modelId="{F7FB6D23-DF05-40C1-93C1-066EAF35ED2C}" type="presOf" srcId="{491C9833-E0E0-4129-AF3E-E75193943555}" destId="{FE102630-C87F-4057-8249-D7B358CEC523}" srcOrd="0" destOrd="0" presId="urn:microsoft.com/office/officeart/2005/8/layout/vList2"/>
    <dgm:cxn modelId="{FE470533-2775-4EB7-822A-028DCC6FDC4D}" srcId="{EDF6AEF0-B865-49D7-842E-5909F9E7A0A4}" destId="{BCBCF965-82B6-408E-866A-5658D3EA4951}" srcOrd="4" destOrd="0" parTransId="{AFFAC417-95C6-49E6-9C7A-4C99FE980934}" sibTransId="{5E58CF59-5C0B-479F-9751-E1DD03067B23}"/>
    <dgm:cxn modelId="{0F5397C9-6B1B-4F16-B93E-E3FCB7447606}" type="presOf" srcId="{D8AAA505-9231-483D-B1A2-95317582F9D4}" destId="{59A4ABD7-D8A1-4F8A-BED1-14BB8609C026}" srcOrd="0" destOrd="0" presId="urn:microsoft.com/office/officeart/2005/8/layout/vList2"/>
    <dgm:cxn modelId="{039A31DC-41DA-4160-8F85-4F3DB086DBD3}" type="presOf" srcId="{EDF6AEF0-B865-49D7-842E-5909F9E7A0A4}" destId="{123E02CC-9D19-4881-B7B2-D351FACBAC7B}" srcOrd="0" destOrd="0" presId="urn:microsoft.com/office/officeart/2005/8/layout/vList2"/>
    <dgm:cxn modelId="{1CC71264-ABCC-47C0-ACC4-A81AF84F5CD0}" srcId="{EDF6AEF0-B865-49D7-842E-5909F9E7A0A4}" destId="{D8AAA505-9231-483D-B1A2-95317582F9D4}" srcOrd="2" destOrd="0" parTransId="{BFA5E1CE-E82D-4A8A-A71C-F63E768FF998}" sibTransId="{2D93A76F-0F50-439A-A494-DBC7535D9653}"/>
    <dgm:cxn modelId="{8DCA0CF9-5810-480C-9EA6-0B07E11B9A90}" srcId="{EDF6AEF0-B865-49D7-842E-5909F9E7A0A4}" destId="{491C9833-E0E0-4129-AF3E-E75193943555}" srcOrd="0" destOrd="0" parTransId="{4B312D04-92BF-4643-8953-CA59A3BF4D9D}" sibTransId="{1BDE3723-CDE4-4D12-98FC-679E18D77C4E}"/>
    <dgm:cxn modelId="{A08561CF-DED1-4D9E-9CBB-B4885E8BE5BD}" srcId="{EDF6AEF0-B865-49D7-842E-5909F9E7A0A4}" destId="{85ADBCD5-1DA1-41D1-A022-D4C652D31021}" srcOrd="3" destOrd="0" parTransId="{47FEB15E-AF77-49E1-AA4A-C6BFE55F6623}" sibTransId="{ED35838F-6433-4DC0-B087-94D91F0FC6CB}"/>
    <dgm:cxn modelId="{E4905C8B-7B48-42AD-84D3-648B2DFEA327}" type="presOf" srcId="{8D3C6785-2581-4CC9-B728-1E9592B167CF}" destId="{16936E3D-8785-4661-B3B5-1F381BA8FF99}" srcOrd="0" destOrd="0" presId="urn:microsoft.com/office/officeart/2005/8/layout/vList2"/>
    <dgm:cxn modelId="{ECA3AEF9-40F2-469A-A025-6B1CB990F991}" type="presOf" srcId="{85ADBCD5-1DA1-41D1-A022-D4C652D31021}" destId="{195FC934-8C4B-4348-95B8-DD2CF33E86D5}" srcOrd="0" destOrd="0" presId="urn:microsoft.com/office/officeart/2005/8/layout/vList2"/>
    <dgm:cxn modelId="{86444777-91D0-463C-9220-76333C21F00B}" type="presParOf" srcId="{123E02CC-9D19-4881-B7B2-D351FACBAC7B}" destId="{FE102630-C87F-4057-8249-D7B358CEC523}" srcOrd="0" destOrd="0" presId="urn:microsoft.com/office/officeart/2005/8/layout/vList2"/>
    <dgm:cxn modelId="{A08AD856-009A-48C1-AEFE-01CA97217D09}" type="presParOf" srcId="{123E02CC-9D19-4881-B7B2-D351FACBAC7B}" destId="{A8619D96-877B-49FE-84FA-FF3528EE175F}" srcOrd="1" destOrd="0" presId="urn:microsoft.com/office/officeart/2005/8/layout/vList2"/>
    <dgm:cxn modelId="{ADC07490-FCC2-435F-8081-B94FAB1366FB}" type="presParOf" srcId="{123E02CC-9D19-4881-B7B2-D351FACBAC7B}" destId="{16936E3D-8785-4661-B3B5-1F381BA8FF99}" srcOrd="2" destOrd="0" presId="urn:microsoft.com/office/officeart/2005/8/layout/vList2"/>
    <dgm:cxn modelId="{75785523-3D26-40F7-9BA9-0023C08E0268}" type="presParOf" srcId="{123E02CC-9D19-4881-B7B2-D351FACBAC7B}" destId="{6A283B4B-B231-4D97-B1C1-A4F09A9AD2D3}" srcOrd="3" destOrd="0" presId="urn:microsoft.com/office/officeart/2005/8/layout/vList2"/>
    <dgm:cxn modelId="{4B26F32C-90CD-4424-8FBA-5299DE71ECC3}" type="presParOf" srcId="{123E02CC-9D19-4881-B7B2-D351FACBAC7B}" destId="{59A4ABD7-D8A1-4F8A-BED1-14BB8609C026}" srcOrd="4" destOrd="0" presId="urn:microsoft.com/office/officeart/2005/8/layout/vList2"/>
    <dgm:cxn modelId="{80386A4B-FB27-4EC0-BA0F-E9F1F586CBB2}" type="presParOf" srcId="{123E02CC-9D19-4881-B7B2-D351FACBAC7B}" destId="{65279A6C-76EA-466A-AC23-0DF43E3A9CC9}" srcOrd="5" destOrd="0" presId="urn:microsoft.com/office/officeart/2005/8/layout/vList2"/>
    <dgm:cxn modelId="{D15B5493-591B-4674-A125-6E1812B9988B}" type="presParOf" srcId="{123E02CC-9D19-4881-B7B2-D351FACBAC7B}" destId="{195FC934-8C4B-4348-95B8-DD2CF33E86D5}" srcOrd="6" destOrd="0" presId="urn:microsoft.com/office/officeart/2005/8/layout/vList2"/>
    <dgm:cxn modelId="{F0E26C2D-FD86-43B2-AB98-66169513C3B1}" type="presParOf" srcId="{123E02CC-9D19-4881-B7B2-D351FACBAC7B}" destId="{0075C888-BA17-4A90-A7DA-8A97E2653F64}" srcOrd="7" destOrd="0" presId="urn:microsoft.com/office/officeart/2005/8/layout/vList2"/>
    <dgm:cxn modelId="{8695346F-6D4F-4DE8-989F-6B110CC2DEAC}" type="presParOf" srcId="{123E02CC-9D19-4881-B7B2-D351FACBAC7B}" destId="{27074F23-5541-44E9-8296-6164C79433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02630-C87F-4057-8249-D7B358CEC523}">
      <dsp:nvSpPr>
        <dsp:cNvPr id="0" name=""/>
        <dsp:cNvSpPr/>
      </dsp:nvSpPr>
      <dsp:spPr>
        <a:xfrm>
          <a:off x="0" y="0"/>
          <a:ext cx="5007880" cy="795029"/>
        </a:xfrm>
        <a:prstGeom prst="roundRect">
          <a:avLst/>
        </a:prstGeom>
        <a:solidFill>
          <a:schemeClr val="accent3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Налог на доходы физических лиц (НДФЛ)  =  175044,3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8810" y="38810"/>
        <a:ext cx="4930260" cy="717409"/>
      </dsp:txXfrm>
    </dsp:sp>
    <dsp:sp modelId="{16936E3D-8785-4661-B3B5-1F381BA8FF99}">
      <dsp:nvSpPr>
        <dsp:cNvPr id="0" name=""/>
        <dsp:cNvSpPr/>
      </dsp:nvSpPr>
      <dsp:spPr>
        <a:xfrm>
          <a:off x="0" y="677457"/>
          <a:ext cx="5007880" cy="795029"/>
        </a:xfrm>
        <a:prstGeom prst="round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Доходы от уплаты акцизов на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нефтепродукты  </a:t>
          </a: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=   26300,9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38810" y="716267"/>
        <a:ext cx="4930260" cy="717409"/>
      </dsp:txXfrm>
    </dsp:sp>
    <dsp:sp modelId="{59A4ABD7-D8A1-4F8A-BED1-14BB8609C026}">
      <dsp:nvSpPr>
        <dsp:cNvPr id="0" name=""/>
        <dsp:cNvSpPr/>
      </dsp:nvSpPr>
      <dsp:spPr>
        <a:xfrm>
          <a:off x="0" y="1425655"/>
          <a:ext cx="5007880" cy="795029"/>
        </a:xfrm>
        <a:prstGeom prst="roundRect">
          <a:avLst/>
        </a:prstGeom>
        <a:solidFill>
          <a:schemeClr val="accent5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Налоги на совокупный доход    =   </a:t>
          </a: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3520,9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810" y="1464465"/>
        <a:ext cx="4930260" cy="717409"/>
      </dsp:txXfrm>
    </dsp:sp>
    <dsp:sp modelId="{195FC934-8C4B-4348-95B8-DD2CF33E86D5}">
      <dsp:nvSpPr>
        <dsp:cNvPr id="0" name=""/>
        <dsp:cNvSpPr/>
      </dsp:nvSpPr>
      <dsp:spPr>
        <a:xfrm>
          <a:off x="0" y="2916029"/>
          <a:ext cx="5007880" cy="874786"/>
        </a:xfrm>
        <a:prstGeom prst="round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   </a:t>
          </a: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Неналоговые доходы  (доходы от использования имущества, доходы от оказания платных услуг (работ),  платежи при пользовании природными ресурсами, доходы от продажи материальных и нематериальных активов, штрафы,)  = 25856,9</a:t>
          </a:r>
          <a:endParaRPr lang="ru-RU" sz="1100" b="1" kern="1200" dirty="0">
            <a:solidFill>
              <a:srgbClr val="FFBF61"/>
            </a:solidFill>
          </a:endParaRPr>
        </a:p>
      </dsp:txBody>
      <dsp:txXfrm>
        <a:off x="42704" y="2958733"/>
        <a:ext cx="4922472" cy="789378"/>
      </dsp:txXfrm>
    </dsp:sp>
    <dsp:sp modelId="{27074F23-5541-44E9-8296-6164C7943399}">
      <dsp:nvSpPr>
        <dsp:cNvPr id="0" name=""/>
        <dsp:cNvSpPr/>
      </dsp:nvSpPr>
      <dsp:spPr>
        <a:xfrm>
          <a:off x="0" y="2173845"/>
          <a:ext cx="5007880" cy="795029"/>
        </a:xfrm>
        <a:prstGeom prst="roundRect">
          <a:avLst/>
        </a:prstGeom>
        <a:solidFill>
          <a:schemeClr val="accent4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добычу полезных </a:t>
          </a:r>
          <a:r>
            <a:rPr lang="ru-RU" sz="14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ископаемых=</a:t>
          </a: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58235,1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   =  2651,2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10" y="2212655"/>
        <a:ext cx="4930260" cy="71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747713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B354E-A31D-4161-825C-B0D490C66DE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7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kha.gov.ru/special/sites/default/files/story/img/2013_10/57/%20%D0%B1%D1%8E%D0%B4%D0%B6%D0%B5%D1%82%D0%B0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бюджет 2024 года\на сайт\2024 год\годовой отчет об исполнении бюджета\fin-gra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71400"/>
            <a:ext cx="10588479" cy="71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941168"/>
            <a:ext cx="727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Отчет об исполнении бюджета муниципального района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«Кыринский район» за 2024 год 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718"/>
            <a:ext cx="6552728" cy="126005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3333FF"/>
                </a:solidFill>
              </a:rPr>
              <a:t>2. Неналоговые </a:t>
            </a:r>
            <a:r>
              <a:rPr lang="ru-RU" i="1" dirty="0">
                <a:solidFill>
                  <a:srgbClr val="3333FF"/>
                </a:solidFill>
              </a:rPr>
              <a:t>доходы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460851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доходы от использования имущества, находящегося  в государственной и муниципальной собственности;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платежи при пользовании природными ресурсами;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доходы от оказания платных услуг (работ) и компенсации затрат государства;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доходы от продажи материальных и нематериальных активов;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штрафы, санкции, возмещение убытков;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прочие неналоговые доходы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056784" cy="720080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i="1" dirty="0">
              <a:solidFill>
                <a:srgbClr val="3333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039912"/>
              </p:ext>
            </p:extLst>
          </p:nvPr>
        </p:nvGraphicFramePr>
        <p:xfrm>
          <a:off x="214282" y="980728"/>
          <a:ext cx="8678197" cy="56166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42045"/>
                <a:gridCol w="1157580"/>
                <a:gridCol w="1380722"/>
                <a:gridCol w="1265954"/>
                <a:gridCol w="931896"/>
              </a:tblGrid>
              <a:tr h="10594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(факт)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02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 в государственной и муниципальной собственности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19025,5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25856,9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135,9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9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225,5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553,3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2,5 раза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021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312,9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2,2 раза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09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329,4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2,7 раза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убытков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1953,2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108,5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423,4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1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21681</a:t>
                      </a:r>
                      <a:endParaRPr lang="ru-RU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29429,1</a:t>
                      </a:r>
                      <a:endParaRPr lang="ru-RU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135,7</a:t>
                      </a:r>
                      <a:endParaRPr lang="ru-RU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85382" cy="133206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3333FF"/>
                </a:solidFill>
              </a:rPr>
              <a:t>3. Безвозмездные поступления</a:t>
            </a:r>
            <a:endParaRPr lang="ru-RU" sz="3200" i="1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056784" cy="2592287"/>
          </a:xfrm>
        </p:spPr>
        <p:txBody>
          <a:bodyPr>
            <a:normAutofit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бюджетам субъектов Российской Федерации и муниципальных образований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бюджетной системы  Российской Федерации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субъектов Российской Федерации и муниципальных образований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84776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 от других бюджетов бюджетной системы Российской Федерации</a:t>
            </a:r>
            <a:endParaRPr lang="ru-RU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16564"/>
              </p:ext>
            </p:extLst>
          </p:nvPr>
        </p:nvGraphicFramePr>
        <p:xfrm>
          <a:off x="395537" y="1196751"/>
          <a:ext cx="8352927" cy="547261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88144"/>
                <a:gridCol w="1075828"/>
                <a:gridCol w="1004106"/>
                <a:gridCol w="1245024"/>
                <a:gridCol w="939825"/>
              </a:tblGrid>
              <a:tr h="7946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45918">
                <a:tc>
                  <a:txBody>
                    <a:bodyPr/>
                    <a:lstStyle/>
                    <a:p>
                      <a:pPr lvl="0">
                        <a:buClr>
                          <a:srgbClr val="94C600"/>
                        </a:buClr>
                      </a:pPr>
                      <a:endParaRPr lang="ru-RU" sz="1400" dirty="0" smtClean="0">
                        <a:solidFill>
                          <a:srgbClr val="3E3D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Clr>
                          <a:srgbClr val="94C600"/>
                        </a:buClr>
                      </a:pPr>
                      <a:r>
                        <a:rPr lang="ru-RU" sz="1400" dirty="0" smtClean="0">
                          <a:solidFill>
                            <a:srgbClr val="3E3D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160123,9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160023,9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4622">
                <a:tc>
                  <a:txBody>
                    <a:bodyPr/>
                    <a:lstStyle/>
                    <a:p>
                      <a:pPr lvl="0">
                        <a:buClr>
                          <a:srgbClr val="94C600"/>
                        </a:buClr>
                      </a:pPr>
                      <a:endParaRPr lang="ru-RU" sz="1400" dirty="0" smtClean="0">
                        <a:solidFill>
                          <a:srgbClr val="3E3D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Clr>
                          <a:srgbClr val="94C600"/>
                        </a:buClr>
                      </a:pPr>
                      <a:r>
                        <a:rPr lang="ru-RU" sz="1400" dirty="0" smtClean="0">
                          <a:solidFill>
                            <a:srgbClr val="3E3D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 Российской Федерации</a:t>
                      </a:r>
                      <a:endParaRPr lang="ru-RU" sz="1400" dirty="0">
                        <a:solidFill>
                          <a:srgbClr val="3E3D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198897,9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198883,0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4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E3D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288931,7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288614,5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2856"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34813,6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34813,6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6022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28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682767,1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682335,0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1092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бюджет 2024 года\на сайт\2024 год\годовой отчет об исполнении бюджета\1455099558_slaj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3333FF"/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rgbClr val="3333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662967"/>
              </p:ext>
            </p:extLst>
          </p:nvPr>
        </p:nvGraphicFramePr>
        <p:xfrm>
          <a:off x="827584" y="1340768"/>
          <a:ext cx="7992888" cy="500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592288"/>
                <a:gridCol w="1080120"/>
                <a:gridCol w="1224136"/>
                <a:gridCol w="1440160"/>
                <a:gridCol w="108012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79029,5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49719,7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62,9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630,1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164,8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26,2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6897,4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6897,3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86161,8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83073,7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96,4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22060,7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20326,6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92,1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575643,1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573365,2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58,3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164921,5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164921,5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rgbClr val="3333FF"/>
                </a:solidFill>
              </a:rPr>
              <a:t>Осуществление </a:t>
            </a:r>
            <a:r>
              <a:rPr lang="ru-RU" sz="2800" b="1" i="1" dirty="0">
                <a:solidFill>
                  <a:srgbClr val="3333FF"/>
                </a:solidFill>
              </a:rPr>
              <a:t>расходов по разделам и </a:t>
            </a:r>
            <a:r>
              <a:rPr lang="ru-RU" sz="2800" b="1" i="1" dirty="0" smtClean="0">
                <a:solidFill>
                  <a:srgbClr val="3333FF"/>
                </a:solidFill>
              </a:rPr>
              <a:t>подразделам (</a:t>
            </a:r>
            <a:r>
              <a:rPr lang="ru-RU" sz="2800" b="1" i="1" dirty="0">
                <a:solidFill>
                  <a:srgbClr val="3333FF"/>
                </a:solidFill>
              </a:rPr>
              <a:t>продолжение</a:t>
            </a:r>
            <a:r>
              <a:rPr lang="ru-RU" sz="2800" b="1" i="1" dirty="0" smtClean="0">
                <a:solidFill>
                  <a:srgbClr val="3333FF"/>
                </a:solidFill>
              </a:rPr>
              <a:t>)</a:t>
            </a:r>
            <a:endParaRPr lang="ru-RU" sz="2800" b="1" i="1" dirty="0">
              <a:solidFill>
                <a:srgbClr val="3333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840732"/>
              </p:ext>
            </p:extLst>
          </p:nvPr>
        </p:nvGraphicFramePr>
        <p:xfrm>
          <a:off x="683568" y="1772816"/>
          <a:ext cx="8280920" cy="397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101429"/>
                <a:gridCol w="1224136"/>
                <a:gridCol w="1344639"/>
                <a:gridCol w="110363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15267,2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15225,6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массовой  информации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62879,1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62779,1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1016667,2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979635,3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96,4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40407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3333FF"/>
                </a:solidFill>
              </a:rPr>
              <a:t>Результат исполнения бюджета </a:t>
            </a:r>
            <a:endParaRPr lang="ru-RU" i="1" dirty="0">
              <a:solidFill>
                <a:srgbClr val="3333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412704"/>
          </a:xfrm>
        </p:spPr>
        <p:txBody>
          <a:bodyPr/>
          <a:lstStyle/>
          <a:p>
            <a:endParaRPr lang="ru-RU" dirty="0" smtClean="0"/>
          </a:p>
          <a:p>
            <a:r>
              <a:rPr lang="ru-RU" i="1" dirty="0" smtClean="0"/>
              <a:t>На 01 января </a:t>
            </a:r>
            <a:r>
              <a:rPr lang="ru-RU" i="1" dirty="0" smtClean="0"/>
              <a:t>2025 </a:t>
            </a:r>
            <a:r>
              <a:rPr lang="ru-RU" i="1" dirty="0" smtClean="0"/>
              <a:t>года сложился </a:t>
            </a:r>
            <a:r>
              <a:rPr lang="ru-RU" i="1" dirty="0" smtClean="0"/>
              <a:t>дефицит на </a:t>
            </a:r>
            <a:r>
              <a:rPr lang="ru-RU" i="1" dirty="0" smtClean="0"/>
              <a:t>сумму </a:t>
            </a:r>
            <a:r>
              <a:rPr lang="ru-RU" i="1" dirty="0" smtClean="0"/>
              <a:t>2264,5 </a:t>
            </a:r>
            <a:r>
              <a:rPr lang="ru-RU" i="1" dirty="0" smtClean="0"/>
              <a:t>тыс. рублей.</a:t>
            </a:r>
          </a:p>
          <a:p>
            <a:endParaRPr lang="ru-RU" i="1" dirty="0"/>
          </a:p>
          <a:p>
            <a:endParaRPr lang="ru-RU" i="1" dirty="0" smtClean="0"/>
          </a:p>
          <a:p>
            <a:r>
              <a:rPr lang="ru-RU" i="1" dirty="0" smtClean="0"/>
              <a:t>Муниципальный долг на 01 января </a:t>
            </a:r>
            <a:r>
              <a:rPr lang="ru-RU" i="1" dirty="0" smtClean="0"/>
              <a:t>2025 года отсутствует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914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atiana\Downloads\fb273cc19aa90573b3be1801e033475a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1095375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0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муниципального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райна</a:t>
            </a:r>
            <a:r>
              <a:rPr lang="ru-RU" sz="3200" b="1" i="1" dirty="0" smtClean="0">
                <a:solidFill>
                  <a:srgbClr val="FF0000"/>
                </a:solidFill>
              </a:rPr>
              <a:t> «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Кыринский</a:t>
            </a:r>
            <a:r>
              <a:rPr lang="ru-RU" sz="3200" b="1" i="1" dirty="0" smtClean="0">
                <a:solidFill>
                  <a:srgbClr val="FF0000"/>
                </a:solidFill>
              </a:rPr>
              <a:t> район»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«Кыринский район»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2024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бюджет 2024 года\на сайт\2024 год\годовой отчет об исполнении бюджета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6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3333FF"/>
                </a:solidFill>
                <a:latin typeface="Bookman Old Style" pitchFamily="18" charset="0"/>
                <a:ea typeface="+mn-ea"/>
                <a:cs typeface="+mn-cs"/>
              </a:rPr>
              <a:t>Что такое бюджет ?</a:t>
            </a:r>
          </a:p>
        </p:txBody>
      </p:sp>
      <p:pic>
        <p:nvPicPr>
          <p:cNvPr id="12" name="Picture 14" descr="http://www.kz.all.biz/img/kz/service_catalog/small/7285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53024" y="4064299"/>
            <a:ext cx="1499983" cy="16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980728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ru-RU" b="1" u="sng" dirty="0">
                <a:solidFill>
                  <a:srgbClr val="3333FF"/>
                </a:solidFill>
              </a:rPr>
              <a:t>ДОХОДЫ</a:t>
            </a:r>
            <a:endParaRPr lang="ru-RU" b="1" dirty="0">
              <a:solidFill>
                <a:srgbClr val="3333FF"/>
              </a:solidFill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ru-RU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</a:t>
            </a:r>
          </a:p>
        </p:txBody>
      </p:sp>
      <p:pic>
        <p:nvPicPr>
          <p:cNvPr id="7" name="Picture 2" descr="http://sakha.gov.ru/special/sites/default/files/story/img/2013_10/57/%20%D0%B1%D1%8E%D0%B4%D0%B6%D0%B5%D1%82%D0%B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55679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40152" y="836713"/>
            <a:ext cx="295232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ru-RU" b="1" u="sng" dirty="0">
                <a:solidFill>
                  <a:srgbClr val="3333FF"/>
                </a:solidFill>
              </a:rPr>
              <a:t>РАСХОДЫ</a:t>
            </a:r>
            <a:endParaRPr lang="ru-RU" dirty="0">
              <a:solidFill>
                <a:srgbClr val="3333FF"/>
              </a:solidFill>
            </a:endParaRPr>
          </a:p>
          <a:p>
            <a:pPr lvl="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ru-RU" dirty="0"/>
              <a:t>это выплачиваемые из бюджета денежные средства (содержание и ремонт дорог, транспортные услуги, ЖКХ, культура и другие) 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14096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3333FF"/>
                </a:solidFill>
              </a:rPr>
              <a:t>БЮДЖЕТ</a:t>
            </a:r>
            <a:r>
              <a:rPr lang="ru-RU" dirty="0">
                <a:solidFill>
                  <a:srgbClr val="3333FF"/>
                </a:solidFill>
              </a:rPr>
              <a:t> </a:t>
            </a:r>
            <a:r>
              <a:rPr lang="ru-RU" dirty="0"/>
              <a:t>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64299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превышение доходов над расходами образует положительный остаток бюджета </a:t>
            </a:r>
            <a:r>
              <a:rPr lang="ru-RU" b="1" u="sng" dirty="0">
                <a:solidFill>
                  <a:srgbClr val="3333FF"/>
                </a:solidFill>
              </a:rPr>
              <a:t>ПРОФИЦИТ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14908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если расходная часть превышает доходную, то бюджет формируется </a:t>
            </a:r>
            <a:r>
              <a:rPr lang="ru-RU" dirty="0">
                <a:solidFill>
                  <a:srgbClr val="3333FF"/>
                </a:solidFill>
              </a:rPr>
              <a:t>с </a:t>
            </a:r>
            <a:r>
              <a:rPr lang="ru-RU" b="1" u="sng" dirty="0">
                <a:solidFill>
                  <a:srgbClr val="3333FF"/>
                </a:solidFill>
              </a:rPr>
              <a:t>ДЕФИЦИТОМ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397" y="5809342"/>
            <a:ext cx="84308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Сбалансированность бюджета по доходам и расходам </a:t>
            </a:r>
            <a:r>
              <a:rPr lang="ru-RU" sz="1600" dirty="0"/>
              <a:t>– основополагающее требование, </a:t>
            </a:r>
            <a:r>
              <a:rPr lang="ru-RU" sz="1600" dirty="0" smtClean="0"/>
              <a:t>предъявляемое </a:t>
            </a:r>
            <a:r>
              <a:rPr lang="ru-RU" sz="1600" dirty="0"/>
              <a:t>к органам, составляющим и утверждающим бюджет </a:t>
            </a:r>
          </a:p>
        </p:txBody>
      </p:sp>
    </p:spTree>
    <p:extLst>
      <p:ext uri="{BB962C8B-B14F-4D97-AF65-F5344CB8AC3E}">
        <p14:creationId xmlns:p14="http://schemas.microsoft.com/office/powerpoint/2010/main" val="38556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15480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3333FF"/>
                </a:solidFill>
              </a:rPr>
              <a:t>ОСНОВНЫЕ </a:t>
            </a:r>
            <a:r>
              <a:rPr lang="ru-RU" sz="3200" dirty="0" smtClean="0">
                <a:solidFill>
                  <a:srgbClr val="3333FF"/>
                </a:solidFill>
              </a:rPr>
              <a:t> ПОНЯТИЯ  И  ТЕРМИНЫ</a:t>
            </a:r>
            <a:endParaRPr lang="ru-RU" sz="3200" dirty="0">
              <a:solidFill>
                <a:srgbClr val="3333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52601"/>
            <a:ext cx="8291264" cy="4340696"/>
          </a:xfrm>
        </p:spPr>
        <p:txBody>
          <a:bodyPr>
            <a:normAutofit fontScale="92500" lnSpcReduction="20000"/>
          </a:bodyPr>
          <a:lstStyle/>
          <a:p>
            <a:r>
              <a:rPr lang="ru-RU" b="0" i="1" dirty="0" smtClean="0">
                <a:solidFill>
                  <a:srgbClr val="3333FF"/>
                </a:solidFill>
              </a:rPr>
              <a:t>Муниципальный </a:t>
            </a:r>
            <a:r>
              <a:rPr lang="ru-RU" b="0" i="1" dirty="0">
                <a:solidFill>
                  <a:srgbClr val="3333FF"/>
                </a:solidFill>
              </a:rPr>
              <a:t>долг </a:t>
            </a:r>
            <a:r>
              <a:rPr lang="ru-RU" dirty="0"/>
              <a:t>–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образованием. </a:t>
            </a:r>
            <a:endParaRPr lang="ru-RU" dirty="0" smtClean="0"/>
          </a:p>
          <a:p>
            <a:r>
              <a:rPr lang="ru-RU" b="0" i="1" dirty="0" smtClean="0">
                <a:solidFill>
                  <a:srgbClr val="3333FF"/>
                </a:solidFill>
              </a:rPr>
              <a:t>Межбюджетные </a:t>
            </a:r>
            <a:r>
              <a:rPr lang="ru-RU" b="0" i="1" dirty="0">
                <a:solidFill>
                  <a:srgbClr val="3333FF"/>
                </a:solidFill>
              </a:rPr>
              <a:t>трансферты </a:t>
            </a:r>
            <a:r>
              <a:rPr lang="ru-RU" dirty="0"/>
              <a:t>– средства, предоставляемые одним бюджетом бюджетной системы Российской </a:t>
            </a:r>
            <a:r>
              <a:rPr lang="ru-RU" dirty="0" smtClean="0"/>
              <a:t>Федерации </a:t>
            </a:r>
            <a:r>
              <a:rPr lang="ru-RU" dirty="0"/>
              <a:t>другому бюджету Российской Федерации. </a:t>
            </a:r>
            <a:r>
              <a:rPr lang="ru-RU" dirty="0" smtClean="0"/>
              <a:t> </a:t>
            </a:r>
          </a:p>
          <a:p>
            <a:r>
              <a:rPr lang="ru-RU" b="0" i="1" dirty="0">
                <a:solidFill>
                  <a:srgbClr val="3333FF"/>
                </a:solidFill>
              </a:rPr>
              <a:t>Д</a:t>
            </a:r>
            <a:r>
              <a:rPr lang="ru-RU" b="0" i="1" dirty="0" smtClean="0">
                <a:solidFill>
                  <a:srgbClr val="3333FF"/>
                </a:solidFill>
              </a:rPr>
              <a:t>отации</a:t>
            </a:r>
            <a:r>
              <a:rPr lang="ru-RU" b="0" dirty="0" smtClean="0">
                <a:solidFill>
                  <a:srgbClr val="CC00CC"/>
                </a:solidFill>
              </a:rPr>
              <a:t> </a:t>
            </a:r>
            <a:r>
              <a:rPr lang="ru-RU" dirty="0"/>
              <a:t>– 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  <a:endParaRPr lang="ru-RU" dirty="0" smtClean="0"/>
          </a:p>
          <a:p>
            <a:r>
              <a:rPr lang="ru-RU" b="0" i="1" dirty="0" smtClean="0">
                <a:solidFill>
                  <a:srgbClr val="3333FF"/>
                </a:solidFill>
              </a:rPr>
              <a:t>Муниципальная </a:t>
            </a:r>
            <a:r>
              <a:rPr lang="ru-RU" b="0" i="1" dirty="0">
                <a:solidFill>
                  <a:srgbClr val="3333FF"/>
                </a:solidFill>
              </a:rPr>
              <a:t>программа </a:t>
            </a:r>
            <a:r>
              <a:rPr lang="ru-RU" dirty="0"/>
              <a:t>– комплекс мероприятий, увязанных по ресурсам, срокам и исполнителям, направленных на достижение целей </a:t>
            </a:r>
            <a:r>
              <a:rPr lang="ru-RU" dirty="0" smtClean="0"/>
              <a:t>социально-экономического </a:t>
            </a:r>
            <a:r>
              <a:rPr lang="ru-RU" dirty="0"/>
              <a:t>развития </a:t>
            </a:r>
            <a:r>
              <a:rPr lang="ru-RU" dirty="0" smtClean="0"/>
              <a:t>муниципального района в </a:t>
            </a:r>
            <a:r>
              <a:rPr lang="ru-RU" dirty="0"/>
              <a:t>определенной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38885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C00CC"/>
                </a:solidFill>
              </a:rPr>
              <a:t>Основные показатели</a:t>
            </a:r>
            <a:endParaRPr lang="ru-RU" sz="3200" i="1" dirty="0">
              <a:solidFill>
                <a:srgbClr val="CC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5027612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«Кыринский район»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плановый период 2025 и 2026 годов был принят решением Совета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«Кыринский район»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649201,7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647237,7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1964 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«Кыринский район»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прошедший период вносились 3 раза: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решением от 23.10.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№  28,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.12.2024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34.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970362,2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1016667,2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района в размере 46305 тыс.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2025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977370,8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979635,3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96,4%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плана.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составил в сумме 2264,5 тыс. рублей.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61554" y="842027"/>
            <a:ext cx="6643735" cy="5715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ДОХОДЫ  всего  = 977370,8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317" y="1465288"/>
            <a:ext cx="5078368" cy="10001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НАЛОГОВЫЕ И НЕНАЛОГОВЫЕ ДОХОДЫ  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=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295181,7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тыс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4" y="1511358"/>
            <a:ext cx="3421044" cy="104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=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682189,1 тыс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97640354"/>
              </p:ext>
            </p:extLst>
          </p:nvPr>
        </p:nvGraphicFramePr>
        <p:xfrm>
          <a:off x="282111" y="2797242"/>
          <a:ext cx="5007880" cy="44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594326"/>
              </p:ext>
            </p:extLst>
          </p:nvPr>
        </p:nvGraphicFramePr>
        <p:xfrm>
          <a:off x="5580114" y="2924945"/>
          <a:ext cx="3357586" cy="394872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98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9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10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160023,9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198883,0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7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288614,5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9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34813,6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5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Возврат остатков субсидий, субвенций, иных межбюджетных трансфертов,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имеющих целевое назначение , прошлых лет из бюджетов муниципальных районов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-245,6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2786051" y="2511490"/>
            <a:ext cx="484632" cy="28575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429520" y="2552374"/>
            <a:ext cx="484632" cy="28005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80"/>
          <p:cNvSpPr>
            <a:spLocks noChangeArrowheads="1"/>
          </p:cNvSpPr>
          <p:nvPr/>
        </p:nvSpPr>
        <p:spPr bwMode="gray">
          <a:xfrm>
            <a:off x="250812" y="37603"/>
            <a:ext cx="8640959" cy="642028"/>
          </a:xfrm>
          <a:prstGeom prst="roundRect">
            <a:avLst>
              <a:gd name="adj" fmla="val 10347"/>
            </a:avLst>
          </a:prstGeom>
          <a:solidFill>
            <a:srgbClr val="EBF9DF">
              <a:alpha val="40000"/>
            </a:srgbClr>
          </a:solidFill>
          <a:ln w="50800">
            <a:solidFill>
              <a:srgbClr val="44988C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6117" y="217966"/>
            <a:ext cx="875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Структура доходов бюджета района в 2024</a:t>
            </a:r>
            <a:r>
              <a:rPr lang="ru-RU" sz="2200" b="1" dirty="0" smtClean="0">
                <a:solidFill>
                  <a:srgbClr val="006600"/>
                </a:solidFill>
              </a:rPr>
              <a:t> г,</a:t>
            </a:r>
            <a:r>
              <a:rPr lang="ru-RU" sz="1600" b="1" dirty="0" smtClean="0">
                <a:solidFill>
                  <a:srgbClr val="006600"/>
                </a:solidFill>
              </a:rPr>
              <a:t> млн. руб.</a:t>
            </a:r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5148067" y="1739598"/>
            <a:ext cx="688175" cy="543652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135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880728" cy="64807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1.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836712"/>
            <a:ext cx="7128792" cy="4176464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lnSpc>
                <a:spcPct val="160000"/>
              </a:lnSpc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района «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</a:t>
            </a:r>
          </a:p>
          <a:p>
            <a:pPr marL="68580" indent="0" algn="ctr">
              <a:lnSpc>
                <a:spcPct val="160000"/>
              </a:lnSpc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7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 подакцизным товарам (продукции), производимым на территории    Российской Федерации</a:t>
            </a:r>
          </a:p>
          <a:p>
            <a:r>
              <a:rPr lang="ru-RU" sz="15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доход- в том числе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Налог, взымаемый в связи с применением упрощенной системы налогообложения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Единый налог на вмененный доход для отдельных видов деятельности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Единый сельскохозяйственный налог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Налог, взымаемый в связи с применением патентной системы налогообложения</a:t>
            </a:r>
          </a:p>
          <a:p>
            <a:r>
              <a:rPr lang="ru-RU" sz="15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Налог 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обычу полезных ископаемых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Государственная пошлина по делам, рассматриваемым в судах общей  юрисдикции, мировыми судьями</a:t>
            </a: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6" y="5008497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90" y="5013176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17" y="501317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49" y="501317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519002"/>
              </p:ext>
            </p:extLst>
          </p:nvPr>
        </p:nvGraphicFramePr>
        <p:xfrm>
          <a:off x="395537" y="459182"/>
          <a:ext cx="8352927" cy="650264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13805"/>
                <a:gridCol w="1380049"/>
                <a:gridCol w="1380049"/>
                <a:gridCol w="1089512"/>
                <a:gridCol w="1089512"/>
              </a:tblGrid>
              <a:tr h="5468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 Налоги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 (факт),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2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178313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175044,3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582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- </a:t>
                      </a:r>
                      <a:r>
                        <a:rPr lang="ru-RU" sz="1400" dirty="0" smtClean="0"/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/>
                        <a:t>24519,1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26300,9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4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 Налог, взымаемый в связи с применением упрощенной системы налогообложения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1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 Единый налог на вмененный доход для отдельных видов деятельности</a:t>
                      </a:r>
                    </a:p>
                    <a:p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3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- Единый сельскохозяйственный налог</a:t>
                      </a:r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10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Налог, взымаемый в связи с применением патентной системы налогообложения</a:t>
                      </a: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2342,7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2238,3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36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Налог на добычу полезных ископаемых </a:t>
                      </a:r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58235,1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58235,1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18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 Государственная пошлина по делам, рассматриваемым в судах общей  юрисдикции, мировыми судьями</a:t>
                      </a:r>
                    </a:p>
                    <a:p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1380,0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2651,2</a:t>
                      </a:r>
                      <a:endParaRPr lang="ru-RU" sz="1400" b="0" i="1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192</a:t>
                      </a:r>
                      <a:endParaRPr lang="ru-RU" sz="1400" b="0" i="1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1</a:t>
                      </a:r>
                      <a:endParaRPr lang="ru-RU" sz="1400" b="0" i="1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06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266059,9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265752,3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99,9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5549</TotalTime>
  <Words>976</Words>
  <Application>Microsoft Office PowerPoint</Application>
  <PresentationFormat>Экран (4:3)</PresentationFormat>
  <Paragraphs>318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Главная</vt:lpstr>
      <vt:lpstr>Презентация PowerPoint</vt:lpstr>
      <vt:lpstr>Уважаемые  жители муниципального райна «Кыринский район»</vt:lpstr>
      <vt:lpstr>Презентация PowerPoint</vt:lpstr>
      <vt:lpstr>Что такое бюджет ?</vt:lpstr>
      <vt:lpstr>ОСНОВНЫЕ  ПОНЯТИЯ  И  ТЕРМИНЫ</vt:lpstr>
      <vt:lpstr>Основные показатели</vt:lpstr>
      <vt:lpstr>Презентация PowerPoint</vt:lpstr>
      <vt:lpstr>1. Налоговые доходы</vt:lpstr>
      <vt:lpstr>Поступление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 от других бюджетов бюджетной системы Российской Федерации</vt:lpstr>
      <vt:lpstr>Презентация PowerPoint</vt:lpstr>
      <vt:lpstr>Осуществление расходов по разделам и подразделам</vt:lpstr>
      <vt:lpstr> Осуществление расходов по разделам и подразделам (продолжение)</vt:lpstr>
      <vt:lpstr>Результат исполнения бюджета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744</cp:revision>
  <cp:lastPrinted>2024-07-16T04:59:35Z</cp:lastPrinted>
  <dcterms:created xsi:type="dcterms:W3CDTF">2014-05-15T13:46:29Z</dcterms:created>
  <dcterms:modified xsi:type="dcterms:W3CDTF">2025-07-17T02:14:43Z</dcterms:modified>
</cp:coreProperties>
</file>