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7"/>
  </p:notesMasterIdLst>
  <p:sldIdLst>
    <p:sldId id="256" r:id="rId2"/>
    <p:sldId id="258" r:id="rId3"/>
    <p:sldId id="282" r:id="rId4"/>
    <p:sldId id="259" r:id="rId5"/>
    <p:sldId id="260" r:id="rId6"/>
    <p:sldId id="261" r:id="rId7"/>
    <p:sldId id="263" r:id="rId8"/>
    <p:sldId id="264" r:id="rId9"/>
    <p:sldId id="267" r:id="rId10"/>
    <p:sldId id="269" r:id="rId11"/>
    <p:sldId id="268" r:id="rId12"/>
    <p:sldId id="273" r:id="rId13"/>
    <p:sldId id="276" r:id="rId14"/>
    <p:sldId id="283" r:id="rId15"/>
    <p:sldId id="281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99FF"/>
    <a:srgbClr val="00FF00"/>
    <a:srgbClr val="FF00FF"/>
    <a:srgbClr val="3333FF"/>
    <a:srgbClr val="FF990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78" autoAdjust="0"/>
  </p:normalViewPr>
  <p:slideViewPr>
    <p:cSldViewPr>
      <p:cViewPr>
        <p:scale>
          <a:sx n="107" d="100"/>
          <a:sy n="107" d="100"/>
        </p:scale>
        <p:origin x="-1734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148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ECFA2-31F0-449E-A1E9-4E7B23A6E629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43179-3E6A-49C0-822E-1358885E5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684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43179-3E6A-49C0-822E-1358885E5CD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439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43179-3E6A-49C0-822E-1358885E5CD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26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akha.gov.ru/special/sites/default/files/story/img/2013_10/57/%20%D0%B1%D1%8E%D0%B4%D0%B6%D0%B5%D1%82%D0%B0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hyperlink" Target="http://www.google.ru/url?sa=i&amp;rct=j&amp;q=&amp;esrc=s&amp;source=images&amp;cd=&amp;cad=rja&amp;uact=8&amp;docid=H1HuRebhBcQTMM&amp;tbnid=I6BZUOWpo8I9mM:&amp;ved=0CAUQjRw&amp;url=http://zoo-farm.ru/page/10/&amp;ei=wwp1U4CmEq3Q4QTQ14D4DA&amp;bvm=bv.66917471,d.bGE&amp;psig=AFQjCNEpS9ZbQpF_XhFXI_Pp_q8cjDlAPQ&amp;ust=140026575562236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http://www.google.ru/url?sa=i&amp;rct=j&amp;q=&amp;esrc=s&amp;source=images&amp;cd=&amp;cad=rja&amp;uact=8&amp;docid=xa5Il0SqaDCgoM&amp;tbnid=SKp-DNgtVxy4lM:&amp;ved=0CAUQjRw&amp;url=http://go32.ru/news/incidents/4683-rybalka-na-desne-oboshlas-yunym-brakoneram-solidnym-shtrafom.html&amp;ei=gAt1U9DzIurm4QTBmIHoDw&amp;bvm=bv.66917471,d.bGE&amp;psig=AFQjCNE8W5krL_3d41w2ymWpvGY2be4NTw&amp;ust=1400265943935526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://www.google.ru/url?sa=i&amp;rct=j&amp;q=&amp;esrc=s&amp;source=images&amp;cd=&amp;cad=rja&amp;uact=8&amp;docid=uvw1mKRFFyw9DM&amp;tbnid=HBaMo5yfEUAcaM:&amp;ved=0CAUQjRw&amp;url=http://vk.com/pages?oid=-20205030&amp;p=%D0%94%D0%BE%D1%82%D0%B0%D1%86%D0%B8%D1%8F_%D0%BC%D1%8D%D1%80%D0%B8%D0%B8_%D0%B3._%D0%9C%D0%BE%D1%81%D0%BA%D0%B2%D1%8B&amp;ei=ABl1U_ChDPT24QSG3oGwDg&amp;bvm=bv.66917471,d.bGE&amp;psig=AFQjCNHMzVo70hdx7twVgknRccXN_hEhnQ&amp;ust=140026932903563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url?sa=i&amp;rct=j&amp;q=&amp;esrc=s&amp;source=images&amp;cd=&amp;cad=rja&amp;uact=8&amp;docid=GXwZSpx09o9rzM&amp;tbnid=1BQP4QGD8xoobM:&amp;ved=0CAUQjRw&amp;url=http://nord-news.ru/news/2012/04/02/?newsid=28418&amp;ei=kBl1U-HZK4WK4gSB0IH4Bw&amp;bvm=bv.66917471,d.bGE&amp;psig=AFQjCNEXtXMsQuw1IAkJxHbHtVhAdbobyQ&amp;ust=1400269570568088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www.google.ru/url?sa=i&amp;rct=j&amp;q=&amp;esrc=s&amp;source=images&amp;cd=&amp;cad=rja&amp;uact=8&amp;docid=UInUUnjX2kUnSM&amp;tbnid=Ejygf_zBRRoKmM:&amp;ved=0CAUQjRw&amp;url=http://novostey.com/business/news570462.html&amp;ei=RBl1U4ntO6fa4QTaioGADw&amp;bvm=bv.66917471,d.bGE&amp;psig=AFQjCNH88JS4gJpunidHdV3z0ROJu4wWjQ&amp;ust=140026949080755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05064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C00CC"/>
                </a:solidFill>
              </a:rPr>
              <a:t>Отчет об исполнении бюджета муниципального района «</a:t>
            </a:r>
            <a:r>
              <a:rPr lang="ru-RU" b="1" i="1" dirty="0" err="1" smtClean="0">
                <a:solidFill>
                  <a:srgbClr val="CC00CC"/>
                </a:solidFill>
              </a:rPr>
              <a:t>Кыринский</a:t>
            </a:r>
            <a:r>
              <a:rPr lang="ru-RU" b="1" i="1" dirty="0" smtClean="0">
                <a:solidFill>
                  <a:srgbClr val="CC00CC"/>
                </a:solidFill>
              </a:rPr>
              <a:t> район»</a:t>
            </a:r>
          </a:p>
          <a:p>
            <a:pPr algn="ctr"/>
            <a:r>
              <a:rPr lang="ru-RU" b="1" i="1" dirty="0" smtClean="0">
                <a:solidFill>
                  <a:srgbClr val="CC00CC"/>
                </a:solidFill>
              </a:rPr>
              <a:t>за </a:t>
            </a:r>
            <a:r>
              <a:rPr lang="ru-RU" b="1" i="1" dirty="0" smtClean="0">
                <a:solidFill>
                  <a:srgbClr val="CC00CC"/>
                </a:solidFill>
              </a:rPr>
              <a:t>2025 </a:t>
            </a:r>
            <a:r>
              <a:rPr lang="ru-RU" b="1" i="1" dirty="0" smtClean="0">
                <a:solidFill>
                  <a:srgbClr val="CC00CC"/>
                </a:solidFill>
              </a:rPr>
              <a:t>год</a:t>
            </a:r>
            <a:endParaRPr lang="ru-RU" b="1" i="1" dirty="0">
              <a:solidFill>
                <a:srgbClr val="CC00CC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971714"/>
            <a:ext cx="7406640" cy="1472184"/>
          </a:xfrm>
        </p:spPr>
        <p:txBody>
          <a:bodyPr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ДЛЯ ГРАЖДАН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08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064397"/>
              </p:ext>
            </p:extLst>
          </p:nvPr>
        </p:nvGraphicFramePr>
        <p:xfrm>
          <a:off x="395537" y="459909"/>
          <a:ext cx="8352928" cy="629476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088145"/>
                <a:gridCol w="1075828"/>
                <a:gridCol w="1004106"/>
                <a:gridCol w="1245024"/>
                <a:gridCol w="939825"/>
              </a:tblGrid>
              <a:tr h="66998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План, тыс.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Факт, тыс.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 исполнения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Удельный вес, 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46980">
                <a:tc>
                  <a:txBody>
                    <a:bodyPr/>
                    <a:lstStyle/>
                    <a:p>
                      <a:pPr lvl="0">
                        <a:buClr>
                          <a:srgbClr val="94C600"/>
                        </a:buClr>
                      </a:pPr>
                      <a:endParaRPr lang="ru-RU" sz="1400" dirty="0" smtClean="0">
                        <a:solidFill>
                          <a:srgbClr val="3E3D2D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>
                        <a:buClr>
                          <a:srgbClr val="94C600"/>
                        </a:buClr>
                      </a:pPr>
                      <a:r>
                        <a:rPr lang="ru-RU" sz="1400" dirty="0" smtClean="0">
                          <a:solidFill>
                            <a:srgbClr val="3E3D2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бюджетам субъектов Российской Федерации и муниципальных 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152675,6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152675,6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69983">
                <a:tc>
                  <a:txBody>
                    <a:bodyPr/>
                    <a:lstStyle/>
                    <a:p>
                      <a:pPr lvl="0">
                        <a:buClr>
                          <a:srgbClr val="94C600"/>
                        </a:buClr>
                      </a:pPr>
                      <a:endParaRPr lang="ru-RU" sz="1400" dirty="0" smtClean="0">
                        <a:solidFill>
                          <a:srgbClr val="3E3D2D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>
                        <a:buClr>
                          <a:srgbClr val="94C600"/>
                        </a:buClr>
                      </a:pPr>
                      <a:r>
                        <a:rPr lang="ru-RU" sz="1400" dirty="0" smtClean="0">
                          <a:solidFill>
                            <a:srgbClr val="3E3D2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бюджетам бюджетной системы  Российской Федерации</a:t>
                      </a:r>
                      <a:endParaRPr lang="ru-RU" sz="1400" dirty="0">
                        <a:solidFill>
                          <a:srgbClr val="3E3D2D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29419,6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29418,6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699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3E3D2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субъектов Российской Федерации и муниципальных образований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319004,1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315385,8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4571">
                <a:tc>
                  <a:txBody>
                    <a:bodyPr/>
                    <a:lstStyle/>
                    <a:p>
                      <a:endParaRPr lang="ru-RU" sz="1400" b="1" dirty="0" smtClean="0"/>
                    </a:p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межбюджетные трансферты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/>
                        <a:t>87068,7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 smtClean="0"/>
                        <a:t>86999,5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5536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427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1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16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588168,0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584479,5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344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1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160"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024744" cy="529128"/>
          </a:xfrm>
        </p:spPr>
        <p:txBody>
          <a:bodyPr anchor="ctr">
            <a:normAutofit/>
          </a:bodyPr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безвозмездных  поступлений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8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7024744" cy="745152"/>
          </a:xfrm>
        </p:spPr>
        <p:txBody>
          <a:bodyPr anchor="ctr">
            <a:norm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4. Расходы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892281"/>
              </p:ext>
            </p:extLst>
          </p:nvPr>
        </p:nvGraphicFramePr>
        <p:xfrm>
          <a:off x="827584" y="1340768"/>
          <a:ext cx="7992888" cy="528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42"/>
                <a:gridCol w="2574674"/>
                <a:gridCol w="962556"/>
                <a:gridCol w="1224136"/>
                <a:gridCol w="1440160"/>
                <a:gridCol w="1080120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Рз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План, </a:t>
                      </a:r>
                    </a:p>
                    <a:p>
                      <a:pPr algn="ctr"/>
                      <a:r>
                        <a:rPr lang="ru-RU" sz="1400" dirty="0" err="1" smtClean="0"/>
                        <a:t>тыс.руб</a:t>
                      </a:r>
                      <a:r>
                        <a:rPr lang="ru-RU" sz="1400" dirty="0" smtClean="0"/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Факт,</a:t>
                      </a:r>
                    </a:p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 исполнения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Удельный вес, 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01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67319,8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66959,6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99,5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02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1354,4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03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7951,7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7906,1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99,4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0,8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04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7255,6</a:t>
                      </a:r>
                      <a:endParaRPr lang="ru-RU" sz="15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71179,6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98,1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7,4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05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27373,6</a:t>
                      </a:r>
                      <a:endParaRPr lang="ru-RU" sz="15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25589,4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93,5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2,7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06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Охрана окружающей среды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6940,6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6940,6</a:t>
                      </a:r>
                      <a:endParaRPr lang="ru-RU" sz="15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0,7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07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606009,6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602042,8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99,3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62,3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08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86900,8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86852,5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99,9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024744" cy="45712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Осуществление расходов по разделам и подразделам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68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1894459"/>
              </p:ext>
            </p:extLst>
          </p:nvPr>
        </p:nvGraphicFramePr>
        <p:xfrm>
          <a:off x="683568" y="1772816"/>
          <a:ext cx="8280920" cy="4835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114"/>
                <a:gridCol w="2747969"/>
                <a:gridCol w="1101429"/>
                <a:gridCol w="1224136"/>
                <a:gridCol w="1344639"/>
                <a:gridCol w="1103633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РзПр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План,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Факт, </a:t>
                      </a:r>
                      <a:r>
                        <a:rPr lang="ru-RU" sz="1400" dirty="0" err="1" smtClean="0"/>
                        <a:t>руб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 исполнения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Удельный вес, 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14574,6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14556,8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99,9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1,5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443,7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443,7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 массовой  информации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1600,0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1600,0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0,2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76265,1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76265,1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100,0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7,9</a:t>
                      </a:r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500" b="1" dirty="0" smtClean="0">
                          <a:latin typeface="+mn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5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969289,5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960336,2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99,1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/>
                        <a:t>100,0</a:t>
                      </a:r>
                      <a:endParaRPr lang="ru-RU" sz="15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024744" cy="45712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Осуществление расходов по разделам и подразделам(продолжение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47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01 января 2026 года сложился </a:t>
            </a:r>
            <a:r>
              <a:rPr lang="ru-RU" dirty="0" err="1" smtClean="0"/>
              <a:t>профицицит</a:t>
            </a:r>
            <a:r>
              <a:rPr lang="ru-RU" dirty="0" smtClean="0"/>
              <a:t> на сумму 19108,4 тыс. рублей.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исполнения бюджета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45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8972" y="3297758"/>
            <a:ext cx="5298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ЗА ВНИМАНИЕ!</a:t>
            </a:r>
            <a:endParaRPr lang="ru-RU" sz="54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2155" y="2480122"/>
            <a:ext cx="335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endParaRPr lang="ru-RU" sz="54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23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вниманию Отчет об исполнении бюджета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в рамках проекта «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предназначен, прежде всего, для жителей, не обладающих специальными знаниями в сфере бюджетного законодательства. Информация,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представленная в данной презентации, знакомит жителей 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характеристиками бюджета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результатами его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за прошедший период текущего года.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Надеемся, что представление бюджета и бюджетного процесса в понятной для жителей форме повысит уровень общественного участия граждан в бюджетном процессе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Забайкальского края.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20880" cy="122413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Уважаемые  жители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Кыринского</a:t>
            </a:r>
            <a:r>
              <a:rPr lang="ru-RU" sz="3200" b="1" i="1" dirty="0" smtClean="0">
                <a:solidFill>
                  <a:srgbClr val="FF0000"/>
                </a:solidFill>
              </a:rPr>
              <a:t> муниципального  округа  Забайкальского края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3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47248" cy="68431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dk1"/>
                </a:solidFill>
                <a:latin typeface="Bookman Old Style" pitchFamily="18" charset="0"/>
                <a:ea typeface="+mn-ea"/>
                <a:cs typeface="+mn-cs"/>
              </a:rPr>
              <a:t>Что такое бюджет 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980728"/>
            <a:ext cx="3456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u="sng" dirty="0"/>
              <a:t>ДОХОДЫ</a:t>
            </a:r>
            <a:endParaRPr lang="ru-RU" b="1" dirty="0"/>
          </a:p>
          <a:p>
            <a:pPr marL="274320" indent="-27432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</a:t>
            </a:r>
          </a:p>
        </p:txBody>
      </p:sp>
      <p:pic>
        <p:nvPicPr>
          <p:cNvPr id="7" name="Picture 2" descr="http://sakha.gov.ru/special/sites/default/files/story/img/2013_10/57/%20%D0%B1%D1%8E%D0%B4%D0%B6%D0%B5%D1%82%D0%B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55679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940152" y="836713"/>
            <a:ext cx="2952328" cy="26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u="sng" dirty="0"/>
              <a:t>РАСХОДЫ</a:t>
            </a:r>
            <a:endParaRPr lang="ru-RU" dirty="0"/>
          </a:p>
          <a:p>
            <a:pPr marL="274320" lvl="0" indent="-274320" algn="ctr">
              <a:spcBef>
                <a:spcPct val="20000"/>
              </a:spcBef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это выплачиваемые из бюджета денежные средства (содержание и ремонт дорог, транспортные услуги, ЖКХ, культура и другие)  </a:t>
            </a: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Font typeface="Wingdings 2"/>
              <a:buChar char=""/>
              <a:defRPr/>
            </a:pPr>
            <a:endParaRPr lang="ru-RU" dirty="0">
              <a:solidFill>
                <a:schemeClr val="dk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140968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/>
              <a:t>БЮДЖЕТ</a:t>
            </a:r>
            <a:r>
              <a:rPr lang="ru-RU" dirty="0"/>
              <a:t> –форма образования и расходования денежных средств, предназначенных для финансового обеспечения задач и функций местного самоуправления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064299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превышение доходов над расходами образует положительный остаток бюджета </a:t>
            </a:r>
            <a:r>
              <a:rPr lang="ru-RU" b="1" u="sng" dirty="0"/>
              <a:t>ПРОФИЦИТ</a:t>
            </a:r>
          </a:p>
        </p:txBody>
      </p:sp>
      <p:pic>
        <p:nvPicPr>
          <p:cNvPr id="12" name="Picture 14" descr="http://www.kz.all.biz/img/kz/service_catalog/small/7285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53024" y="4064299"/>
            <a:ext cx="1499983" cy="162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004048" y="4149080"/>
            <a:ext cx="3744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если расходная часть превышает доходную, то бюджет формируется с </a:t>
            </a:r>
            <a:r>
              <a:rPr lang="ru-RU" b="1" u="sng" dirty="0"/>
              <a:t>ДЕФИЦИТОМ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5397" y="5809342"/>
            <a:ext cx="843082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Сбалансированность бюджета по доходам и расходам – основополагающее требование, </a:t>
            </a:r>
            <a:r>
              <a:rPr lang="ru-RU" sz="1600" dirty="0" smtClean="0"/>
              <a:t>предъявляемое </a:t>
            </a:r>
            <a:r>
              <a:rPr lang="ru-RU" sz="1600" dirty="0"/>
              <a:t>к органам, составляющим и утверждающим бюджет </a:t>
            </a:r>
          </a:p>
        </p:txBody>
      </p:sp>
    </p:spTree>
    <p:extLst>
      <p:ext uri="{BB962C8B-B14F-4D97-AF65-F5344CB8AC3E}">
        <p14:creationId xmlns:p14="http://schemas.microsoft.com/office/powerpoint/2010/main" val="3855656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268760"/>
            <a:ext cx="7168840" cy="497964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8580" indent="0" algn="just">
              <a:buNone/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 был принят решением Совета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.12.2024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в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сумме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750903,2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по расходам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 в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750903,2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6858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решение о бюджете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прошедший период вносились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раза: решением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.03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.2025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25.12.2025 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6858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 января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по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943588,9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руб., по расходам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969289,5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руб.. Дефицит бюджета района в размере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25700,6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состоянию на 01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план по доходам исполнен в сумме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979444,6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что составляет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103,8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от планового показателя; исполнение по расходам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960336,2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руб., что составляет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99,1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от плана.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района в размере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19108,4 тыс. рублей.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 </a:t>
            </a:r>
          </a:p>
          <a:p>
            <a:pPr marL="68580" indent="0" algn="just">
              <a:buNone/>
            </a:pP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024744" cy="889168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Основные показатели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1" name="Picture 3" descr="C:\Program Files (x86)\Microsoft Office\MEDIA\OFFICE14\Lines\BD21315_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726782"/>
            <a:ext cx="4219575" cy="56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3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5616" y="836712"/>
            <a:ext cx="7128792" cy="4176464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района «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 </a:t>
            </a:r>
          </a:p>
          <a:p>
            <a:pPr marL="68580" indent="0" algn="ctr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состоят из следующих поступлений:</a:t>
            </a:r>
          </a:p>
          <a:p>
            <a:pPr marL="68580" indent="0">
              <a:buNone/>
            </a:pP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Налог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доходы физических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Акцизы по подакцизным товарам (продукции), производимым на территории Российской Федерации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Налог, взымаемый в связи с применением упрощенной системы налогообложения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налог на вмененный доход для отдельных видов деятельности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сельскохозяйственный налог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Налог, взымаемый в связи с применением патентной системы налогообложения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обычу полезных ископаемых 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пошлина по делам, рассматриваемым в судах общей  юрисдикции, мировыми судьями</a:t>
            </a:r>
          </a:p>
          <a:p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88072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1. Налоговые доходы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66" y="5008497"/>
            <a:ext cx="201622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590" y="5013176"/>
            <a:ext cx="246544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017" y="5013176"/>
            <a:ext cx="208823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49" y="5013176"/>
            <a:ext cx="180020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81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702166"/>
              </p:ext>
            </p:extLst>
          </p:nvPr>
        </p:nvGraphicFramePr>
        <p:xfrm>
          <a:off x="467544" y="476672"/>
          <a:ext cx="8280920" cy="6302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4376"/>
                <a:gridCol w="1368152"/>
                <a:gridCol w="1368152"/>
                <a:gridCol w="1080120"/>
                <a:gridCol w="1080120"/>
              </a:tblGrid>
              <a:tr h="5814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 </a:t>
                      </a:r>
                      <a:r>
                        <a:rPr lang="ru-RU" sz="1400" b="1" dirty="0" smtClean="0"/>
                        <a:t>Налоги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План,</a:t>
                      </a:r>
                    </a:p>
                    <a:p>
                      <a:pPr algn="ctr"/>
                      <a:r>
                        <a:rPr lang="ru-RU" sz="1400" dirty="0" err="1" smtClean="0"/>
                        <a:t>тыс.руб</a:t>
                      </a:r>
                      <a:r>
                        <a:rPr lang="ru-RU" sz="1400" dirty="0" smtClean="0"/>
                        <a:t>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Факт,</a:t>
                      </a:r>
                    </a:p>
                    <a:p>
                      <a:pPr algn="ctr"/>
                      <a:r>
                        <a:rPr lang="ru-RU" sz="1400" dirty="0" err="1" smtClean="0"/>
                        <a:t>тыс.руб</a:t>
                      </a:r>
                      <a:r>
                        <a:rPr lang="ru-RU" sz="1400" dirty="0" smtClean="0"/>
                        <a:t>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  </a:t>
                      </a:r>
                      <a:r>
                        <a:rPr lang="ru-RU" sz="1400" dirty="0" err="1" smtClean="0"/>
                        <a:t>испол-нения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Удельный вес, </a:t>
                      </a:r>
                      <a:r>
                        <a:rPr lang="ru-RU" sz="1200" dirty="0" smtClean="0"/>
                        <a:t>%(в фактическом объеме)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5136">
                <a:tc>
                  <a:txBody>
                    <a:bodyPr/>
                    <a:lstStyle/>
                    <a:p>
                      <a:r>
                        <a:rPr lang="ru-RU" sz="1400" i="1" dirty="0" smtClean="0"/>
                        <a:t>- НДФЛ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/>
                        <a:t>201618,3</a:t>
                      </a:r>
                      <a:endParaRPr lang="ru-RU" sz="1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194979,3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96,7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52,9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2442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/>
                        <a:t>27579,4</a:t>
                      </a:r>
                      <a:endParaRPr lang="ru-RU" sz="1400" b="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27614,1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544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взымаемый в связи с применением упрощенной системы налогообложения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4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/>
                        <a:t>1200,4</a:t>
                      </a:r>
                      <a:endParaRPr lang="ru-RU" sz="1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1172,3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49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 налог на вмененный доход для отдельных видов деятельности</a:t>
                      </a:r>
                    </a:p>
                    <a:p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59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Единый сельскохозяйственный налог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66,0</a:t>
                      </a:r>
                      <a:endParaRPr lang="ru-RU" sz="14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50,8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77,0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400" i="1" dirty="0" smtClean="0"/>
                        <a:t>-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взымаемый в связи с применением патентной системы налогообложения</a:t>
                      </a:r>
                      <a:endParaRPr lang="ru-RU" sz="14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/>
                        <a:t>2729,0</a:t>
                      </a:r>
                      <a:endParaRPr lang="ru-RU" sz="1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3609,9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132,3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400" i="1" dirty="0" smtClean="0"/>
                        <a:t>- </a:t>
                      </a: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добычу полезных ископаемых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97055,8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137232,4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141,4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37,2</a:t>
                      </a:r>
                      <a:endParaRPr lang="ru-RU" sz="1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50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Государственная пошлина по делам, рассматриваемым в судах общей  юрисдикции, мировыми судьями</a:t>
                      </a:r>
                    </a:p>
                    <a:p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+mj-lt"/>
                          <a:cs typeface="Times New Roman" pitchFamily="18" charset="0"/>
                        </a:rPr>
                        <a:t>3717,0</a:t>
                      </a:r>
                      <a:endParaRPr lang="ru-RU" sz="1400" b="0" i="1" dirty="0" smtClean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+mj-lt"/>
                          <a:cs typeface="Times New Roman" pitchFamily="18" charset="0"/>
                        </a:rPr>
                        <a:t>4165,8</a:t>
                      </a:r>
                      <a:endParaRPr lang="ru-RU" sz="1400" b="0" i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+mj-lt"/>
                          <a:cs typeface="Times New Roman" pitchFamily="18" charset="0"/>
                        </a:rPr>
                        <a:t>112,1</a:t>
                      </a:r>
                      <a:endParaRPr lang="ru-RU" sz="1400" b="0" i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0" i="1" dirty="0" smtClean="0">
                          <a:latin typeface="+mj-lt"/>
                          <a:cs typeface="Times New Roman" pitchFamily="18" charset="0"/>
                        </a:rPr>
                        <a:t>1,1</a:t>
                      </a:r>
                      <a:endParaRPr lang="ru-RU" sz="1400" b="0" i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4368">
                <a:tc>
                  <a:txBody>
                    <a:bodyPr/>
                    <a:lstStyle/>
                    <a:p>
                      <a:r>
                        <a:rPr lang="ru-RU" sz="1500" b="1" dirty="0" smtClean="0"/>
                        <a:t>ВСЕГО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latin typeface="+mj-lt"/>
                          <a:cs typeface="Times New Roman" pitchFamily="18" charset="0"/>
                        </a:rPr>
                        <a:t>333965,9</a:t>
                      </a:r>
                      <a:endParaRPr lang="ru-RU" sz="1500" b="1" dirty="0" smtClean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latin typeface="+mj-lt"/>
                          <a:cs typeface="Times New Roman" pitchFamily="18" charset="0"/>
                        </a:rPr>
                        <a:t>368825,8</a:t>
                      </a:r>
                      <a:endParaRPr lang="ru-RU" sz="15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latin typeface="+mj-lt"/>
                          <a:cs typeface="Times New Roman" pitchFamily="18" charset="0"/>
                        </a:rPr>
                        <a:t>110,4</a:t>
                      </a:r>
                      <a:endParaRPr lang="ru-RU" sz="15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latin typeface="+mj-lt"/>
                          <a:cs typeface="Times New Roman" pitchFamily="18" charset="0"/>
                        </a:rPr>
                        <a:t>100,0</a:t>
                      </a:r>
                      <a:endParaRPr lang="ru-RU" sz="15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696744" cy="504056"/>
          </a:xfrm>
        </p:spPr>
        <p:txBody>
          <a:bodyPr anchor="ctr">
            <a:normAutofit/>
          </a:bodyPr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налоговых доходов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858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состоят из следующих поступлений: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использования имущества, находящегося  в государственной и муниципальной собственности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лата за негативное воздействие на окружающую среду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оходы от оказания платных услуг (работ) и компенсации затрат государства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оходы от продажи материальных и нематериальных активов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трафы, санкции, возмещение убытков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рочие неналоговые доходы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2. Неналоговые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доходы</a:t>
            </a:r>
          </a:p>
        </p:txBody>
      </p:sp>
      <p:pic>
        <p:nvPicPr>
          <p:cNvPr id="2052" name="Picture 4" descr="http://zoo-farm.ru/wp-content/uploads/2012/07/kak-vzyat-zemelnyj-uchastok-v-arendu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09120"/>
            <a:ext cx="2088232" cy="17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go32.ru/uploads/posts/2012-12/1355291163_ynie-brakonieri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20"/>
            <a:ext cx="2160240" cy="180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arenda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1" y="4509120"/>
            <a:ext cx="2088232" cy="1800200"/>
          </a:xfrm>
          <a:prstGeom prst="rect">
            <a:avLst/>
          </a:prstGeom>
        </p:spPr>
      </p:pic>
      <p:pic>
        <p:nvPicPr>
          <p:cNvPr id="9" name="Рисунок 8" descr="f1369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4509120"/>
            <a:ext cx="2016224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440411"/>
              </p:ext>
            </p:extLst>
          </p:nvPr>
        </p:nvGraphicFramePr>
        <p:xfrm>
          <a:off x="214282" y="1285860"/>
          <a:ext cx="8568952" cy="531401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892421"/>
                <a:gridCol w="1143008"/>
                <a:gridCol w="1363340"/>
                <a:gridCol w="1250018"/>
                <a:gridCol w="920165"/>
              </a:tblGrid>
              <a:tr h="5437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План, </a:t>
                      </a:r>
                    </a:p>
                    <a:p>
                      <a:pPr algn="ctr"/>
                      <a:r>
                        <a:rPr lang="ru-RU" sz="1400" dirty="0" err="1" smtClean="0"/>
                        <a:t>тыс.руб</a:t>
                      </a:r>
                      <a:r>
                        <a:rPr lang="ru-RU" sz="1400" dirty="0" smtClean="0"/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Факт, </a:t>
                      </a:r>
                    </a:p>
                    <a:p>
                      <a:pPr algn="ctr"/>
                      <a:r>
                        <a:rPr lang="ru-RU" sz="1400" dirty="0" smtClean="0"/>
                        <a:t>тыс. руб.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Удельный вес, </a:t>
                      </a:r>
                      <a:r>
                        <a:rPr lang="ru-RU" sz="1400" dirty="0" smtClean="0"/>
                        <a:t>%%(</a:t>
                      </a:r>
                      <a:r>
                        <a:rPr lang="ru-RU" sz="1000" dirty="0" smtClean="0"/>
                        <a:t>в фактическом объеме)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использования имущества, находящегося  в государственной и муниципальной собственности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20035,0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20931,3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104,5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негативное воздействие на окружающую среду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-105,2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829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оказания платных услуг (работ) и компенсации затрат государства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966,7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9 р.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457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220,0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2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штрафы, санкции, возмещение убытков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1638,1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 р.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4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неналоговые доходы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2579,3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465">
                <a:tc>
                  <a:txBody>
                    <a:bodyPr/>
                    <a:lstStyle/>
                    <a:p>
                      <a:r>
                        <a:rPr lang="ru-RU" sz="1500" b="1" dirty="0" smtClean="0"/>
                        <a:t>ВСЕГО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21455,0</a:t>
                      </a:r>
                      <a:endParaRPr lang="ru-RU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26139,3</a:t>
                      </a:r>
                      <a:endParaRPr lang="ru-RU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121,8</a:t>
                      </a:r>
                      <a:endParaRPr lang="ru-RU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024744" cy="673144"/>
          </a:xfrm>
        </p:spPr>
        <p:txBody>
          <a:bodyPr anchor="ctr">
            <a:norm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неналоговых 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</a:t>
            </a:r>
            <a:endParaRPr lang="ru-RU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7"/>
            <a:ext cx="6777317" cy="2304256"/>
          </a:xfrm>
        </p:spPr>
        <p:txBody>
          <a:bodyPr>
            <a:normAutofit/>
          </a:bodyPr>
          <a:lstStyle/>
          <a:p>
            <a:pPr marL="68580" lvl="0" indent="0">
              <a:buClr>
                <a:srgbClr val="94C600"/>
              </a:buClr>
              <a:buNone/>
            </a:pP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Доходы </a:t>
            </a:r>
            <a:r>
              <a:rPr lang="ru-RU" sz="15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«</a:t>
            </a:r>
            <a:r>
              <a:rPr lang="ru-RU" sz="1500" dirty="0" err="1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Кыринский</a:t>
            </a: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от безвозмездных поступлений состоят </a:t>
            </a:r>
            <a:r>
              <a:rPr lang="ru-RU" sz="15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следующих поступлений:</a:t>
            </a:r>
          </a:p>
          <a:p>
            <a:pPr lvl="0">
              <a:buClr>
                <a:srgbClr val="94C600"/>
              </a:buClr>
            </a:pP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бюджетам субъектов Российской Федерации и муниципальных образований</a:t>
            </a:r>
          </a:p>
          <a:p>
            <a:pPr lvl="0">
              <a:buClr>
                <a:srgbClr val="94C600"/>
              </a:buClr>
            </a:pP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бюджетам бюджетной системы  Российской Федерации</a:t>
            </a:r>
            <a:endParaRPr lang="ru-RU" sz="1500" dirty="0">
              <a:solidFill>
                <a:srgbClr val="3E3D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4C600"/>
              </a:buClr>
            </a:pP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бюджетам субъектов Российской Федерации и муниципальных образований</a:t>
            </a:r>
            <a:endParaRPr lang="ru-RU" sz="1500" dirty="0">
              <a:solidFill>
                <a:srgbClr val="3E3D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4C600"/>
              </a:buClr>
            </a:pPr>
            <a:r>
              <a:rPr lang="ru-RU" sz="15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иных межбюджетных трансфертов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</a:rPr>
              <a:t>3. Безвозмездные поступления</a:t>
            </a:r>
            <a:endParaRPr lang="ru-RU" sz="3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 descr="http://cs413427.vk.me/v413427393/6c7f/vMY_64OER1w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200749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novostey.com/i4/2014/01/09/6dfa3e2ac8926a4360b5a8eb67e673f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185620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nord-news.ru/img/newsimages/20120402/1_ace3b4cebd9d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21088"/>
            <a:ext cx="1800200" cy="160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52e032871b8b2dfa6932bf26f6008ba7-300xx2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04248" y="4221088"/>
            <a:ext cx="167666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3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4913</TotalTime>
  <Words>712</Words>
  <Application>Microsoft Office PowerPoint</Application>
  <PresentationFormat>Экран (4:3)</PresentationFormat>
  <Paragraphs>288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БЮДЖЕТ ДЛЯ ГРАЖДАН</vt:lpstr>
      <vt:lpstr>Уважаемые  жители Кыринского муниципального  округа  Забайкальского края</vt:lpstr>
      <vt:lpstr>Что такое бюджет ?</vt:lpstr>
      <vt:lpstr>Основные показатели</vt:lpstr>
      <vt:lpstr>1. Налоговые доходы</vt:lpstr>
      <vt:lpstr>Поступление налоговых доходов</vt:lpstr>
      <vt:lpstr>2. Неналоговые доходы</vt:lpstr>
      <vt:lpstr>Поступление неналоговых доходов</vt:lpstr>
      <vt:lpstr>3. Безвозмездные поступления</vt:lpstr>
      <vt:lpstr>Доходы от безвозмездных  поступлений</vt:lpstr>
      <vt:lpstr>4. Расходы</vt:lpstr>
      <vt:lpstr>Осуществление расходов по разделам и подразделам</vt:lpstr>
      <vt:lpstr>Осуществление расходов по разделам и подразделам(продолжение)</vt:lpstr>
      <vt:lpstr>Результат исполнения бюджета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Пользователь Windows</cp:lastModifiedBy>
  <cp:revision>694</cp:revision>
  <cp:lastPrinted>2026-07-13T06:34:29Z</cp:lastPrinted>
  <dcterms:created xsi:type="dcterms:W3CDTF">2014-05-15T13:46:29Z</dcterms:created>
  <dcterms:modified xsi:type="dcterms:W3CDTF">2026-07-13T07:00:15Z</dcterms:modified>
</cp:coreProperties>
</file>