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308" r:id="rId2"/>
    <p:sldId id="258" r:id="rId3"/>
    <p:sldId id="310" r:id="rId4"/>
    <p:sldId id="262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9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7" r:id="rId23"/>
  </p:sldIdLst>
  <p:sldSz cx="12192000" cy="6858000"/>
  <p:notesSz cx="6761163" cy="9882188"/>
  <p:embeddedFontLst>
    <p:embeddedFont>
      <p:font typeface="Montserrat" panose="00000500000000000000" pitchFamily="2" charset="-52"/>
      <p:regular r:id="rId25"/>
      <p:bold r:id="rId26"/>
      <p:italic r:id="rId27"/>
      <p:boldItalic r:id="rId28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234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73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6571"/>
    <a:srgbClr val="BFCADA"/>
    <a:srgbClr val="D9DED8"/>
    <a:srgbClr val="F0C792"/>
    <a:srgbClr val="EDE1C5"/>
    <a:srgbClr val="F7F1E5"/>
    <a:srgbClr val="FFFFE5"/>
    <a:srgbClr val="6C95B6"/>
    <a:srgbClr val="454547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57" autoAdjust="0"/>
  </p:normalViewPr>
  <p:slideViewPr>
    <p:cSldViewPr snapToGrid="0" showGuides="1">
      <p:cViewPr varScale="1">
        <p:scale>
          <a:sx n="108" d="100"/>
          <a:sy n="108" d="100"/>
        </p:scale>
        <p:origin x="630" y="102"/>
      </p:cViewPr>
      <p:guideLst>
        <p:guide orient="horz" pos="2092"/>
        <p:guide pos="234"/>
        <p:guide pos="3840"/>
        <p:guide pos="73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8T23:34:51.20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55 24575,'57'1'0,"-35"0"0,-1 0 0,1-1 0,0-1 0,-1 0 0,1-2 0,-1-1 0,0-1 0,38-13 0,-47 13 0,0 0 0,1 1 0,0 1 0,0 0 0,-1 1 0,25-1 0,83 4 0,-47 2 0,134-5 0,187 5 0,-257 9 0,70 1 0,710-14 0,-751 16 0,-78-5 0,-55-6 0,57 17 0,-65-14 0,1-1 0,-1-1 0,53 3 0,808-10-1365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8T23:36:02.91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24575,'4737'0'-1365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8T23:34:54.11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27 24575,'79'0'0,"409"-15"0,122 3 0,-367 15 0,-192-3 0,60-1 0,125 17 0,-114-6 0,190-8 0,-145-5 0,893 3 0,-1046 1 0,1 1 0,-1 0 0,0 1 0,1 1 0,24 9 0,-24-7 0,-1-1 0,1-1 0,0 0 0,1-1 0,19 1 0,38-4-1365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8T23:34:57.60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24575,'568'19'0,"89"-11"0,-381-11 0,1947 3-1365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8T23:35:07.01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24575,'4095'0'-1365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8T23:35:15.02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0 24575,'1332'0'-1365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8T23:35:28.06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29 24575,'0'-1'0,"1"0"0,-1 0 0,0 1 0,1-1 0,-1 0 0,1 0 0,-1 1 0,1-1 0,-1 0 0,1 1 0,0-1 0,-1 1 0,1-1 0,0 0 0,-1 1 0,1 0 0,0-1 0,0 1 0,-1-1 0,1 1 0,0 0 0,0 0 0,0-1 0,0 1 0,1 0 0,26-5 0,-25 4 0,89-7 0,165 8 0,-111 3 0,-81-4 0,26 1 0,144 16 0,-167-9 0,83-1 0,-96-6 0,0 2 0,0 2 0,55 13 0,-59-7 0,1-2 0,74 1 0,110-10 0,-83-2 0,1154 3-1365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8T23:35:31.20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24575,'3404'0'-1365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8T23:35:34.72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27 24575,'0'-1'0,"1"0"0,-1 0 0,1 0 0,-1 0 0,1 0 0,0 0 0,-1 0 0,1 0 0,0 0 0,-1 0 0,1 0 0,0 0 0,0 1 0,0-1 0,0 0 0,0 1 0,0-1 0,0 1 0,0-1 0,0 1 0,0-1 0,0 1 0,1 0 0,-1-1 0,0 1 0,0 0 0,2 0 0,37-5 0,-35 5 0,434-3 0,-227 6 0,2447-3-1365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8T23:35:49.47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28 24575,'0'-2'0,"1"1"0,-1 0 0,1 0 0,0 0 0,-1 0 0,1 0 0,0-1 0,0 2 0,0-1 0,0 0 0,0 0 0,0 0 0,0 0 0,0 0 0,0 1 0,0-1 0,0 1 0,0-1 0,1 0 0,-1 1 0,0 0 0,0-1 0,1 1 0,-1 0 0,0 0 0,1 0 0,1 0 0,45-4 0,-41 4 0,621-3 0,-321 5 0,705-2-1365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AD44ECA-26EF-1139-1911-C1D0DB5BDA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161" cy="495956"/>
          </a:xfrm>
          <a:prstGeom prst="rect">
            <a:avLst/>
          </a:prstGeom>
        </p:spPr>
        <p:txBody>
          <a:bodyPr vert="horz" lIns="93482" tIns="46740" rIns="93482" bIns="4674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86B9A6-2F22-49A6-473F-7E0022429D1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29389" y="0"/>
            <a:ext cx="2930161" cy="495956"/>
          </a:xfrm>
          <a:prstGeom prst="rect">
            <a:avLst/>
          </a:prstGeom>
        </p:spPr>
        <p:txBody>
          <a:bodyPr vert="horz" lIns="93482" tIns="46740" rIns="93482" bIns="4674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4F4266F-62F4-4CA8-90A5-41059A25A90F}" type="datetimeFigureOut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1121423F-16C7-C850-4583-C5675D96C1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6663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82" tIns="46740" rIns="93482" bIns="4674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24413737-B4D2-B28D-9CD0-9AB034141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440" y="4755713"/>
            <a:ext cx="5408285" cy="3890600"/>
          </a:xfrm>
          <a:prstGeom prst="rect">
            <a:avLst/>
          </a:prstGeom>
        </p:spPr>
        <p:txBody>
          <a:bodyPr vert="horz" lIns="93482" tIns="46740" rIns="93482" bIns="4674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508CE3-314D-97DD-96ED-3CA81FA35B2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86232"/>
            <a:ext cx="2930161" cy="495956"/>
          </a:xfrm>
          <a:prstGeom prst="rect">
            <a:avLst/>
          </a:prstGeom>
        </p:spPr>
        <p:txBody>
          <a:bodyPr vert="horz" lIns="93482" tIns="46740" rIns="93482" bIns="4674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0CF54E-FF1C-B1EC-1184-D7F43E641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29389" y="9386232"/>
            <a:ext cx="2930161" cy="495956"/>
          </a:xfrm>
          <a:prstGeom prst="rect">
            <a:avLst/>
          </a:prstGeom>
        </p:spPr>
        <p:txBody>
          <a:bodyPr vert="horz" lIns="93482" tIns="46740" rIns="93482" bIns="4674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DB20606-58BF-4BC6-8388-130A0DC27C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349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B9023F-94CA-6D0B-EEAE-E217B963B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AEEA7-4E16-4EAD-A8AF-B86D2E53B6E6}" type="datetimeFigureOut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E747CE-2E18-9A3A-C01C-ED73D2B88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395800-66F9-D99E-C046-86BEFF359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E97D3-09B8-4283-B1F2-1D87B29021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192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507D42-73A9-B5CC-90FE-2F1D94F3D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6F27E-15CF-4CD7-849F-10114418525A}" type="datetimeFigureOut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EAD709-1AB6-6EB9-30F5-4468D68CD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29FE05-AB23-5C47-FB22-2101BE8F6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70A07-116C-44FB-8723-7BE20AAE80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94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1B7-611D-20A5-BA39-1DD245DDB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A19BB-34E3-47DF-92B2-325426CF45EC}" type="datetimeFigureOut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B680F1-3437-D5BA-7C75-56B8EAA40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4C279C-4E8F-914D-5535-7F0C0E2A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5675F-A133-4826-82BA-E232D061A1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561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9B080B-3587-4487-5B8A-1C6E2CE97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FFE26-E9A1-4D3E-B67D-411705C94DE1}" type="datetimeFigureOut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23F89C-8A70-033D-7D32-0BDFBD199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A25EB7-95A2-4436-ED58-8A12E82E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34966-78E4-45A4-BFC2-6C927BA0B3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416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0003C7-B889-5572-6F4F-5DC06B475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29CF3-8E1C-4EDE-96B3-222A0573CFE3}" type="datetimeFigureOut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D2B0F-B8B0-CE3E-751C-2D79AFCBF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4FDC8-442A-F132-8A14-EF8891B1B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943BA-4903-4CD6-A770-18C630ACAA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910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F6B9BA10-F399-0B9A-4D18-693A6A5A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1F09B-102A-41D4-A6E9-9CC85CEE1284}" type="datetimeFigureOut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C0B28C9-89A8-F3A0-2EE3-0784B5FD1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10E02BF-3C50-88F4-19E4-2203F6A24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09845-1E36-4FBD-BD89-A97ADF2534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100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9C1A5FE4-8E99-1FCD-8E7A-5D9FAEBE2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E4E54-3A0C-48EC-956A-75708A9A13BE}" type="datetimeFigureOut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404EFE6F-B2A3-F709-E42F-1D3804417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D740F52D-23C3-D7FA-BABF-1E9B38BE1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DF311-3260-47C2-B7C4-362BE7400C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300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89B0328E-B7C7-FF22-EDF0-3CA56032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2FAAF-4A9B-4FFA-8BFC-4AD096ED000F}" type="datetimeFigureOut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CE5CB8D9-7836-0023-F3C2-F127ECBD7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FB2FD4C6-1784-48E8-D92C-21571A470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656A7-570C-4176-8E93-1FD3BB0582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12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C734F4A0-2514-B63A-1966-8C20C4C7C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A73D8-4EFE-42F1-B886-7016F0BAD633}" type="datetimeFigureOut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CFF2E667-C683-89BB-8611-554A7E9A8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AFCFDD94-7B10-C221-DA90-484359662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D53D3-74A7-4E87-AEB8-99C0DBBC02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377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2BFD29AA-8C0A-E1DD-540A-A7E7996D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50CDE-B7BA-4185-90FC-A857B303EF15}" type="datetimeFigureOut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6DF6A99-5BFB-F9A6-EAD6-F05B5278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3CA74B57-A613-15DC-0000-01294C473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FDFF3-E595-402F-B5A8-46081484EF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906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C23508D1-D7EF-6A33-1F17-F35A5109F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060D4-20BF-4E89-AAFF-3BB6658B2ED3}" type="datetimeFigureOut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C1FFE41-9228-AAD1-6748-C4F25AD07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E818EC82-AC08-8025-C2DD-10274E3C9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8426E-9935-4B0B-81D3-771C4220F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36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14395B23-61D9-78A0-CE0A-10672341EC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1805AC11-80B2-4A24-3129-A82841B641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AB509A-BEC3-9F13-308B-3457D0F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08DDC22-9DF7-480F-8A84-BF440D54ACDD}" type="datetimeFigureOut">
              <a:rPr lang="ru-RU"/>
              <a:pPr>
                <a:defRPr/>
              </a:pPr>
              <a:t>19.02.2024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88E31A-2413-7885-4529-C63F4795FD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6EC32E-A983-C3A5-D6D9-F1E680B23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202B568-B896-47E7-9E4E-9F80B70DDD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customXml" Target="../ink/ink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5" Type="http://schemas.openxmlformats.org/officeDocument/2006/relationships/image" Target="../media/image33.png"/><Relationship Id="rId4" Type="http://schemas.openxmlformats.org/officeDocument/2006/relationships/customXml" Target="../ink/ink6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customXml" Target="../ink/ink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customXml" Target="../ink/ink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09ACCE-50CA-5856-EA6B-B6C357BB94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D185C3-DC81-8E5F-F248-3212AA093780}"/>
              </a:ext>
            </a:extLst>
          </p:cNvPr>
          <p:cNvSpPr txBox="1"/>
          <p:nvPr/>
        </p:nvSpPr>
        <p:spPr>
          <a:xfrm>
            <a:off x="1004993" y="2152251"/>
            <a:ext cx="10156948" cy="784317"/>
          </a:xfrm>
          <a:prstGeom prst="rect">
            <a:avLst/>
          </a:prstGeom>
          <a:solidFill>
            <a:schemeClr val="tx1">
              <a:lumMod val="75000"/>
              <a:lumOff val="25000"/>
              <a:alpha val="6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2800" b="1" dirty="0">
                <a:solidFill>
                  <a:schemeClr val="bg1"/>
                </a:solidFill>
                <a:latin typeface="Montserrat" panose="00000500000000000000" pitchFamily="2" charset="-52"/>
                <a:ea typeface="Myanmar Text" panose="020B0502040204020203" pitchFamily="34" charset="0"/>
                <a:cs typeface="Arial" panose="020B0604020202020204" pitchFamily="34" charset="0"/>
              </a:rPr>
              <a:t>НОВЫЕ ПРАВИЛА ОКАЗАНИЯ ГОСПОДДЕРЖКИ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2800" b="1" dirty="0">
                <a:solidFill>
                  <a:schemeClr val="bg1"/>
                </a:solidFill>
                <a:latin typeface="Montserrat" panose="00000500000000000000" pitchFamily="2" charset="-52"/>
                <a:ea typeface="Myanmar Text" panose="020B0502040204020203" pitchFamily="34" charset="0"/>
                <a:cs typeface="Arial" panose="020B0604020202020204" pitchFamily="34" charset="0"/>
              </a:rPr>
              <a:t>СЕЛЬХОЗТОВАРОПРОИЗВОДИТЕЛЯМ В 2024 ГОДУ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52EB20E-B0A2-018F-E76D-80178823CECB}"/>
              </a:ext>
            </a:extLst>
          </p:cNvPr>
          <p:cNvCxnSpPr>
            <a:cxnSpLocks/>
          </p:cNvCxnSpPr>
          <p:nvPr/>
        </p:nvCxnSpPr>
        <p:spPr>
          <a:xfrm>
            <a:off x="179217" y="2629305"/>
            <a:ext cx="74406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6A46920-0684-5C3B-CFBA-DABB56FB8693}"/>
              </a:ext>
            </a:extLst>
          </p:cNvPr>
          <p:cNvCxnSpPr>
            <a:cxnSpLocks/>
          </p:cNvCxnSpPr>
          <p:nvPr/>
        </p:nvCxnSpPr>
        <p:spPr>
          <a:xfrm>
            <a:off x="11265763" y="2590402"/>
            <a:ext cx="729264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799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A804B-40AF-9BD8-B544-90DEB64C2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AC14AD1-9FD2-631A-776F-CA8C798F9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6694" y="-36102"/>
            <a:ext cx="5170577" cy="6894102"/>
          </a:xfrm>
          <a:prstGeom prst="parallelogram">
            <a:avLst/>
          </a:prstGeom>
        </p:spPr>
      </p:pic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id="{56A86F47-DB18-3839-7CE4-CC26A97AA048}"/>
              </a:ext>
            </a:extLst>
          </p:cNvPr>
          <p:cNvCxnSpPr>
            <a:cxnSpLocks/>
          </p:cNvCxnSpPr>
          <p:nvPr/>
        </p:nvCxnSpPr>
        <p:spPr>
          <a:xfrm>
            <a:off x="-1914605" y="9757952"/>
            <a:ext cx="0" cy="576000"/>
          </a:xfrm>
          <a:prstGeom prst="line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5E5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7BF3986-E908-2955-6B78-6C986326C2F6}"/>
              </a:ext>
            </a:extLst>
          </p:cNvPr>
          <p:cNvCxnSpPr>
            <a:cxnSpLocks/>
          </p:cNvCxnSpPr>
          <p:nvPr/>
        </p:nvCxnSpPr>
        <p:spPr>
          <a:xfrm>
            <a:off x="1711217" y="240638"/>
            <a:ext cx="6933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68016A4-F097-6867-51F0-EBFE5B81C3F2}"/>
              </a:ext>
            </a:extLst>
          </p:cNvPr>
          <p:cNvSpPr txBox="1"/>
          <p:nvPr/>
        </p:nvSpPr>
        <p:spPr>
          <a:xfrm>
            <a:off x="2939862" y="119871"/>
            <a:ext cx="3429145" cy="265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ПОРЯДОК ПРОВЕДЕНИЯ ОТБОРА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EBD0DE98-D031-E5EB-7B74-6E2E68F73DB0}"/>
              </a:ext>
            </a:extLst>
          </p:cNvPr>
          <p:cNvCxnSpPr>
            <a:cxnSpLocks/>
          </p:cNvCxnSpPr>
          <p:nvPr/>
        </p:nvCxnSpPr>
        <p:spPr>
          <a:xfrm>
            <a:off x="6891143" y="222532"/>
            <a:ext cx="6906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Группа 13">
            <a:extLst>
              <a:ext uri="{FF2B5EF4-FFF2-40B4-BE49-F238E27FC236}">
                <a16:creationId xmlns:a16="http://schemas.microsoft.com/office/drawing/2014/main" id="{791BF03F-AC55-6563-B442-F4F1A0A0C3F7}"/>
              </a:ext>
            </a:extLst>
          </p:cNvPr>
          <p:cNvGrpSpPr>
            <a:grpSpLocks/>
          </p:cNvGrpSpPr>
          <p:nvPr/>
        </p:nvGrpSpPr>
        <p:grpSpPr bwMode="auto">
          <a:xfrm>
            <a:off x="654222" y="689062"/>
            <a:ext cx="3164185" cy="4181798"/>
            <a:chOff x="9047163" y="5125948"/>
            <a:chExt cx="2251769" cy="3677686"/>
          </a:xfrm>
        </p:grpSpPr>
        <p:sp>
          <p:nvSpPr>
            <p:cNvPr id="3" name="TextBox 9">
              <a:extLst>
                <a:ext uri="{FF2B5EF4-FFF2-40B4-BE49-F238E27FC236}">
                  <a16:creationId xmlns:a16="http://schemas.microsoft.com/office/drawing/2014/main" id="{3862BEFD-FB5A-0881-4488-99FA5C604F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7857" y="5125948"/>
              <a:ext cx="2251075" cy="233908"/>
            </a:xfrm>
            <a:prstGeom prst="rect">
              <a:avLst/>
            </a:prstGeom>
            <a:solidFill>
              <a:srgbClr val="5C6571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defRPr/>
              </a:pPr>
              <a:r>
                <a:rPr lang="ru-RU" altLang="ru-RU" sz="1400" b="1" dirty="0">
                  <a:solidFill>
                    <a:schemeClr val="bg1"/>
                  </a:solidFill>
                  <a:latin typeface="Montserrat" panose="00000500000000000000" pitchFamily="2" charset="-52"/>
                  <a:cs typeface="Arial" panose="020B0604020202020204" pitchFamily="34" charset="0"/>
                </a:rPr>
                <a:t>Рассмотрение заявок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241E9D3-CEF5-37C6-A8EF-CF539F939353}"/>
                </a:ext>
              </a:extLst>
            </p:cNvPr>
            <p:cNvSpPr txBox="1"/>
            <p:nvPr/>
          </p:nvSpPr>
          <p:spPr>
            <a:xfrm>
              <a:off x="9047163" y="5391586"/>
              <a:ext cx="2251075" cy="34120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endParaRPr>
            </a:p>
            <a:p>
              <a:pPr marL="285750" indent="-285750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  <a:cs typeface="Arial" panose="020B0604020202020204" pitchFamily="34" charset="0"/>
                </a:rPr>
                <a:t>Проверка поступивших заявок на соответствие Порядку.</a:t>
              </a:r>
            </a:p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endParaRPr>
            </a:p>
            <a:p>
              <a:pPr marL="285750" indent="-285750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  <a:cs typeface="Arial" panose="020B0604020202020204" pitchFamily="34" charset="0"/>
                </a:rPr>
                <a:t>В случае не значительных замечаний заявка возвращается на доработку (2 дня).</a:t>
              </a:r>
            </a:p>
            <a:p>
              <a:pPr marL="285750" indent="-285750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endParaRPr>
            </a:p>
            <a:p>
              <a:pPr marL="285750" indent="-285750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  <a:cs typeface="Arial" panose="020B0604020202020204" pitchFamily="34" charset="0"/>
                </a:rPr>
                <a:t>Если замечания существенные заявка отклоняется.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42" name="Группа 13">
            <a:extLst>
              <a:ext uri="{FF2B5EF4-FFF2-40B4-BE49-F238E27FC236}">
                <a16:creationId xmlns:a16="http://schemas.microsoft.com/office/drawing/2014/main" id="{F3841987-6C9E-0C5E-4FF2-587B9C0F82F3}"/>
              </a:ext>
            </a:extLst>
          </p:cNvPr>
          <p:cNvGrpSpPr>
            <a:grpSpLocks/>
          </p:cNvGrpSpPr>
          <p:nvPr/>
        </p:nvGrpSpPr>
        <p:grpSpPr bwMode="auto">
          <a:xfrm>
            <a:off x="654223" y="5070939"/>
            <a:ext cx="3163209" cy="1239841"/>
            <a:chOff x="9047163" y="5130800"/>
            <a:chExt cx="2251075" cy="1238291"/>
          </a:xfrm>
        </p:grpSpPr>
        <p:sp>
          <p:nvSpPr>
            <p:cNvPr id="43" name="TextBox 9">
              <a:extLst>
                <a:ext uri="{FF2B5EF4-FFF2-40B4-BE49-F238E27FC236}">
                  <a16:creationId xmlns:a16="http://schemas.microsoft.com/office/drawing/2014/main" id="{D7CE543C-DA02-A43F-5AD1-442C09E6C1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7163" y="5130800"/>
              <a:ext cx="2251075" cy="265637"/>
            </a:xfrm>
            <a:prstGeom prst="rect">
              <a:avLst/>
            </a:prstGeom>
            <a:solidFill>
              <a:srgbClr val="5C6571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defRPr/>
              </a:pPr>
              <a:r>
                <a:rPr lang="ru-RU" altLang="ru-RU" sz="1400" b="1" dirty="0">
                  <a:solidFill>
                    <a:schemeClr val="bg1"/>
                  </a:solidFill>
                  <a:latin typeface="Montserrat" panose="00000500000000000000" pitchFamily="2" charset="-52"/>
                  <a:cs typeface="Arial" panose="020B0604020202020204" pitchFamily="34" charset="0"/>
                </a:rPr>
                <a:t>Принятие решения МСХ ЗК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1A094D0-69D3-D7ED-D994-545E21AF7B10}"/>
                </a:ext>
              </a:extLst>
            </p:cNvPr>
            <p:cNvSpPr txBox="1"/>
            <p:nvPr/>
          </p:nvSpPr>
          <p:spPr>
            <a:xfrm>
              <a:off x="9047163" y="5391586"/>
              <a:ext cx="2251075" cy="9775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endParaRPr>
            </a:p>
            <a:p>
              <a:pPr marL="285750" indent="-285750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  <a:cs typeface="Arial" panose="020B0604020202020204" pitchFamily="34" charset="0"/>
                </a:rPr>
                <a:t>Заявка допущена</a:t>
              </a:r>
            </a:p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endParaRPr>
            </a:p>
            <a:p>
              <a:pPr marL="285750" indent="-285750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  <a:cs typeface="Arial" panose="020B0604020202020204" pitchFamily="34" charset="0"/>
                </a:rPr>
                <a:t>Заявка отклонена</a:t>
              </a:r>
            </a:p>
          </p:txBody>
        </p:sp>
      </p:grpSp>
      <p:grpSp>
        <p:nvGrpSpPr>
          <p:cNvPr id="45" name="Группа 13">
            <a:extLst>
              <a:ext uri="{FF2B5EF4-FFF2-40B4-BE49-F238E27FC236}">
                <a16:creationId xmlns:a16="http://schemas.microsoft.com/office/drawing/2014/main" id="{064FF4FE-4F80-ED52-4877-E392028F75C0}"/>
              </a:ext>
            </a:extLst>
          </p:cNvPr>
          <p:cNvGrpSpPr>
            <a:grpSpLocks/>
          </p:cNvGrpSpPr>
          <p:nvPr/>
        </p:nvGrpSpPr>
        <p:grpSpPr bwMode="auto">
          <a:xfrm>
            <a:off x="4253032" y="689062"/>
            <a:ext cx="3163209" cy="4928461"/>
            <a:chOff x="9047163" y="5130800"/>
            <a:chExt cx="2251075" cy="5000768"/>
          </a:xfrm>
        </p:grpSpPr>
        <p:sp>
          <p:nvSpPr>
            <p:cNvPr id="46" name="TextBox 9">
              <a:extLst>
                <a:ext uri="{FF2B5EF4-FFF2-40B4-BE49-F238E27FC236}">
                  <a16:creationId xmlns:a16="http://schemas.microsoft.com/office/drawing/2014/main" id="{345A3498-F1D3-DD3C-0398-7ED62EC139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7163" y="5130800"/>
              <a:ext cx="2251075" cy="269872"/>
            </a:xfrm>
            <a:prstGeom prst="rect">
              <a:avLst/>
            </a:prstGeom>
            <a:solidFill>
              <a:srgbClr val="5C6571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defRPr/>
              </a:pPr>
              <a:r>
                <a:rPr lang="ru-RU" altLang="ru-RU" sz="1400" b="1" dirty="0">
                  <a:solidFill>
                    <a:schemeClr val="bg1"/>
                  </a:solidFill>
                  <a:latin typeface="Montserrat" panose="00000500000000000000" pitchFamily="2" charset="-52"/>
                  <a:cs typeface="Arial" panose="020B0604020202020204" pitchFamily="34" charset="0"/>
                </a:rPr>
                <a:t>Предоставление субсидии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F970E60-83DE-1D90-E346-AEB0BA79874C}"/>
                </a:ext>
              </a:extLst>
            </p:cNvPr>
            <p:cNvSpPr txBox="1"/>
            <p:nvPr/>
          </p:nvSpPr>
          <p:spPr>
            <a:xfrm>
              <a:off x="9047163" y="5391586"/>
              <a:ext cx="2251075" cy="47399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endParaRPr>
            </a:p>
            <a:p>
              <a:pPr marL="285750" indent="-285750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  <a:cs typeface="Arial" panose="020B0604020202020204" pitchFamily="34" charset="0"/>
                </a:rPr>
                <a:t>Распределение субсидии в пределах лимитов МСХ ЗК</a:t>
              </a:r>
            </a:p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endParaRPr>
            </a:p>
            <a:p>
              <a:pPr marL="285750" indent="-285750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  <a:cs typeface="Arial" panose="020B0604020202020204" pitchFamily="34" charset="0"/>
                </a:rPr>
                <a:t>Формирование соглашений МСХ ЗК</a:t>
              </a:r>
            </a:p>
            <a:p>
              <a:pPr marL="285750" indent="-285750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endParaRPr>
            </a:p>
            <a:p>
              <a:pPr marL="285750" indent="-285750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  <a:cs typeface="Arial" panose="020B0604020202020204" pitchFamily="34" charset="0"/>
                </a:rPr>
                <a:t>Проверка и заполнение реквизитов со стороны получателя субсидии</a:t>
              </a:r>
            </a:p>
            <a:p>
              <a:pPr marL="285750" indent="-285750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endParaRPr>
            </a:p>
            <a:p>
              <a:pPr marL="285750" indent="-285750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  <a:cs typeface="Arial" panose="020B0604020202020204" pitchFamily="34" charset="0"/>
                </a:rPr>
                <a:t>Проверка и направление на подписание со стороны получателя (в течении 2 дней) и МСХ ЗК</a:t>
              </a:r>
            </a:p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3547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35A6CB-6928-59FD-545C-C3DC8FFB31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31"/>
          <a:stretch/>
        </p:blipFill>
        <p:spPr>
          <a:xfrm>
            <a:off x="1810" y="3716828"/>
            <a:ext cx="12190189" cy="3167529"/>
          </a:xfrm>
          <a:prstGeom prst="rect">
            <a:avLst/>
          </a:prstGeom>
        </p:spPr>
      </p:pic>
      <p:pic>
        <p:nvPicPr>
          <p:cNvPr id="1026" name="Picture 2" descr="O:\ОБМЕН\O_Финансирования\СКРИНЫ отбор\2024-02-15_10-18-41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t="12332" r="15122" b="4477"/>
          <a:stretch/>
        </p:blipFill>
        <p:spPr bwMode="auto">
          <a:xfrm>
            <a:off x="1756372" y="525101"/>
            <a:ext cx="8392562" cy="565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B74B6CA5-326B-86E2-3531-BB4A7C468CFE}"/>
              </a:ext>
            </a:extLst>
          </p:cNvPr>
          <p:cNvCxnSpPr>
            <a:cxnSpLocks/>
          </p:cNvCxnSpPr>
          <p:nvPr/>
        </p:nvCxnSpPr>
        <p:spPr>
          <a:xfrm>
            <a:off x="3152782" y="297285"/>
            <a:ext cx="6933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8EF027B-4B51-8A94-25AE-FAA438566A59}"/>
              </a:ext>
            </a:extLst>
          </p:cNvPr>
          <p:cNvSpPr txBox="1"/>
          <p:nvPr/>
        </p:nvSpPr>
        <p:spPr>
          <a:xfrm>
            <a:off x="3936594" y="176518"/>
            <a:ext cx="4318811" cy="265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РАБОТА НА ПОРТАЛЕ ПО ПОДАЧЕ ЗАЯВКИ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31DFBCE-A4C2-E338-10DD-289E799771D9}"/>
              </a:ext>
            </a:extLst>
          </p:cNvPr>
          <p:cNvCxnSpPr>
            <a:cxnSpLocks/>
          </p:cNvCxnSpPr>
          <p:nvPr/>
        </p:nvCxnSpPr>
        <p:spPr>
          <a:xfrm>
            <a:off x="8332708" y="279179"/>
            <a:ext cx="6906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D81243D-2DEC-F3AC-F0D2-DADDF042F736}"/>
              </a:ext>
            </a:extLst>
          </p:cNvPr>
          <p:cNvSpPr/>
          <p:nvPr/>
        </p:nvSpPr>
        <p:spPr>
          <a:xfrm>
            <a:off x="1756371" y="588764"/>
            <a:ext cx="8392561" cy="40947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4EFBF74-81F6-4128-630A-BBBEFCF46D2B}"/>
              </a:ext>
            </a:extLst>
          </p:cNvPr>
          <p:cNvSpPr/>
          <p:nvPr/>
        </p:nvSpPr>
        <p:spPr>
          <a:xfrm>
            <a:off x="8736594" y="3512091"/>
            <a:ext cx="1339913" cy="40947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609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C7B9F3-2838-973D-69C6-800EDE014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31"/>
          <a:stretch/>
        </p:blipFill>
        <p:spPr>
          <a:xfrm>
            <a:off x="1810" y="3716828"/>
            <a:ext cx="12190189" cy="3167529"/>
          </a:xfrm>
          <a:prstGeom prst="rect">
            <a:avLst/>
          </a:prstGeom>
        </p:spPr>
      </p:pic>
      <p:pic>
        <p:nvPicPr>
          <p:cNvPr id="3074" name="Picture 2" descr="O:\ОБМЕН\O_Финансирования\СКРИНЫ отбор\2024-02-15_10-24-40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7" t="13355" r="15399" b="4606"/>
          <a:stretch/>
        </p:blipFill>
        <p:spPr bwMode="auto">
          <a:xfrm>
            <a:off x="1629133" y="602466"/>
            <a:ext cx="8495147" cy="578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4AE2414-6026-9D4F-AD42-ABB1A32F9D9B}"/>
              </a:ext>
            </a:extLst>
          </p:cNvPr>
          <p:cNvCxnSpPr>
            <a:cxnSpLocks/>
          </p:cNvCxnSpPr>
          <p:nvPr/>
        </p:nvCxnSpPr>
        <p:spPr>
          <a:xfrm>
            <a:off x="3152782" y="297285"/>
            <a:ext cx="6933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AD92CB0-5ADE-2B8B-2AA2-5CA29DD852B4}"/>
              </a:ext>
            </a:extLst>
          </p:cNvPr>
          <p:cNvSpPr txBox="1"/>
          <p:nvPr/>
        </p:nvSpPr>
        <p:spPr>
          <a:xfrm>
            <a:off x="3936594" y="176518"/>
            <a:ext cx="4318811" cy="265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РАБОТА НА ПОРТАЛЕ ПО ПОДАЧЕ ЗАЯВКИ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BEB5DFD-69BB-D74A-56D8-EB6C01E93C6C}"/>
              </a:ext>
            </a:extLst>
          </p:cNvPr>
          <p:cNvCxnSpPr>
            <a:cxnSpLocks/>
          </p:cNvCxnSpPr>
          <p:nvPr/>
        </p:nvCxnSpPr>
        <p:spPr>
          <a:xfrm>
            <a:off x="8332708" y="279179"/>
            <a:ext cx="6906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2731B59-A411-164F-874F-A8CD07EBC76B}"/>
              </a:ext>
            </a:extLst>
          </p:cNvPr>
          <p:cNvSpPr/>
          <p:nvPr/>
        </p:nvSpPr>
        <p:spPr>
          <a:xfrm>
            <a:off x="3152782" y="2845586"/>
            <a:ext cx="1339913" cy="2955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C835DA5-C81A-BE7D-FDFF-D7E98D44CEC9}"/>
              </a:ext>
            </a:extLst>
          </p:cNvPr>
          <p:cNvSpPr/>
          <p:nvPr/>
        </p:nvSpPr>
        <p:spPr>
          <a:xfrm>
            <a:off x="3176150" y="3631181"/>
            <a:ext cx="1339913" cy="2955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639AA03-4CA4-1E22-4CD5-BEF8BF4A932E}"/>
              </a:ext>
            </a:extLst>
          </p:cNvPr>
          <p:cNvSpPr/>
          <p:nvPr/>
        </p:nvSpPr>
        <p:spPr>
          <a:xfrm>
            <a:off x="3186507" y="4813392"/>
            <a:ext cx="1339913" cy="2955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065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A796C-8762-5276-C983-BCD9E3FE1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5099C2-8B51-5751-0306-C61530202E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31"/>
          <a:stretch/>
        </p:blipFill>
        <p:spPr>
          <a:xfrm>
            <a:off x="1810" y="3716828"/>
            <a:ext cx="12190189" cy="3167529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5A114D46-33DF-3A8D-AF1F-31AF086E875D}"/>
              </a:ext>
            </a:extLst>
          </p:cNvPr>
          <p:cNvCxnSpPr>
            <a:cxnSpLocks/>
          </p:cNvCxnSpPr>
          <p:nvPr/>
        </p:nvCxnSpPr>
        <p:spPr>
          <a:xfrm>
            <a:off x="3152782" y="297285"/>
            <a:ext cx="6933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B35E37F-FAD4-73B5-EA3B-53AB6C4CF685}"/>
              </a:ext>
            </a:extLst>
          </p:cNvPr>
          <p:cNvSpPr txBox="1"/>
          <p:nvPr/>
        </p:nvSpPr>
        <p:spPr>
          <a:xfrm>
            <a:off x="3936594" y="176518"/>
            <a:ext cx="4318811" cy="265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РАБОТА НА ПОРТАЛЕ ПО ПОДАЧЕ ЗАЯВКИ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62826471-6164-7083-A77F-6262853FEEAC}"/>
              </a:ext>
            </a:extLst>
          </p:cNvPr>
          <p:cNvCxnSpPr>
            <a:cxnSpLocks/>
          </p:cNvCxnSpPr>
          <p:nvPr/>
        </p:nvCxnSpPr>
        <p:spPr>
          <a:xfrm>
            <a:off x="8332708" y="279179"/>
            <a:ext cx="6906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Picture 2" descr="O:\ОБМЕН\O_Финансирования\СКРИНЫ отбор\2024-02-15_10-24-54.png">
            <a:extLst>
              <a:ext uri="{FF2B5EF4-FFF2-40B4-BE49-F238E27FC236}">
                <a16:creationId xmlns:a16="http://schemas.microsoft.com/office/drawing/2014/main" id="{3E2B9782-600D-8E66-665D-D915189363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7" t="33877" r="13926" b="3488"/>
          <a:stretch/>
        </p:blipFill>
        <p:spPr bwMode="auto">
          <a:xfrm>
            <a:off x="818387" y="703553"/>
            <a:ext cx="9689350" cy="492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78444625-4FE5-433C-510B-E044DDE754ED}"/>
                  </a:ext>
                </a:extLst>
              </p14:cNvPr>
              <p14:cNvContentPartPr/>
              <p14:nvPr/>
            </p14:nvContentPartPr>
            <p14:xfrm>
              <a:off x="4935485" y="1258480"/>
              <a:ext cx="1394640" cy="38160"/>
            </p14:xfrm>
          </p:contentPart>
        </mc:Choice>
        <mc:Fallback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78444625-4FE5-433C-510B-E044DDE754E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72845" y="1195840"/>
                <a:ext cx="152028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7D6A199E-1B61-78CE-9961-2DC7CFEE25BB}"/>
                  </a:ext>
                </a:extLst>
              </p14:cNvPr>
              <p14:cNvContentPartPr/>
              <p14:nvPr/>
            </p14:nvContentPartPr>
            <p14:xfrm>
              <a:off x="4953485" y="1730080"/>
              <a:ext cx="1358640" cy="28440"/>
            </p14:xfrm>
          </p:contentPart>
        </mc:Choice>
        <mc:Fallback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7D6A199E-1B61-78CE-9961-2DC7CFEE25B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90485" y="1667080"/>
                <a:ext cx="148428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77AE2EF5-D56D-7FBD-37CE-93136F197DFD}"/>
                  </a:ext>
                </a:extLst>
              </p14:cNvPr>
              <p14:cNvContentPartPr/>
              <p14:nvPr/>
            </p14:nvContentPartPr>
            <p14:xfrm>
              <a:off x="4518605" y="2085760"/>
              <a:ext cx="1341000" cy="10080"/>
            </p14:xfrm>
          </p:contentPart>
        </mc:Choice>
        <mc:Fallback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77AE2EF5-D56D-7FBD-37CE-93136F197DF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55605" y="2023120"/>
                <a:ext cx="146664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82630AD3-B49D-E5B4-D373-BC939E92497B}"/>
                  </a:ext>
                </a:extLst>
              </p14:cNvPr>
              <p14:cNvContentPartPr/>
              <p14:nvPr/>
            </p14:nvContentPartPr>
            <p14:xfrm>
              <a:off x="2733725" y="5095360"/>
              <a:ext cx="1474560" cy="360"/>
            </p14:xfrm>
          </p:contentPart>
        </mc:Choice>
        <mc:Fallback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82630AD3-B49D-E5B4-D373-BC939E92497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71085" y="5032360"/>
                <a:ext cx="16002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2998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5B81D-2F17-F741-7C91-75BCDDBFD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070ED7-5444-F9EF-59D0-26FF44F4AA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31"/>
          <a:stretch/>
        </p:blipFill>
        <p:spPr>
          <a:xfrm>
            <a:off x="1810" y="3716828"/>
            <a:ext cx="12190189" cy="3167529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9AB7EC32-0320-79A1-23AA-4EE54B17E155}"/>
              </a:ext>
            </a:extLst>
          </p:cNvPr>
          <p:cNvCxnSpPr>
            <a:cxnSpLocks/>
          </p:cNvCxnSpPr>
          <p:nvPr/>
        </p:nvCxnSpPr>
        <p:spPr>
          <a:xfrm>
            <a:off x="3152782" y="297285"/>
            <a:ext cx="6933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F4F7907-BE9A-2BC5-06DC-2D301DD6C90B}"/>
              </a:ext>
            </a:extLst>
          </p:cNvPr>
          <p:cNvSpPr txBox="1"/>
          <p:nvPr/>
        </p:nvSpPr>
        <p:spPr>
          <a:xfrm>
            <a:off x="3936594" y="176518"/>
            <a:ext cx="4318811" cy="265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РАБОТА НА ПОРТАЛЕ ПО ПОДАЧЕ ЗАЯВКИ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D6FDF5D-50DD-8858-4B15-5E6E5B1F8DFA}"/>
              </a:ext>
            </a:extLst>
          </p:cNvPr>
          <p:cNvCxnSpPr>
            <a:cxnSpLocks/>
          </p:cNvCxnSpPr>
          <p:nvPr/>
        </p:nvCxnSpPr>
        <p:spPr>
          <a:xfrm>
            <a:off x="8332708" y="279179"/>
            <a:ext cx="6906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2" descr="O:\ОБМЕН\O_Финансирования\СКРИНЫ отбор\2024-02-15_10-33-31.png">
            <a:extLst>
              <a:ext uri="{FF2B5EF4-FFF2-40B4-BE49-F238E27FC236}">
                <a16:creationId xmlns:a16="http://schemas.microsoft.com/office/drawing/2014/main" id="{EF66AAEC-CB8E-4103-E87C-850E9F59C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4" t="17212" r="29535" b="14645"/>
          <a:stretch/>
        </p:blipFill>
        <p:spPr bwMode="auto">
          <a:xfrm>
            <a:off x="3618666" y="861376"/>
            <a:ext cx="4714042" cy="480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1582F773-F322-DBEB-AAB0-3CC0C3762E05}"/>
                  </a:ext>
                </a:extLst>
              </p14:cNvPr>
              <p14:cNvContentPartPr/>
              <p14:nvPr/>
            </p14:nvContentPartPr>
            <p14:xfrm>
              <a:off x="4074725" y="4696120"/>
              <a:ext cx="479880" cy="360"/>
            </p14:xfrm>
          </p:contentPart>
        </mc:Choice>
        <mc:Fallback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1582F773-F322-DBEB-AAB0-3CC0C3762E0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11725" y="4633120"/>
                <a:ext cx="60552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8061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49661-D8CB-7B40-765F-80DDB86EC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C5BAAE-4858-DB18-1BD4-E10C6CEFF8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31"/>
          <a:stretch/>
        </p:blipFill>
        <p:spPr>
          <a:xfrm>
            <a:off x="1810" y="3716828"/>
            <a:ext cx="12190189" cy="3167529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D5FD065E-69DB-80C2-135F-B54357133E5F}"/>
              </a:ext>
            </a:extLst>
          </p:cNvPr>
          <p:cNvCxnSpPr>
            <a:cxnSpLocks/>
          </p:cNvCxnSpPr>
          <p:nvPr/>
        </p:nvCxnSpPr>
        <p:spPr>
          <a:xfrm>
            <a:off x="3152782" y="297285"/>
            <a:ext cx="6933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C80CF07-BAFE-8071-0BAC-8D62A7F6DCEA}"/>
              </a:ext>
            </a:extLst>
          </p:cNvPr>
          <p:cNvSpPr txBox="1"/>
          <p:nvPr/>
        </p:nvSpPr>
        <p:spPr>
          <a:xfrm>
            <a:off x="3936594" y="176518"/>
            <a:ext cx="4318811" cy="265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РАБОТА НА ПОРТАЛЕ ПО ПОДАЧЕ ЗАЯВКИ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79A1689-F6CC-FDEA-C028-DFB1FCBBAC8E}"/>
              </a:ext>
            </a:extLst>
          </p:cNvPr>
          <p:cNvCxnSpPr>
            <a:cxnSpLocks/>
          </p:cNvCxnSpPr>
          <p:nvPr/>
        </p:nvCxnSpPr>
        <p:spPr>
          <a:xfrm>
            <a:off x="8332708" y="279179"/>
            <a:ext cx="6906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2" descr="O:\ОБМЕН\O_Финансирования\СКРИНЫ отбор\2024-02-15_10-33-48.png">
            <a:extLst>
              <a:ext uri="{FF2B5EF4-FFF2-40B4-BE49-F238E27FC236}">
                <a16:creationId xmlns:a16="http://schemas.microsoft.com/office/drawing/2014/main" id="{286FA09E-27FD-7C93-16D4-A9832EA9D8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8" t="18843" r="13926" b="3629"/>
          <a:stretch/>
        </p:blipFill>
        <p:spPr bwMode="auto">
          <a:xfrm>
            <a:off x="1275423" y="712064"/>
            <a:ext cx="8898386" cy="556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435DC3CF-7F7A-FBA2-5CA7-0F1BE4F9D4DB}"/>
                  </a:ext>
                </a:extLst>
              </p14:cNvPr>
              <p14:cNvContentPartPr/>
              <p14:nvPr/>
            </p14:nvContentPartPr>
            <p14:xfrm>
              <a:off x="5122325" y="1454320"/>
              <a:ext cx="1207800" cy="29880"/>
            </p14:xfrm>
          </p:contentPart>
        </mc:Choice>
        <mc:Fallback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435DC3CF-7F7A-FBA2-5CA7-0F1BE4F9D4D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59325" y="1391680"/>
                <a:ext cx="133344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01B68FCF-DD14-E068-9FE2-855C9C041E31}"/>
                  </a:ext>
                </a:extLst>
              </p14:cNvPr>
              <p14:cNvContentPartPr/>
              <p14:nvPr/>
            </p14:nvContentPartPr>
            <p14:xfrm>
              <a:off x="4704725" y="1784080"/>
              <a:ext cx="1226160" cy="360"/>
            </p14:xfrm>
          </p:contentPart>
        </mc:Choice>
        <mc:Fallback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01B68FCF-DD14-E068-9FE2-855C9C041E3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42085" y="1721080"/>
                <a:ext cx="13518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1C16C86C-83AD-D34A-124C-D8405038CA7C}"/>
                  </a:ext>
                </a:extLst>
              </p14:cNvPr>
              <p14:cNvContentPartPr/>
              <p14:nvPr/>
            </p14:nvContentPartPr>
            <p14:xfrm>
              <a:off x="5122325" y="1987480"/>
              <a:ext cx="1217520" cy="10080"/>
            </p14:xfrm>
          </p:contentPart>
        </mc:Choice>
        <mc:Fallback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1C16C86C-83AD-D34A-124C-D8405038CA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59325" y="1924480"/>
                <a:ext cx="1343160" cy="13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3385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91EF9-47EA-EC27-C9A3-C795DEFE9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8DEE35-DC81-AB22-DF69-AF3EBBF987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31"/>
          <a:stretch/>
        </p:blipFill>
        <p:spPr>
          <a:xfrm>
            <a:off x="1810" y="3716828"/>
            <a:ext cx="12190189" cy="3167529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E0B76FC-B42B-B4E6-FF81-55A1F3D79445}"/>
              </a:ext>
            </a:extLst>
          </p:cNvPr>
          <p:cNvCxnSpPr>
            <a:cxnSpLocks/>
          </p:cNvCxnSpPr>
          <p:nvPr/>
        </p:nvCxnSpPr>
        <p:spPr>
          <a:xfrm>
            <a:off x="3152782" y="297285"/>
            <a:ext cx="6933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22D96B9-1C05-E983-3EE3-F49CFE6EA470}"/>
              </a:ext>
            </a:extLst>
          </p:cNvPr>
          <p:cNvSpPr txBox="1"/>
          <p:nvPr/>
        </p:nvSpPr>
        <p:spPr>
          <a:xfrm>
            <a:off x="3936594" y="176518"/>
            <a:ext cx="4318811" cy="265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РАБОТА НА ПОРТАЛЕ ПО ПОДАЧЕ ЗАЯВКИ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69E45172-C25B-D2CB-28E4-358F1CBB7DBF}"/>
              </a:ext>
            </a:extLst>
          </p:cNvPr>
          <p:cNvCxnSpPr>
            <a:cxnSpLocks/>
          </p:cNvCxnSpPr>
          <p:nvPr/>
        </p:nvCxnSpPr>
        <p:spPr>
          <a:xfrm>
            <a:off x="8332708" y="279179"/>
            <a:ext cx="6906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2" descr="O:\ОБМЕН\O_Финансирования\СКРИНЫ отбор\бюджет1для ЮЛ.png">
            <a:extLst>
              <a:ext uri="{FF2B5EF4-FFF2-40B4-BE49-F238E27FC236}">
                <a16:creationId xmlns:a16="http://schemas.microsoft.com/office/drawing/2014/main" id="{7EEF66C7-AA27-334C-B174-1536B2926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4" t="6952" r="16681" b="3890"/>
          <a:stretch/>
        </p:blipFill>
        <p:spPr bwMode="auto">
          <a:xfrm>
            <a:off x="1819922" y="604039"/>
            <a:ext cx="8149702" cy="604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785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42800-324C-5DFD-EFC3-C739F6747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B73726-119C-BF95-7EF8-9DC7008D25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31"/>
          <a:stretch/>
        </p:blipFill>
        <p:spPr>
          <a:xfrm>
            <a:off x="1810" y="3716828"/>
            <a:ext cx="12190189" cy="3167529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71CD0D9-A06C-412A-A369-71260E8A8800}"/>
              </a:ext>
            </a:extLst>
          </p:cNvPr>
          <p:cNvCxnSpPr>
            <a:cxnSpLocks/>
          </p:cNvCxnSpPr>
          <p:nvPr/>
        </p:nvCxnSpPr>
        <p:spPr>
          <a:xfrm>
            <a:off x="3152782" y="297285"/>
            <a:ext cx="6933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2CE124C-E3BB-0D99-0AB8-1330499ACC43}"/>
              </a:ext>
            </a:extLst>
          </p:cNvPr>
          <p:cNvSpPr txBox="1"/>
          <p:nvPr/>
        </p:nvSpPr>
        <p:spPr>
          <a:xfrm>
            <a:off x="3936594" y="176518"/>
            <a:ext cx="4318811" cy="265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РАБОТА НА ПОРТАЛЕ ПО ПОДАЧЕ ЗАЯВКИ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9D6613D-E6B8-4D72-DFA2-D9E333CCB7FA}"/>
              </a:ext>
            </a:extLst>
          </p:cNvPr>
          <p:cNvCxnSpPr>
            <a:cxnSpLocks/>
          </p:cNvCxnSpPr>
          <p:nvPr/>
        </p:nvCxnSpPr>
        <p:spPr>
          <a:xfrm>
            <a:off x="8332708" y="279179"/>
            <a:ext cx="6906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2" descr="O:\ОБМЕН\O_Финансирования\СКРИНЫ отбор\бюджет для ЮЛ.png">
            <a:extLst>
              <a:ext uri="{FF2B5EF4-FFF2-40B4-BE49-F238E27FC236}">
                <a16:creationId xmlns:a16="http://schemas.microsoft.com/office/drawing/2014/main" id="{B70FD2C7-5F0B-5B0A-3AD9-E2FD21C399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8" t="10977" r="30286" b="5297"/>
          <a:stretch/>
        </p:blipFill>
        <p:spPr bwMode="auto">
          <a:xfrm>
            <a:off x="3499444" y="681784"/>
            <a:ext cx="5131851" cy="577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215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DA8DF-6F1D-3E2F-7A42-D0BE57228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4B1F4F-2138-9C82-6AD1-4CFBBCA8EC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31"/>
          <a:stretch/>
        </p:blipFill>
        <p:spPr>
          <a:xfrm>
            <a:off x="1810" y="3716828"/>
            <a:ext cx="12190189" cy="3167529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34E2C55-1784-DC1E-25C7-1F84AA17831B}"/>
              </a:ext>
            </a:extLst>
          </p:cNvPr>
          <p:cNvCxnSpPr>
            <a:cxnSpLocks/>
          </p:cNvCxnSpPr>
          <p:nvPr/>
        </p:nvCxnSpPr>
        <p:spPr>
          <a:xfrm>
            <a:off x="3152782" y="297285"/>
            <a:ext cx="6933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C44CED4-1F30-8541-4277-ADA5B35AB1C8}"/>
              </a:ext>
            </a:extLst>
          </p:cNvPr>
          <p:cNvSpPr txBox="1"/>
          <p:nvPr/>
        </p:nvSpPr>
        <p:spPr>
          <a:xfrm>
            <a:off x="3936594" y="176518"/>
            <a:ext cx="4318811" cy="265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РАБОТА НА ПОРТАЛЕ ПО ПОДАЧЕ ЗАЯВКИ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1F8CC04-F50E-982B-B175-8D24859A2B3D}"/>
              </a:ext>
            </a:extLst>
          </p:cNvPr>
          <p:cNvCxnSpPr>
            <a:cxnSpLocks/>
          </p:cNvCxnSpPr>
          <p:nvPr/>
        </p:nvCxnSpPr>
        <p:spPr>
          <a:xfrm>
            <a:off x="8332708" y="279179"/>
            <a:ext cx="6906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2" descr="O:\ОБМЕН\O_Финансирования\СКРИНЫ отбор\2024-02-15_10-38-58.png">
            <a:extLst>
              <a:ext uri="{FF2B5EF4-FFF2-40B4-BE49-F238E27FC236}">
                <a16:creationId xmlns:a16="http://schemas.microsoft.com/office/drawing/2014/main" id="{6692FF7E-8E84-1A17-D38E-C526A591FF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t="7598" r="14667" b="29347"/>
          <a:stretch/>
        </p:blipFill>
        <p:spPr bwMode="auto">
          <a:xfrm>
            <a:off x="1187558" y="858916"/>
            <a:ext cx="9816884" cy="514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7F6F7BFD-AB32-FE99-62ED-733AEDF6C230}"/>
                  </a:ext>
                </a:extLst>
              </p14:cNvPr>
              <p14:cNvContentPartPr/>
              <p14:nvPr/>
            </p14:nvContentPartPr>
            <p14:xfrm>
              <a:off x="4411685" y="3904840"/>
              <a:ext cx="731880" cy="10080"/>
            </p14:xfrm>
          </p:contentPart>
        </mc:Choice>
        <mc:Fallback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7F6F7BFD-AB32-FE99-62ED-733AEDF6C23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9045" y="3842200"/>
                <a:ext cx="857520" cy="13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89928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AF947-A281-B91F-D8B7-4B0B61410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D4C3AD-F7B9-D7B9-EA27-FB798435AA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31"/>
          <a:stretch/>
        </p:blipFill>
        <p:spPr>
          <a:xfrm>
            <a:off x="1810" y="3716828"/>
            <a:ext cx="12190189" cy="3167529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9F556B9F-A801-1A9B-3E29-93D7FBAD40F1}"/>
              </a:ext>
            </a:extLst>
          </p:cNvPr>
          <p:cNvCxnSpPr>
            <a:cxnSpLocks/>
          </p:cNvCxnSpPr>
          <p:nvPr/>
        </p:nvCxnSpPr>
        <p:spPr>
          <a:xfrm>
            <a:off x="3152782" y="297285"/>
            <a:ext cx="6933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7D807CE-C28D-FA0A-AFDB-2B3997F63074}"/>
              </a:ext>
            </a:extLst>
          </p:cNvPr>
          <p:cNvSpPr txBox="1"/>
          <p:nvPr/>
        </p:nvSpPr>
        <p:spPr>
          <a:xfrm>
            <a:off x="3936594" y="176518"/>
            <a:ext cx="4318811" cy="265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РАБОТА НА ПОРТАЛЕ ПО ПОДАЧЕ ЗАЯВКИ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DFB73FE-1090-F087-0A9F-7085F0D2EE8A}"/>
              </a:ext>
            </a:extLst>
          </p:cNvPr>
          <p:cNvCxnSpPr>
            <a:cxnSpLocks/>
          </p:cNvCxnSpPr>
          <p:nvPr/>
        </p:nvCxnSpPr>
        <p:spPr>
          <a:xfrm>
            <a:off x="8332708" y="279179"/>
            <a:ext cx="6906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2" descr="O:\ОБМЕН\O_Финансирования\СКРИНЫ отбор\2024-02-15_11-06-30.png">
            <a:extLst>
              <a:ext uri="{FF2B5EF4-FFF2-40B4-BE49-F238E27FC236}">
                <a16:creationId xmlns:a16="http://schemas.microsoft.com/office/drawing/2014/main" id="{03205E42-923C-88AB-BE48-20F2D8CEC6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6926" r="2199" b="3242"/>
          <a:stretch/>
        </p:blipFill>
        <p:spPr bwMode="auto">
          <a:xfrm>
            <a:off x="754602" y="1035422"/>
            <a:ext cx="10383090" cy="532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754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8875D1EA-AB52-9802-EF44-395520D1A6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31"/>
          <a:stretch/>
        </p:blipFill>
        <p:spPr>
          <a:xfrm>
            <a:off x="1811" y="4224203"/>
            <a:ext cx="10237564" cy="266015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7021051-4FC9-6730-2D6E-DCE74EC80B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6694" y="-36102"/>
            <a:ext cx="5170577" cy="6894102"/>
          </a:xfrm>
          <a:prstGeom prst="parallelogram">
            <a:avLst/>
          </a:prstGeom>
        </p:spPr>
      </p:pic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E3099167-4705-DF8D-7EE1-F02ACFEDF9A3}"/>
              </a:ext>
            </a:extLst>
          </p:cNvPr>
          <p:cNvCxnSpPr>
            <a:cxnSpLocks/>
          </p:cNvCxnSpPr>
          <p:nvPr/>
        </p:nvCxnSpPr>
        <p:spPr>
          <a:xfrm>
            <a:off x="742713" y="458878"/>
            <a:ext cx="92817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EB44BF0D-59A9-88F2-162F-C21BC3C8982D}"/>
              </a:ext>
            </a:extLst>
          </p:cNvPr>
          <p:cNvCxnSpPr>
            <a:cxnSpLocks/>
          </p:cNvCxnSpPr>
          <p:nvPr/>
        </p:nvCxnSpPr>
        <p:spPr>
          <a:xfrm>
            <a:off x="7874493" y="458878"/>
            <a:ext cx="90433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9D7A0EC-1FF9-6B50-B269-F3340C183420}"/>
              </a:ext>
            </a:extLst>
          </p:cNvPr>
          <p:cNvSpPr txBox="1"/>
          <p:nvPr/>
        </p:nvSpPr>
        <p:spPr>
          <a:xfrm>
            <a:off x="1806086" y="309724"/>
            <a:ext cx="5987538" cy="315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ea typeface="Myanmar Text" panose="020B0502040204020203" pitchFamily="34" charset="0"/>
                <a:cs typeface="Arial" panose="020B0604020202020204" pitchFamily="34" charset="0"/>
              </a:rPr>
              <a:t>ГОСУДАРСТВЕННАЯ ПОДДЕРЖКА В 2024 ГОДУ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683F767-283A-48C4-6B0F-02E0FEF5A9FE}"/>
              </a:ext>
            </a:extLst>
          </p:cNvPr>
          <p:cNvSpPr/>
          <p:nvPr/>
        </p:nvSpPr>
        <p:spPr>
          <a:xfrm>
            <a:off x="161216" y="1241560"/>
            <a:ext cx="8538901" cy="27844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837D539D-039E-B943-EF85-801A974DE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13" y="2686185"/>
            <a:ext cx="2344737" cy="538162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Сельское хозяйство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643E7E-0DFE-F82A-9DF1-9BBE7DDB5AC5}"/>
              </a:ext>
            </a:extLst>
          </p:cNvPr>
          <p:cNvSpPr txBox="1"/>
          <p:nvPr/>
        </p:nvSpPr>
        <p:spPr bwMode="auto">
          <a:xfrm>
            <a:off x="4247960" y="1559423"/>
            <a:ext cx="1956479" cy="738664"/>
          </a:xfrm>
          <a:prstGeom prst="rect">
            <a:avLst/>
          </a:prstGeom>
          <a:noFill/>
          <a:effectLst/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1 262,4 </a:t>
            </a:r>
            <a:b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млн. руб.</a:t>
            </a:r>
          </a:p>
        </p:txBody>
      </p:sp>
      <p:grpSp>
        <p:nvGrpSpPr>
          <p:cNvPr id="7" name="Группа 12">
            <a:extLst>
              <a:ext uri="{FF2B5EF4-FFF2-40B4-BE49-F238E27FC236}">
                <a16:creationId xmlns:a16="http://schemas.microsoft.com/office/drawing/2014/main" id="{6AA05EB5-33F6-40A0-96EB-473D785586AD}"/>
              </a:ext>
            </a:extLst>
          </p:cNvPr>
          <p:cNvGrpSpPr>
            <a:grpSpLocks/>
          </p:cNvGrpSpPr>
          <p:nvPr/>
        </p:nvGrpSpPr>
        <p:grpSpPr bwMode="auto">
          <a:xfrm>
            <a:off x="6119362" y="2743333"/>
            <a:ext cx="2251075" cy="1012082"/>
            <a:chOff x="6740525" y="5130800"/>
            <a:chExt cx="2054225" cy="1010817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F4382BD9-3E20-EBFD-CE2F-945676B43A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0525" y="5130800"/>
              <a:ext cx="2054225" cy="265637"/>
            </a:xfrm>
            <a:prstGeom prst="rect">
              <a:avLst/>
            </a:prstGeom>
            <a:solidFill>
              <a:srgbClr val="5C6571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defRPr/>
              </a:pPr>
              <a:r>
                <a:rPr lang="ru-RU" altLang="ru-RU" sz="1400" b="1" dirty="0">
                  <a:solidFill>
                    <a:schemeClr val="bg1"/>
                  </a:solidFill>
                  <a:latin typeface="Montserrat" panose="00000500000000000000" pitchFamily="2" charset="-52"/>
                  <a:cs typeface="Arial" panose="020B0604020202020204" pitchFamily="34" charset="0"/>
                </a:rPr>
                <a:t>КБ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BCA507-2E89-5044-0A7B-37747B21922C}"/>
                </a:ext>
              </a:extLst>
            </p:cNvPr>
            <p:cNvSpPr txBox="1"/>
            <p:nvPr/>
          </p:nvSpPr>
          <p:spPr>
            <a:xfrm>
              <a:off x="6740526" y="5391580"/>
              <a:ext cx="2046982" cy="7500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endParaRPr>
            </a:p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  <a:cs typeface="Arial" panose="020B0604020202020204" pitchFamily="34" charset="0"/>
                </a:rPr>
                <a:t>511,8 млн. руб.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Группа 13">
            <a:extLst>
              <a:ext uri="{FF2B5EF4-FFF2-40B4-BE49-F238E27FC236}">
                <a16:creationId xmlns:a16="http://schemas.microsoft.com/office/drawing/2014/main" id="{4DDB861B-E377-5AA7-4D29-7910E9182E7B}"/>
              </a:ext>
            </a:extLst>
          </p:cNvPr>
          <p:cNvGrpSpPr>
            <a:grpSpLocks/>
          </p:cNvGrpSpPr>
          <p:nvPr/>
        </p:nvGrpSpPr>
        <p:grpSpPr bwMode="auto">
          <a:xfrm>
            <a:off x="3596631" y="2743334"/>
            <a:ext cx="2251075" cy="1019909"/>
            <a:chOff x="9047163" y="5130800"/>
            <a:chExt cx="2251075" cy="1018634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A04A68F7-9722-B81C-D988-E8DFADF456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7163" y="5130800"/>
              <a:ext cx="2251075" cy="265637"/>
            </a:xfrm>
            <a:prstGeom prst="rect">
              <a:avLst/>
            </a:prstGeom>
            <a:solidFill>
              <a:srgbClr val="5C6571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defRPr/>
              </a:pPr>
              <a:r>
                <a:rPr lang="ru-RU" altLang="ru-RU" sz="1400" b="1" dirty="0">
                  <a:solidFill>
                    <a:schemeClr val="bg1"/>
                  </a:solidFill>
                  <a:latin typeface="Montserrat" panose="00000500000000000000" pitchFamily="2" charset="-52"/>
                  <a:cs typeface="Arial" panose="020B0604020202020204" pitchFamily="34" charset="0"/>
                </a:rPr>
                <a:t>ФБ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B72045-5BCE-5DCF-146E-8A8C811E2B17}"/>
                </a:ext>
              </a:extLst>
            </p:cNvPr>
            <p:cNvSpPr txBox="1"/>
            <p:nvPr/>
          </p:nvSpPr>
          <p:spPr>
            <a:xfrm>
              <a:off x="9047163" y="5391586"/>
              <a:ext cx="2251075" cy="7578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endParaRPr>
            </a:p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  <a:cs typeface="Arial" panose="020B0604020202020204" pitchFamily="34" charset="0"/>
                </a:rPr>
                <a:t>750,6 млн. руб.</a:t>
              </a:r>
            </a:p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endParaRP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295669-859E-4F0E-F001-C71A1AF98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275" y="1978160"/>
            <a:ext cx="6588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F9A4155A-37AF-D386-C510-725B42868EBF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4737079" y="2298087"/>
            <a:ext cx="489121" cy="41854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62F25183-0BC6-631C-746D-2F1605D4464B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5226200" y="2298087"/>
            <a:ext cx="2018700" cy="44524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791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F8F3D-6D9F-25AA-DA67-8FE1E11D0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92A05C-DA52-1907-21DE-6FFE009CC2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31"/>
          <a:stretch/>
        </p:blipFill>
        <p:spPr>
          <a:xfrm>
            <a:off x="1810" y="3716828"/>
            <a:ext cx="12190189" cy="3167529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C1324EF5-14C4-4451-E052-761ABFE47AC2}"/>
              </a:ext>
            </a:extLst>
          </p:cNvPr>
          <p:cNvCxnSpPr>
            <a:cxnSpLocks/>
          </p:cNvCxnSpPr>
          <p:nvPr/>
        </p:nvCxnSpPr>
        <p:spPr>
          <a:xfrm>
            <a:off x="3152782" y="297285"/>
            <a:ext cx="6933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1B6FDCB-28FD-06BC-CA1E-631C62411A7D}"/>
              </a:ext>
            </a:extLst>
          </p:cNvPr>
          <p:cNvSpPr txBox="1"/>
          <p:nvPr/>
        </p:nvSpPr>
        <p:spPr>
          <a:xfrm>
            <a:off x="3936594" y="176518"/>
            <a:ext cx="4318811" cy="265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РАБОТА НА ПОРТАЛЕ ПО ПОДАЧЕ ЗАЯВКИ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75F4733-BD35-5102-B606-6A880FDE9029}"/>
              </a:ext>
            </a:extLst>
          </p:cNvPr>
          <p:cNvCxnSpPr>
            <a:cxnSpLocks/>
          </p:cNvCxnSpPr>
          <p:nvPr/>
        </p:nvCxnSpPr>
        <p:spPr>
          <a:xfrm>
            <a:off x="8332708" y="279179"/>
            <a:ext cx="6906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2" descr="O:\ОБМЕН\O_Финансирования\СКРИНЫ отбор\2024-02-15_11-06-40.png">
            <a:extLst>
              <a:ext uri="{FF2B5EF4-FFF2-40B4-BE49-F238E27FC236}">
                <a16:creationId xmlns:a16="http://schemas.microsoft.com/office/drawing/2014/main" id="{3A904714-05B6-1713-9802-1C58C876D4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6194" r="3100" b="4169"/>
          <a:stretch/>
        </p:blipFill>
        <p:spPr bwMode="auto">
          <a:xfrm>
            <a:off x="861133" y="781235"/>
            <a:ext cx="10492861" cy="527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2107A602-040E-37B7-459E-4ED8A0663869}"/>
                  </a:ext>
                </a:extLst>
              </p14:cNvPr>
              <p14:cNvContentPartPr/>
              <p14:nvPr/>
            </p14:nvContentPartPr>
            <p14:xfrm>
              <a:off x="4784645" y="4820320"/>
              <a:ext cx="1705680" cy="360"/>
            </p14:xfrm>
          </p:contentPart>
        </mc:Choice>
        <mc:Fallback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2107A602-040E-37B7-459E-4ED8A066386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21645" y="4757320"/>
                <a:ext cx="183132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6520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D555E-06DA-EDAE-9A84-E63AAB78F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0418E8-0C35-6B73-F07F-1F6E0A3864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31"/>
          <a:stretch/>
        </p:blipFill>
        <p:spPr>
          <a:xfrm>
            <a:off x="1810" y="3716828"/>
            <a:ext cx="12190189" cy="3167529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78CD08C-9D12-40F3-CE3F-2BEE64ACB334}"/>
              </a:ext>
            </a:extLst>
          </p:cNvPr>
          <p:cNvCxnSpPr>
            <a:cxnSpLocks/>
          </p:cNvCxnSpPr>
          <p:nvPr/>
        </p:nvCxnSpPr>
        <p:spPr>
          <a:xfrm>
            <a:off x="3152782" y="297285"/>
            <a:ext cx="6933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AF07D53-1A9B-374B-68CB-2EB42950F800}"/>
              </a:ext>
            </a:extLst>
          </p:cNvPr>
          <p:cNvSpPr txBox="1"/>
          <p:nvPr/>
        </p:nvSpPr>
        <p:spPr>
          <a:xfrm>
            <a:off x="3936594" y="176518"/>
            <a:ext cx="4318811" cy="265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РАБОТА НА ПОРТАЛЕ ПО ПОДАЧЕ ЗАЯВКИ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4724E616-AF18-DA2D-0A29-25CA6C2309E8}"/>
              </a:ext>
            </a:extLst>
          </p:cNvPr>
          <p:cNvCxnSpPr>
            <a:cxnSpLocks/>
          </p:cNvCxnSpPr>
          <p:nvPr/>
        </p:nvCxnSpPr>
        <p:spPr>
          <a:xfrm>
            <a:off x="8332708" y="279179"/>
            <a:ext cx="6906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2" descr="O:\ОБМЕН\O_Финансирования\СКРИНЫ отбор\2024-02-15_11-06-51.png">
            <a:extLst>
              <a:ext uri="{FF2B5EF4-FFF2-40B4-BE49-F238E27FC236}">
                <a16:creationId xmlns:a16="http://schemas.microsoft.com/office/drawing/2014/main" id="{3D487AFB-739B-3502-E3FB-AE1A885E46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t="6195" r="2040" b="5083"/>
          <a:stretch/>
        </p:blipFill>
        <p:spPr bwMode="auto">
          <a:xfrm>
            <a:off x="568171" y="825624"/>
            <a:ext cx="10829417" cy="529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208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4573F-3108-DB19-A217-5960627F3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17A771-30B3-E4BA-D44F-B4D599DB90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31"/>
          <a:stretch/>
        </p:blipFill>
        <p:spPr>
          <a:xfrm>
            <a:off x="1810" y="3716828"/>
            <a:ext cx="12190189" cy="3167529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4A27027-8F29-8C9D-D507-BBE65C753EBB}"/>
              </a:ext>
            </a:extLst>
          </p:cNvPr>
          <p:cNvCxnSpPr>
            <a:cxnSpLocks/>
          </p:cNvCxnSpPr>
          <p:nvPr/>
        </p:nvCxnSpPr>
        <p:spPr>
          <a:xfrm>
            <a:off x="3152782" y="297285"/>
            <a:ext cx="6933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FD4D448-79D6-9EBD-80A5-B5D114B61DF6}"/>
              </a:ext>
            </a:extLst>
          </p:cNvPr>
          <p:cNvSpPr txBox="1"/>
          <p:nvPr/>
        </p:nvSpPr>
        <p:spPr>
          <a:xfrm>
            <a:off x="3936594" y="176518"/>
            <a:ext cx="4318811" cy="265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РАБОТА НА ПОРТАЛЕ ПО ПОДАЧЕ ЗАЯВКИ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524B1E2-C699-DE5D-2CEA-762A1BAB34E5}"/>
              </a:ext>
            </a:extLst>
          </p:cNvPr>
          <p:cNvCxnSpPr>
            <a:cxnSpLocks/>
          </p:cNvCxnSpPr>
          <p:nvPr/>
        </p:nvCxnSpPr>
        <p:spPr>
          <a:xfrm>
            <a:off x="8332708" y="279179"/>
            <a:ext cx="6906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2" descr="O:\ОБМЕН\O_Финансирования\СКРИНЫ отбор\2024-02-15_11-06-59.png">
            <a:extLst>
              <a:ext uri="{FF2B5EF4-FFF2-40B4-BE49-F238E27FC236}">
                <a16:creationId xmlns:a16="http://schemas.microsoft.com/office/drawing/2014/main" id="{35B52FF5-CF2E-BEF2-72E1-FEE606C105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6929" r="2252" b="9234"/>
          <a:stretch/>
        </p:blipFill>
        <p:spPr bwMode="auto">
          <a:xfrm>
            <a:off x="570637" y="932157"/>
            <a:ext cx="11050725" cy="461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458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EF0EB-62C0-4A8B-C025-FE2BDC606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D4F4D8BF-84CB-A4F9-A315-42877BF9040B}"/>
              </a:ext>
            </a:extLst>
          </p:cNvPr>
          <p:cNvCxnSpPr>
            <a:cxnSpLocks/>
          </p:cNvCxnSpPr>
          <p:nvPr/>
        </p:nvCxnSpPr>
        <p:spPr>
          <a:xfrm>
            <a:off x="2127630" y="458878"/>
            <a:ext cx="92817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49D1E849-FB98-0E23-0AC1-933EA3B6D98D}"/>
              </a:ext>
            </a:extLst>
          </p:cNvPr>
          <p:cNvCxnSpPr>
            <a:cxnSpLocks/>
          </p:cNvCxnSpPr>
          <p:nvPr/>
        </p:nvCxnSpPr>
        <p:spPr>
          <a:xfrm>
            <a:off x="9259410" y="458878"/>
            <a:ext cx="90433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90F5780-FAB0-B239-6911-BB6F6B408F59}"/>
              </a:ext>
            </a:extLst>
          </p:cNvPr>
          <p:cNvSpPr txBox="1"/>
          <p:nvPr/>
        </p:nvSpPr>
        <p:spPr>
          <a:xfrm>
            <a:off x="3136501" y="309724"/>
            <a:ext cx="6096541" cy="315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ОСНОВНЫЕ ИЗМЕНЕНИЯ ЗАКОНОДАТЕЛЬСТВА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E59AC84-F823-5AB6-5A7A-B85237E18F37}"/>
              </a:ext>
            </a:extLst>
          </p:cNvPr>
          <p:cNvSpPr/>
          <p:nvPr/>
        </p:nvSpPr>
        <p:spPr>
          <a:xfrm>
            <a:off x="14483" y="884655"/>
            <a:ext cx="12163034" cy="58179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B7C9ED-3669-0D2B-9A6A-1C599652E6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25699" r="2831" b="44625"/>
          <a:stretch/>
        </p:blipFill>
        <p:spPr>
          <a:xfrm flipH="1">
            <a:off x="-14485" y="4187957"/>
            <a:ext cx="12192002" cy="2664191"/>
          </a:xfrm>
          <a:prstGeom prst="rect">
            <a:avLst/>
          </a:prstGeom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36EC0D97-8B03-F129-F292-A7F288AD66DF}"/>
              </a:ext>
            </a:extLst>
          </p:cNvPr>
          <p:cNvSpPr/>
          <p:nvPr/>
        </p:nvSpPr>
        <p:spPr>
          <a:xfrm>
            <a:off x="108737" y="988096"/>
            <a:ext cx="11745912" cy="719138"/>
          </a:xfrm>
          <a:prstGeom prst="rect">
            <a:avLst/>
          </a:prstGeom>
          <a:solidFill>
            <a:srgbClr val="D9DED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B0842E-C5C9-CC0C-978B-C93794F32F6D}"/>
              </a:ext>
            </a:extLst>
          </p:cNvPr>
          <p:cNvSpPr txBox="1"/>
          <p:nvPr/>
        </p:nvSpPr>
        <p:spPr>
          <a:xfrm>
            <a:off x="313524" y="1027784"/>
            <a:ext cx="3873500" cy="638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Проведение агротехнологических работ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0" name="Рисунок 4">
            <a:extLst>
              <a:ext uri="{FF2B5EF4-FFF2-40B4-BE49-F238E27FC236}">
                <a16:creationId xmlns:a16="http://schemas.microsoft.com/office/drawing/2014/main" id="{47F4100C-F275-6B66-81C9-20A705002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649" y="1076996"/>
            <a:ext cx="54133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Рисунок 5">
            <a:extLst>
              <a:ext uri="{FF2B5EF4-FFF2-40B4-BE49-F238E27FC236}">
                <a16:creationId xmlns:a16="http://schemas.microsoft.com/office/drawing/2014/main" id="{2D499BF1-4825-195B-8918-38B1BB0ED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337" y="1076996"/>
            <a:ext cx="5397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05065B1-4EC0-1BB4-24E9-4A1B7B38E209}"/>
              </a:ext>
            </a:extLst>
          </p:cNvPr>
          <p:cNvSpPr txBox="1"/>
          <p:nvPr/>
        </p:nvSpPr>
        <p:spPr>
          <a:xfrm>
            <a:off x="4720424" y="978571"/>
            <a:ext cx="2776538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Внесение минеральных удобрений, семена по ГОСТУ.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7EA014F-5D56-C826-84A2-A31C2DC64B82}"/>
              </a:ext>
            </a:extLst>
          </p:cNvPr>
          <p:cNvSpPr txBox="1"/>
          <p:nvPr/>
        </p:nvSpPr>
        <p:spPr>
          <a:xfrm>
            <a:off x="7747787" y="978571"/>
            <a:ext cx="3825875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С 2025 г.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 документы, подтверждающие наличие прав пользования земельными участками.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F411A6B9-AB79-4EDD-99A6-B733BD18A684}"/>
              </a:ext>
            </a:extLst>
          </p:cNvPr>
          <p:cNvSpPr/>
          <p:nvPr/>
        </p:nvSpPr>
        <p:spPr>
          <a:xfrm>
            <a:off x="108737" y="1956471"/>
            <a:ext cx="11745912" cy="720725"/>
          </a:xfrm>
          <a:prstGeom prst="rect">
            <a:avLst/>
          </a:prstGeom>
          <a:solidFill>
            <a:srgbClr val="D9DED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4D935F2-1620-1A7A-D79D-18466D3972B8}"/>
              </a:ext>
            </a:extLst>
          </p:cNvPr>
          <p:cNvSpPr txBox="1"/>
          <p:nvPr/>
        </p:nvSpPr>
        <p:spPr>
          <a:xfrm>
            <a:off x="211924" y="1997746"/>
            <a:ext cx="2730500" cy="638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Поддержка животноводства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8029C71-2281-5ADD-4D1D-B92A629CA3A1}"/>
              </a:ext>
            </a:extLst>
          </p:cNvPr>
          <p:cNvSpPr txBox="1"/>
          <p:nvPr/>
        </p:nvSpPr>
        <p:spPr>
          <a:xfrm>
            <a:off x="4720424" y="1946946"/>
            <a:ext cx="1925638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Достижение численности поголовья.</a:t>
            </a:r>
          </a:p>
        </p:txBody>
      </p:sp>
      <p:pic>
        <p:nvPicPr>
          <p:cNvPr id="57" name="Рисунок 13">
            <a:extLst>
              <a:ext uri="{FF2B5EF4-FFF2-40B4-BE49-F238E27FC236}">
                <a16:creationId xmlns:a16="http://schemas.microsoft.com/office/drawing/2014/main" id="{3F4C667D-9768-6F9A-48FF-A7891B67C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337" y="2046959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51F0ABBE-B0ED-4E10-4240-C77AFA9DDBD7}"/>
              </a:ext>
            </a:extLst>
          </p:cNvPr>
          <p:cNvSpPr txBox="1"/>
          <p:nvPr/>
        </p:nvSpPr>
        <p:spPr>
          <a:xfrm>
            <a:off x="7747787" y="1946946"/>
            <a:ext cx="3687762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С 2025 г.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 документы, подтверждающие наличие прав пользования земельными участками.</a:t>
            </a:r>
          </a:p>
        </p:txBody>
      </p:sp>
      <p:pic>
        <p:nvPicPr>
          <p:cNvPr id="59" name="Рисунок 17">
            <a:extLst>
              <a:ext uri="{FF2B5EF4-FFF2-40B4-BE49-F238E27FC236}">
                <a16:creationId xmlns:a16="http://schemas.microsoft.com/office/drawing/2014/main" id="{19256CB4-1DC4-9CC5-52B4-E6F703E67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649" y="2046959"/>
            <a:ext cx="5413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B41B3CA2-F5CE-5428-389D-D9F891065D10}"/>
              </a:ext>
            </a:extLst>
          </p:cNvPr>
          <p:cNvSpPr/>
          <p:nvPr/>
        </p:nvSpPr>
        <p:spPr>
          <a:xfrm>
            <a:off x="108737" y="2916909"/>
            <a:ext cx="11745912" cy="720725"/>
          </a:xfrm>
          <a:prstGeom prst="rect">
            <a:avLst/>
          </a:prstGeom>
          <a:solidFill>
            <a:srgbClr val="D9DED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C5486C-F63E-E7F3-AECE-0588786B887E}"/>
              </a:ext>
            </a:extLst>
          </p:cNvPr>
          <p:cNvSpPr txBox="1"/>
          <p:nvPr/>
        </p:nvSpPr>
        <p:spPr>
          <a:xfrm>
            <a:off x="211924" y="2958184"/>
            <a:ext cx="3333750" cy="638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Поддержка элитного семеноводства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B956644-0E72-1700-8FDF-37CF7320311B}"/>
              </a:ext>
            </a:extLst>
          </p:cNvPr>
          <p:cNvSpPr txBox="1"/>
          <p:nvPr/>
        </p:nvSpPr>
        <p:spPr>
          <a:xfrm>
            <a:off x="4720424" y="3015334"/>
            <a:ext cx="18970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Страхование урожая.</a:t>
            </a:r>
          </a:p>
        </p:txBody>
      </p:sp>
      <p:pic>
        <p:nvPicPr>
          <p:cNvPr id="63" name="Рисунок 22">
            <a:extLst>
              <a:ext uri="{FF2B5EF4-FFF2-40B4-BE49-F238E27FC236}">
                <a16:creationId xmlns:a16="http://schemas.microsoft.com/office/drawing/2014/main" id="{289EB8F2-E2C8-54CC-9915-E44A6484F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649" y="3007396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702D8FA9-6CCE-09A2-A1AA-6163EE20FEB5}"/>
              </a:ext>
            </a:extLst>
          </p:cNvPr>
          <p:cNvSpPr/>
          <p:nvPr/>
        </p:nvSpPr>
        <p:spPr>
          <a:xfrm>
            <a:off x="108737" y="3877346"/>
            <a:ext cx="11745912" cy="720725"/>
          </a:xfrm>
          <a:prstGeom prst="rect">
            <a:avLst/>
          </a:prstGeom>
          <a:solidFill>
            <a:srgbClr val="D9DED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5" name="TextBox 5138">
            <a:extLst>
              <a:ext uri="{FF2B5EF4-FFF2-40B4-BE49-F238E27FC236}">
                <a16:creationId xmlns:a16="http://schemas.microsoft.com/office/drawing/2014/main" id="{17EFCBAF-DEB2-4C5E-8706-7741C7CCCFAD}"/>
              </a:ext>
            </a:extLst>
          </p:cNvPr>
          <p:cNvSpPr txBox="1"/>
          <p:nvPr/>
        </p:nvSpPr>
        <p:spPr>
          <a:xfrm>
            <a:off x="211924" y="3918621"/>
            <a:ext cx="2324100" cy="638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Грант «Агростартап»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TextBox 5140">
            <a:extLst>
              <a:ext uri="{FF2B5EF4-FFF2-40B4-BE49-F238E27FC236}">
                <a16:creationId xmlns:a16="http://schemas.microsoft.com/office/drawing/2014/main" id="{6A118A7F-4842-FCC4-E168-DD014223B309}"/>
              </a:ext>
            </a:extLst>
          </p:cNvPr>
          <p:cNvSpPr txBox="1"/>
          <p:nvPr/>
        </p:nvSpPr>
        <p:spPr>
          <a:xfrm>
            <a:off x="4720424" y="3975771"/>
            <a:ext cx="39079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Проекты менее 1,5 млн. рублей к  рассмотрению не принимаются</a:t>
            </a:r>
          </a:p>
        </p:txBody>
      </p:sp>
      <p:pic>
        <p:nvPicPr>
          <p:cNvPr id="67" name="Рисунок 5142">
            <a:extLst>
              <a:ext uri="{FF2B5EF4-FFF2-40B4-BE49-F238E27FC236}">
                <a16:creationId xmlns:a16="http://schemas.microsoft.com/office/drawing/2014/main" id="{7D776ABD-3DAF-CB59-18D8-77E19CE05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649" y="3932909"/>
            <a:ext cx="5413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Рисунок 13">
            <a:extLst>
              <a:ext uri="{FF2B5EF4-FFF2-40B4-BE49-F238E27FC236}">
                <a16:creationId xmlns:a16="http://schemas.microsoft.com/office/drawing/2014/main" id="{3B5333F3-84A6-4CF6-9DBA-78BDE361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337" y="3032796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A1C23FB5-CE11-6788-359D-3442925014C5}"/>
              </a:ext>
            </a:extLst>
          </p:cNvPr>
          <p:cNvSpPr txBox="1"/>
          <p:nvPr/>
        </p:nvSpPr>
        <p:spPr>
          <a:xfrm>
            <a:off x="7784299" y="3015334"/>
            <a:ext cx="1897063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Подтверждение элитности семян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4161BEF8-4C68-8F0B-6970-AC4D64D2321F}"/>
              </a:ext>
            </a:extLst>
          </p:cNvPr>
          <p:cNvSpPr/>
          <p:nvPr/>
        </p:nvSpPr>
        <p:spPr>
          <a:xfrm>
            <a:off x="108737" y="4804446"/>
            <a:ext cx="11745912" cy="720725"/>
          </a:xfrm>
          <a:prstGeom prst="rect">
            <a:avLst/>
          </a:prstGeom>
          <a:solidFill>
            <a:srgbClr val="D9DED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TextBox 5138">
            <a:extLst>
              <a:ext uri="{FF2B5EF4-FFF2-40B4-BE49-F238E27FC236}">
                <a16:creationId xmlns:a16="http://schemas.microsoft.com/office/drawing/2014/main" id="{45E7030B-7F6E-B824-1739-3AD2A095D350}"/>
              </a:ext>
            </a:extLst>
          </p:cNvPr>
          <p:cNvSpPr txBox="1"/>
          <p:nvPr/>
        </p:nvSpPr>
        <p:spPr>
          <a:xfrm>
            <a:off x="244346" y="4843382"/>
            <a:ext cx="2324100" cy="65864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Грант на развитие МТБ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СПоК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TextBox 5140">
            <a:extLst>
              <a:ext uri="{FF2B5EF4-FFF2-40B4-BE49-F238E27FC236}">
                <a16:creationId xmlns:a16="http://schemas.microsoft.com/office/drawing/2014/main" id="{29265ADF-CF7A-DC03-F79C-D963FF10DB0F}"/>
              </a:ext>
            </a:extLst>
          </p:cNvPr>
          <p:cNvSpPr txBox="1"/>
          <p:nvPr/>
        </p:nvSpPr>
        <p:spPr>
          <a:xfrm>
            <a:off x="4721903" y="4900532"/>
            <a:ext cx="6581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Проекты менее 5 млн. рублей к рассмотрению не принимаются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(70/30) </a:t>
            </a:r>
            <a:endParaRPr lang="ru-RU" sz="1200" b="1" i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BA10D194-9866-6EDA-A3B3-E19BAF311C5C}"/>
              </a:ext>
            </a:extLst>
          </p:cNvPr>
          <p:cNvSpPr/>
          <p:nvPr/>
        </p:nvSpPr>
        <p:spPr>
          <a:xfrm>
            <a:off x="108737" y="5729335"/>
            <a:ext cx="11745912" cy="744206"/>
          </a:xfrm>
          <a:prstGeom prst="rect">
            <a:avLst/>
          </a:prstGeom>
          <a:solidFill>
            <a:srgbClr val="D9DED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4" name="TextBox 5138">
            <a:extLst>
              <a:ext uri="{FF2B5EF4-FFF2-40B4-BE49-F238E27FC236}">
                <a16:creationId xmlns:a16="http://schemas.microsoft.com/office/drawing/2014/main" id="{7A0D4E18-B4C2-2741-978F-69EEDEDB9233}"/>
              </a:ext>
            </a:extLst>
          </p:cNvPr>
          <p:cNvSpPr txBox="1"/>
          <p:nvPr/>
        </p:nvSpPr>
        <p:spPr>
          <a:xfrm>
            <a:off x="211924" y="5772246"/>
            <a:ext cx="3333750" cy="638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Грант на развитие МТБ начинающим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СПоК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TextBox 5140">
            <a:extLst>
              <a:ext uri="{FF2B5EF4-FFF2-40B4-BE49-F238E27FC236}">
                <a16:creationId xmlns:a16="http://schemas.microsoft.com/office/drawing/2014/main" id="{3D1044A4-3BE9-5A31-E820-82DF501ED4BA}"/>
              </a:ext>
            </a:extLst>
          </p:cNvPr>
          <p:cNvSpPr txBox="1"/>
          <p:nvPr/>
        </p:nvSpPr>
        <p:spPr>
          <a:xfrm rot="10800000" flipV="1">
            <a:off x="4720424" y="5937611"/>
            <a:ext cx="63837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Начинающие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СПоК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 – размер гранта не более 10 млн. руб. </a:t>
            </a:r>
            <a:r>
              <a:rPr lang="ru-RU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(90/10)</a:t>
            </a:r>
          </a:p>
        </p:txBody>
      </p:sp>
      <p:pic>
        <p:nvPicPr>
          <p:cNvPr id="76" name="Рисунок 31">
            <a:extLst>
              <a:ext uri="{FF2B5EF4-FFF2-40B4-BE49-F238E27FC236}">
                <a16:creationId xmlns:a16="http://schemas.microsoft.com/office/drawing/2014/main" id="{10F59D5D-E51B-7886-E67D-2B67F3DFD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306" y="5831563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Рисунок 5">
            <a:extLst>
              <a:ext uri="{FF2B5EF4-FFF2-40B4-BE49-F238E27FC236}">
                <a16:creationId xmlns:a16="http://schemas.microsoft.com/office/drawing/2014/main" id="{74F7D489-D67A-9253-95AC-24BEB848D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062" y="4915429"/>
            <a:ext cx="541337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377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7021051-4FC9-6730-2D6E-DCE74EC80B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6694" y="-36102"/>
            <a:ext cx="5170577" cy="6894102"/>
          </a:xfrm>
          <a:prstGeom prst="parallelogram">
            <a:avLst/>
          </a:prstGeom>
        </p:spPr>
      </p:pic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id="{E391F0A3-00B8-B424-2C2C-1C6C00D169F0}"/>
              </a:ext>
            </a:extLst>
          </p:cNvPr>
          <p:cNvCxnSpPr>
            <a:cxnSpLocks/>
          </p:cNvCxnSpPr>
          <p:nvPr/>
        </p:nvCxnSpPr>
        <p:spPr>
          <a:xfrm>
            <a:off x="-1914605" y="9757952"/>
            <a:ext cx="0" cy="576000"/>
          </a:xfrm>
          <a:prstGeom prst="line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5E5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0797A795-954C-D5D0-13AE-99AB8460E8BF}"/>
              </a:ext>
            </a:extLst>
          </p:cNvPr>
          <p:cNvCxnSpPr>
            <a:cxnSpLocks/>
          </p:cNvCxnSpPr>
          <p:nvPr/>
        </p:nvCxnSpPr>
        <p:spPr>
          <a:xfrm>
            <a:off x="1711217" y="240638"/>
            <a:ext cx="6933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52366D4-F6C0-710E-F3A3-8B09BD12BCC9}"/>
              </a:ext>
            </a:extLst>
          </p:cNvPr>
          <p:cNvSpPr txBox="1"/>
          <p:nvPr/>
        </p:nvSpPr>
        <p:spPr>
          <a:xfrm>
            <a:off x="2558348" y="119871"/>
            <a:ext cx="4192173" cy="265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ГРАНТ НА РАЗВИТИЕ СЕМЕЙНОЙ ФЕРМЫ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1AF73C64-511A-9FD0-49F7-95A445D4D8F5}"/>
              </a:ext>
            </a:extLst>
          </p:cNvPr>
          <p:cNvCxnSpPr>
            <a:cxnSpLocks/>
          </p:cNvCxnSpPr>
          <p:nvPr/>
        </p:nvCxnSpPr>
        <p:spPr>
          <a:xfrm>
            <a:off x="6891143" y="222532"/>
            <a:ext cx="6906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78B5077-23A4-C35D-3D81-F57259D76698}"/>
              </a:ext>
            </a:extLst>
          </p:cNvPr>
          <p:cNvGrpSpPr/>
          <p:nvPr/>
        </p:nvGrpSpPr>
        <p:grpSpPr>
          <a:xfrm>
            <a:off x="4789870" y="2026857"/>
            <a:ext cx="3648446" cy="2347305"/>
            <a:chOff x="6808788" y="2304780"/>
            <a:chExt cx="3648446" cy="2347305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F0A5D385-2681-1764-33B5-32B8A905A8E2}"/>
                </a:ext>
              </a:extLst>
            </p:cNvPr>
            <p:cNvSpPr/>
            <p:nvPr/>
          </p:nvSpPr>
          <p:spPr>
            <a:xfrm>
              <a:off x="6823075" y="2304780"/>
              <a:ext cx="3508376" cy="23473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EB8EC4-C6AE-0957-086D-5DD1A605ACBA}"/>
                </a:ext>
              </a:extLst>
            </p:cNvPr>
            <p:cNvSpPr txBox="1"/>
            <p:nvPr/>
          </p:nvSpPr>
          <p:spPr>
            <a:xfrm>
              <a:off x="7441406" y="2783413"/>
              <a:ext cx="3015828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  <a:defRPr/>
              </a:pP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</a:rPr>
                <a:t>- техника </a:t>
              </a:r>
            </a:p>
            <a:p>
              <a:pPr>
                <a:spcAft>
                  <a:spcPts val="600"/>
                </a:spcAft>
                <a:defRPr/>
              </a:pPr>
              <a:r>
                <a:rPr lang="ru-RU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</a:rPr>
                <a:t> </a:t>
              </a:r>
              <a:endPara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endParaRPr>
            </a:p>
            <a:p>
              <a:pPr>
                <a:spcAft>
                  <a:spcPts val="600"/>
                </a:spcAft>
                <a:defRPr/>
              </a:pP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</a:rPr>
                <a:t> - с/х животные </a:t>
              </a:r>
            </a:p>
            <a:p>
              <a:pPr>
                <a:spcAft>
                  <a:spcPts val="600"/>
                </a:spcAft>
                <a:defRPr/>
              </a:pPr>
              <a:r>
                <a:rPr lang="ru-RU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</a:rPr>
                <a:t> </a:t>
              </a:r>
              <a:endPara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endParaRPr>
            </a:p>
            <a:p>
              <a:pPr>
                <a:spcAft>
                  <a:spcPts val="600"/>
                </a:spcAft>
                <a:defRPr/>
              </a:pP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</a:rPr>
                <a:t>- технологическое</a:t>
              </a:r>
              <a:b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</a:rPr>
              </a:b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</a:rPr>
                <a:t>   оборудование</a:t>
              </a:r>
            </a:p>
          </p:txBody>
        </p:sp>
        <p:pic>
          <p:nvPicPr>
            <p:cNvPr id="10" name="Рисунок 55">
              <a:extLst>
                <a:ext uri="{FF2B5EF4-FFF2-40B4-BE49-F238E27FC236}">
                  <a16:creationId xmlns:a16="http://schemas.microsoft.com/office/drawing/2014/main" id="{461A4B37-A84D-E66F-A8C7-428C37C9D8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9404" y="2772004"/>
              <a:ext cx="472002" cy="472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57">
              <a:extLst>
                <a:ext uri="{FF2B5EF4-FFF2-40B4-BE49-F238E27FC236}">
                  <a16:creationId xmlns:a16="http://schemas.microsoft.com/office/drawing/2014/main" id="{66FF14EA-2EB6-90E8-A318-27089C01A6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4190" y="3283604"/>
              <a:ext cx="402430" cy="402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9E0E82-D3BB-7D1B-6EE8-72D41ABEF5CB}"/>
                </a:ext>
              </a:extLst>
            </p:cNvPr>
            <p:cNvSpPr txBox="1"/>
            <p:nvPr/>
          </p:nvSpPr>
          <p:spPr>
            <a:xfrm>
              <a:off x="6808788" y="2304780"/>
              <a:ext cx="2244725" cy="3079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  <a:defRPr/>
              </a:pPr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</a:rPr>
                <a:t>Цели:</a:t>
              </a:r>
              <a:endPara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8E10362-EDC6-24A4-E76D-A64369397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8144" y="3777303"/>
              <a:ext cx="402430" cy="402430"/>
            </a:xfrm>
            <a:prstGeom prst="rect">
              <a:avLst/>
            </a:prstGeom>
          </p:spPr>
        </p:pic>
      </p:grp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D26D4F8C-8197-AA9E-961E-AF4EE776C69C}"/>
              </a:ext>
            </a:extLst>
          </p:cNvPr>
          <p:cNvCxnSpPr>
            <a:cxnSpLocks/>
          </p:cNvCxnSpPr>
          <p:nvPr/>
        </p:nvCxnSpPr>
        <p:spPr>
          <a:xfrm flipH="1">
            <a:off x="374078" y="747219"/>
            <a:ext cx="4255261" cy="882391"/>
          </a:xfrm>
          <a:prstGeom prst="straightConnector1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23EEF35-6080-6736-0B6F-EE806360A5F9}"/>
              </a:ext>
            </a:extLst>
          </p:cNvPr>
          <p:cNvCxnSpPr>
            <a:cxnSpLocks/>
          </p:cNvCxnSpPr>
          <p:nvPr/>
        </p:nvCxnSpPr>
        <p:spPr>
          <a:xfrm>
            <a:off x="4629339" y="743798"/>
            <a:ext cx="2121182" cy="532854"/>
          </a:xfrm>
          <a:prstGeom prst="straightConnector1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C9C1E6E-4A5A-F6D7-61AD-1838A453EC4F}"/>
              </a:ext>
            </a:extLst>
          </p:cNvPr>
          <p:cNvGrpSpPr/>
          <p:nvPr/>
        </p:nvGrpSpPr>
        <p:grpSpPr>
          <a:xfrm>
            <a:off x="4762880" y="1180516"/>
            <a:ext cx="3535365" cy="738664"/>
            <a:chOff x="6781798" y="1324584"/>
            <a:chExt cx="3535365" cy="738664"/>
          </a:xfrm>
          <a:solidFill>
            <a:srgbClr val="5C6571"/>
          </a:solidFill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859D706A-B9D1-C04A-BAFF-90E1E945E77E}"/>
                </a:ext>
              </a:extLst>
            </p:cNvPr>
            <p:cNvSpPr/>
            <p:nvPr/>
          </p:nvSpPr>
          <p:spPr>
            <a:xfrm>
              <a:off x="6808787" y="1347710"/>
              <a:ext cx="3508376" cy="7128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3C9007-0F57-2042-A948-3DF98975AE1F}"/>
                </a:ext>
              </a:extLst>
            </p:cNvPr>
            <p:cNvSpPr txBox="1"/>
            <p:nvPr/>
          </p:nvSpPr>
          <p:spPr>
            <a:xfrm>
              <a:off x="6781798" y="1324584"/>
              <a:ext cx="3508377" cy="73866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Субсидия на финансовое обеспечение затрат (60/40) </a:t>
              </a:r>
              <a:r>
                <a:rPr lang="ru-RU" sz="1400" b="1" i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не более 20 млн. руб.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E2395A6-5452-5E28-61E0-F294C64160EF}"/>
              </a:ext>
            </a:extLst>
          </p:cNvPr>
          <p:cNvGrpSpPr/>
          <p:nvPr/>
        </p:nvGrpSpPr>
        <p:grpSpPr>
          <a:xfrm>
            <a:off x="259778" y="4682080"/>
            <a:ext cx="3508376" cy="497959"/>
            <a:chOff x="1726439" y="5058151"/>
            <a:chExt cx="3508376" cy="497959"/>
          </a:xfrm>
          <a:solidFill>
            <a:srgbClr val="D9DED8"/>
          </a:solidFill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6EDF98DE-6906-F2A0-21DD-1B3A78409EBC}"/>
                </a:ext>
              </a:extLst>
            </p:cNvPr>
            <p:cNvSpPr/>
            <p:nvPr/>
          </p:nvSpPr>
          <p:spPr>
            <a:xfrm>
              <a:off x="1726439" y="5058151"/>
              <a:ext cx="3508376" cy="4979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5140">
              <a:extLst>
                <a:ext uri="{FF2B5EF4-FFF2-40B4-BE49-F238E27FC236}">
                  <a16:creationId xmlns:a16="http://schemas.microsoft.com/office/drawing/2014/main" id="{44B1C362-FD26-2DB8-35CC-4B2D570EC39E}"/>
                </a:ext>
              </a:extLst>
            </p:cNvPr>
            <p:cNvSpPr txBox="1"/>
            <p:nvPr/>
          </p:nvSpPr>
          <p:spPr>
            <a:xfrm>
              <a:off x="1726439" y="5142901"/>
              <a:ext cx="3508376" cy="307777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</a:rPr>
                <a:t>24 месяца</a:t>
              </a: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1F16929-AA03-7424-A2FF-3DB808DEE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4836" y="5126708"/>
              <a:ext cx="340163" cy="340163"/>
            </a:xfrm>
            <a:prstGeom prst="rect">
              <a:avLst/>
            </a:prstGeom>
            <a:grpFill/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3BA7177-91E0-97E9-9BEA-658534D3E37F}"/>
              </a:ext>
            </a:extLst>
          </p:cNvPr>
          <p:cNvGrpSpPr/>
          <p:nvPr/>
        </p:nvGrpSpPr>
        <p:grpSpPr>
          <a:xfrm>
            <a:off x="4807569" y="4686789"/>
            <a:ext cx="3508376" cy="497959"/>
            <a:chOff x="6826487" y="5062860"/>
            <a:chExt cx="3508376" cy="497959"/>
          </a:xfrm>
          <a:solidFill>
            <a:srgbClr val="D9DED8"/>
          </a:solidFill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7AC7398A-AC42-3C0E-0703-A7B929372965}"/>
                </a:ext>
              </a:extLst>
            </p:cNvPr>
            <p:cNvSpPr/>
            <p:nvPr/>
          </p:nvSpPr>
          <p:spPr>
            <a:xfrm>
              <a:off x="6826487" y="5062860"/>
              <a:ext cx="3508376" cy="4979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5140">
              <a:extLst>
                <a:ext uri="{FF2B5EF4-FFF2-40B4-BE49-F238E27FC236}">
                  <a16:creationId xmlns:a16="http://schemas.microsoft.com/office/drawing/2014/main" id="{2CBC91F9-A3F5-FB4B-C328-ACEF2875D962}"/>
                </a:ext>
              </a:extLst>
            </p:cNvPr>
            <p:cNvSpPr txBox="1"/>
            <p:nvPr/>
          </p:nvSpPr>
          <p:spPr>
            <a:xfrm>
              <a:off x="7237378" y="5159564"/>
              <a:ext cx="3079785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</a:rPr>
                <a:t>До конца финансового года</a:t>
              </a: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A49785C-DB99-223E-9753-8C90E2FB0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1529" y="5136393"/>
              <a:ext cx="340163" cy="340163"/>
            </a:xfrm>
            <a:prstGeom prst="rect">
              <a:avLst/>
            </a:prstGeom>
            <a:grpFill/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53BFD62-8625-18E4-DA08-DC77F7F5781E}"/>
              </a:ext>
            </a:extLst>
          </p:cNvPr>
          <p:cNvGrpSpPr/>
          <p:nvPr/>
        </p:nvGrpSpPr>
        <p:grpSpPr>
          <a:xfrm>
            <a:off x="259778" y="2020550"/>
            <a:ext cx="3508376" cy="2355210"/>
            <a:chOff x="1726439" y="2275156"/>
            <a:chExt cx="3508376" cy="2355210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C5022DB8-F26A-DE48-5290-510507C95F85}"/>
                </a:ext>
              </a:extLst>
            </p:cNvPr>
            <p:cNvSpPr/>
            <p:nvPr/>
          </p:nvSpPr>
          <p:spPr>
            <a:xfrm>
              <a:off x="1726439" y="2275156"/>
              <a:ext cx="3508376" cy="2355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TextBox 5140">
              <a:extLst>
                <a:ext uri="{FF2B5EF4-FFF2-40B4-BE49-F238E27FC236}">
                  <a16:creationId xmlns:a16="http://schemas.microsoft.com/office/drawing/2014/main" id="{F75980B8-A32F-6EE6-D1EB-BC92C347E256}"/>
                </a:ext>
              </a:extLst>
            </p:cNvPr>
            <p:cNvSpPr txBox="1"/>
            <p:nvPr/>
          </p:nvSpPr>
          <p:spPr>
            <a:xfrm>
              <a:off x="2623344" y="2334942"/>
              <a:ext cx="2611438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</a:rPr>
                <a:t>Строительство, реконструкция, модернизация,  производственных объектов, приобретение оборудования, земельные участки </a:t>
              </a:r>
              <a:r>
                <a:rPr lang="ru-RU" sz="1400" b="1" i="1" dirty="0">
                  <a:solidFill>
                    <a:srgbClr val="FF0000"/>
                  </a:solidFill>
                  <a:latin typeface="Montserrat" panose="00000500000000000000" pitchFamily="2" charset="-52"/>
                </a:rPr>
                <a:t>из муниципальной собственности.</a:t>
              </a:r>
            </a:p>
          </p:txBody>
        </p:sp>
        <p:pic>
          <p:nvPicPr>
            <p:cNvPr id="31" name="Рисунок 11">
              <a:extLst>
                <a:ext uri="{FF2B5EF4-FFF2-40B4-BE49-F238E27FC236}">
                  <a16:creationId xmlns:a16="http://schemas.microsoft.com/office/drawing/2014/main" id="{ED599F5B-F728-5FA9-D481-CF6083E99A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0739" y="3508408"/>
              <a:ext cx="514351" cy="54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06AFC72-6EAB-C804-2FD9-F23EEEE8350B}"/>
                </a:ext>
              </a:extLst>
            </p:cNvPr>
            <p:cNvSpPr txBox="1"/>
            <p:nvPr/>
          </p:nvSpPr>
          <p:spPr>
            <a:xfrm>
              <a:off x="1726439" y="2281609"/>
              <a:ext cx="2244725" cy="3079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  <a:defRPr/>
              </a:pPr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</a:rPr>
                <a:t>Цели:</a:t>
              </a:r>
              <a:endPara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33" name="TextBox 5140">
              <a:extLst>
                <a:ext uri="{FF2B5EF4-FFF2-40B4-BE49-F238E27FC236}">
                  <a16:creationId xmlns:a16="http://schemas.microsoft.com/office/drawing/2014/main" id="{20AED280-C750-7495-55F4-5CFC413EAC28}"/>
                </a:ext>
              </a:extLst>
            </p:cNvPr>
            <p:cNvSpPr txBox="1"/>
            <p:nvPr/>
          </p:nvSpPr>
          <p:spPr>
            <a:xfrm>
              <a:off x="1726439" y="4307481"/>
              <a:ext cx="3508376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</a:rPr>
                <a:t>Технику и животных НЕЛЬЗЯ</a:t>
              </a:r>
            </a:p>
          </p:txBody>
        </p:sp>
      </p:grpSp>
      <p:sp>
        <p:nvSpPr>
          <p:cNvPr id="34" name="Овал 33">
            <a:extLst>
              <a:ext uri="{FF2B5EF4-FFF2-40B4-BE49-F238E27FC236}">
                <a16:creationId xmlns:a16="http://schemas.microsoft.com/office/drawing/2014/main" id="{68577F99-E7E3-CEDC-6743-F0B8ADDF8428}"/>
              </a:ext>
            </a:extLst>
          </p:cNvPr>
          <p:cNvSpPr/>
          <p:nvPr/>
        </p:nvSpPr>
        <p:spPr>
          <a:xfrm>
            <a:off x="4578539" y="696419"/>
            <a:ext cx="101600" cy="1016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F1C74962-5781-95A2-C543-F6185DC70AD3}"/>
              </a:ext>
            </a:extLst>
          </p:cNvPr>
          <p:cNvGrpSpPr/>
          <p:nvPr/>
        </p:nvGrpSpPr>
        <p:grpSpPr>
          <a:xfrm>
            <a:off x="259778" y="1208841"/>
            <a:ext cx="3508376" cy="703000"/>
            <a:chOff x="1726439" y="1347710"/>
            <a:chExt cx="3508376" cy="497959"/>
          </a:xfrm>
          <a:solidFill>
            <a:srgbClr val="5C6571"/>
          </a:solidFill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41A07577-E2A5-1D47-66FD-C3C96CBDF2F4}"/>
                </a:ext>
              </a:extLst>
            </p:cNvPr>
            <p:cNvSpPr/>
            <p:nvPr/>
          </p:nvSpPr>
          <p:spPr>
            <a:xfrm>
              <a:off x="1726439" y="1347710"/>
              <a:ext cx="3508376" cy="4979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5140">
              <a:extLst>
                <a:ext uri="{FF2B5EF4-FFF2-40B4-BE49-F238E27FC236}">
                  <a16:creationId xmlns:a16="http://schemas.microsoft.com/office/drawing/2014/main" id="{7B5FBE17-614C-27C3-FF52-6A403681CB01}"/>
                </a:ext>
              </a:extLst>
            </p:cNvPr>
            <p:cNvSpPr txBox="1"/>
            <p:nvPr/>
          </p:nvSpPr>
          <p:spPr>
            <a:xfrm>
              <a:off x="1844636" y="1367142"/>
              <a:ext cx="3189433" cy="370614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4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Грант на строительство</a:t>
              </a:r>
            </a:p>
            <a:p>
              <a:pPr algn="ctr">
                <a:defRPr/>
              </a:pPr>
              <a:r>
                <a:rPr lang="ru-RU" sz="14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(70/30) </a:t>
              </a:r>
              <a:r>
                <a:rPr lang="ru-RU" sz="1400" b="1" i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не более 30 млн. руб.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63EB3D6F-273E-B90B-969D-F314FEBCBD52}"/>
              </a:ext>
            </a:extLst>
          </p:cNvPr>
          <p:cNvGrpSpPr/>
          <p:nvPr/>
        </p:nvGrpSpPr>
        <p:grpSpPr>
          <a:xfrm>
            <a:off x="259778" y="5316765"/>
            <a:ext cx="3508376" cy="641880"/>
            <a:chOff x="1726439" y="5058152"/>
            <a:chExt cx="3532781" cy="399922"/>
          </a:xfrm>
          <a:solidFill>
            <a:srgbClr val="D9DED8"/>
          </a:solidFill>
        </p:grpSpPr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6318A438-9907-15D3-2D1D-B38D79431269}"/>
                </a:ext>
              </a:extLst>
            </p:cNvPr>
            <p:cNvSpPr/>
            <p:nvPr/>
          </p:nvSpPr>
          <p:spPr>
            <a:xfrm>
              <a:off x="1726439" y="5058152"/>
              <a:ext cx="3508376" cy="39992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5140">
              <a:extLst>
                <a:ext uri="{FF2B5EF4-FFF2-40B4-BE49-F238E27FC236}">
                  <a16:creationId xmlns:a16="http://schemas.microsoft.com/office/drawing/2014/main" id="{E49C0D49-FAFD-7EE5-01B2-28F662189BEA}"/>
                </a:ext>
              </a:extLst>
            </p:cNvPr>
            <p:cNvSpPr txBox="1"/>
            <p:nvPr/>
          </p:nvSpPr>
          <p:spPr>
            <a:xfrm>
              <a:off x="1750844" y="5093579"/>
              <a:ext cx="3508376" cy="316403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</a:rPr>
                <a:t>Проект стоимость менее 5 млн. руб. </a:t>
              </a:r>
            </a:p>
            <a:p>
              <a:pPr algn="ctr">
                <a:defRPr/>
              </a:pPr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</a:rPr>
                <a:t>НЕ РАССМАТРИВАЕТСЯ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5482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D4491-F3CC-16FE-F2D3-628C1AF0F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1">
            <a:extLst>
              <a:ext uri="{FF2B5EF4-FFF2-40B4-BE49-F238E27FC236}">
                <a16:creationId xmlns:a16="http://schemas.microsoft.com/office/drawing/2014/main" id="{97929BD3-CE2F-F3E5-2C36-DBAF360D6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71"/>
          <a:stretch>
            <a:fillRect/>
          </a:stretch>
        </p:blipFill>
        <p:spPr bwMode="auto">
          <a:xfrm>
            <a:off x="0" y="3429000"/>
            <a:ext cx="121920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id="{11DA6745-A797-7E69-9381-CCE03F5F8F98}"/>
              </a:ext>
            </a:extLst>
          </p:cNvPr>
          <p:cNvCxnSpPr>
            <a:cxnSpLocks/>
          </p:cNvCxnSpPr>
          <p:nvPr/>
        </p:nvCxnSpPr>
        <p:spPr>
          <a:xfrm>
            <a:off x="-1914605" y="9757952"/>
            <a:ext cx="0" cy="576000"/>
          </a:xfrm>
          <a:prstGeom prst="line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5E5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5D6A2970-DF78-B4AA-7D96-BCE2BFEECC94}"/>
              </a:ext>
            </a:extLst>
          </p:cNvPr>
          <p:cNvCxnSpPr>
            <a:cxnSpLocks/>
          </p:cNvCxnSpPr>
          <p:nvPr/>
        </p:nvCxnSpPr>
        <p:spPr>
          <a:xfrm>
            <a:off x="3223146" y="304013"/>
            <a:ext cx="6933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774E325-DC66-ED20-4225-475097EB1636}"/>
              </a:ext>
            </a:extLst>
          </p:cNvPr>
          <p:cNvSpPr txBox="1"/>
          <p:nvPr/>
        </p:nvSpPr>
        <p:spPr>
          <a:xfrm>
            <a:off x="3981315" y="183246"/>
            <a:ext cx="4370107" cy="265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ТРЕБОВАНИЯ К ПОЛУЧАТЕЛЯМ СУБСИДИИ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6C4C637-5B02-8523-D7BF-349E3083E904}"/>
              </a:ext>
            </a:extLst>
          </p:cNvPr>
          <p:cNvCxnSpPr>
            <a:cxnSpLocks/>
          </p:cNvCxnSpPr>
          <p:nvPr/>
        </p:nvCxnSpPr>
        <p:spPr>
          <a:xfrm>
            <a:off x="8403072" y="285907"/>
            <a:ext cx="6906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5C4174B-A364-0525-A9F1-F043BCFB4570}"/>
              </a:ext>
            </a:extLst>
          </p:cNvPr>
          <p:cNvSpPr txBox="1"/>
          <p:nvPr/>
        </p:nvSpPr>
        <p:spPr>
          <a:xfrm>
            <a:off x="1346804" y="444246"/>
            <a:ext cx="1012424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Не является иностранным лицом или зарегистрированным в офшоре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Не находится в перечне лиц, занимающихся экстремистской и террористической деятельностью, </a:t>
            </a:r>
          </a:p>
          <a:p>
            <a:r>
              <a:rPr lang="ru-RU" dirty="0"/>
              <a:t>а так же причастных к распространению оружия массового поражения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Не получает средства из бюджета, из которого предоставляется субсидия, на аналогичные цели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Не является иностранным агентом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Не находится в процессе реорганизации, ликвидации, приостановки деятельности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Задолженность по налоговым сборам не более 30 тыс. рублей, для грантов не более 10 тыс. руб.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067B6C-84F7-F7DC-0178-0ECE95DA1516}"/>
              </a:ext>
            </a:extLst>
          </p:cNvPr>
          <p:cNvPicPr/>
          <p:nvPr/>
        </p:nvPicPr>
        <p:blipFill rotWithShape="1">
          <a:blip r:embed="rId3"/>
          <a:srcRect l="6666" t="27157" r="14715" b="26347"/>
          <a:stretch/>
        </p:blipFill>
        <p:spPr>
          <a:xfrm>
            <a:off x="809586" y="2916303"/>
            <a:ext cx="10914962" cy="32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83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5BB47-9D0F-2B94-0C0F-C82D43B5A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id="{AC7EF85E-FEA8-C82C-677F-ACEA8E458286}"/>
              </a:ext>
            </a:extLst>
          </p:cNvPr>
          <p:cNvCxnSpPr>
            <a:cxnSpLocks/>
          </p:cNvCxnSpPr>
          <p:nvPr/>
        </p:nvCxnSpPr>
        <p:spPr>
          <a:xfrm>
            <a:off x="-1914605" y="9757952"/>
            <a:ext cx="0" cy="576000"/>
          </a:xfrm>
          <a:prstGeom prst="line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5E5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3F239D12-E782-D175-F9A5-2E121F12DC0F}"/>
              </a:ext>
            </a:extLst>
          </p:cNvPr>
          <p:cNvCxnSpPr>
            <a:cxnSpLocks/>
          </p:cNvCxnSpPr>
          <p:nvPr/>
        </p:nvCxnSpPr>
        <p:spPr>
          <a:xfrm>
            <a:off x="4065111" y="304013"/>
            <a:ext cx="6933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0F8F2E-3048-8233-9FD7-371B43D98F12}"/>
              </a:ext>
            </a:extLst>
          </p:cNvPr>
          <p:cNvSpPr txBox="1"/>
          <p:nvPr/>
        </p:nvSpPr>
        <p:spPr>
          <a:xfrm>
            <a:off x="5032885" y="183246"/>
            <a:ext cx="2266967" cy="265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РАБОТА НА ПОРТАЛЕ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E9E6EF19-81B9-7EFA-8C71-9CF06AA2B3F5}"/>
              </a:ext>
            </a:extLst>
          </p:cNvPr>
          <p:cNvCxnSpPr>
            <a:cxnSpLocks/>
          </p:cNvCxnSpPr>
          <p:nvPr/>
        </p:nvCxnSpPr>
        <p:spPr>
          <a:xfrm>
            <a:off x="7542997" y="285907"/>
            <a:ext cx="6906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39AF819-AB65-43DA-7459-30C905EDD7E2}"/>
              </a:ext>
            </a:extLst>
          </p:cNvPr>
          <p:cNvSpPr txBox="1"/>
          <p:nvPr/>
        </p:nvSpPr>
        <p:spPr>
          <a:xfrm>
            <a:off x="569793" y="1665631"/>
            <a:ext cx="3318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https://promote.budget.gov.ru/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7004D0-0BC1-2A50-8318-E93B176786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7" r="10114" b="7342"/>
          <a:stretch/>
        </p:blipFill>
        <p:spPr>
          <a:xfrm>
            <a:off x="5556870" y="987084"/>
            <a:ext cx="5951822" cy="43175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0C9BFD-353F-C781-969B-33D44B5F584A}"/>
              </a:ext>
            </a:extLst>
          </p:cNvPr>
          <p:cNvSpPr txBox="1"/>
          <p:nvPr/>
        </p:nvSpPr>
        <p:spPr>
          <a:xfrm>
            <a:off x="569794" y="2137592"/>
            <a:ext cx="39534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Субсидии из ФБ предоставляются путем проведения отбора получателей с использованием Портала предоставления мер финансовой государственной поддержки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C3B94A-B8E2-A480-EDB7-A1D1AA40B5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31"/>
          <a:stretch/>
        </p:blipFill>
        <p:spPr>
          <a:xfrm>
            <a:off x="1810" y="3716828"/>
            <a:ext cx="12190189" cy="316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17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60E5A-F0AF-DF8A-A12F-8E447D43F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id="{E56674CC-2319-F12E-C592-02EBE51536F2}"/>
              </a:ext>
            </a:extLst>
          </p:cNvPr>
          <p:cNvCxnSpPr>
            <a:cxnSpLocks/>
          </p:cNvCxnSpPr>
          <p:nvPr/>
        </p:nvCxnSpPr>
        <p:spPr>
          <a:xfrm>
            <a:off x="-1914605" y="9757952"/>
            <a:ext cx="0" cy="576000"/>
          </a:xfrm>
          <a:prstGeom prst="line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5E5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3EE9F8E-00B0-D881-E68E-2A458321B102}"/>
              </a:ext>
            </a:extLst>
          </p:cNvPr>
          <p:cNvCxnSpPr>
            <a:cxnSpLocks/>
          </p:cNvCxnSpPr>
          <p:nvPr/>
        </p:nvCxnSpPr>
        <p:spPr>
          <a:xfrm>
            <a:off x="4065111" y="304013"/>
            <a:ext cx="6933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D18F777-476C-AAEC-7C31-8D5E170AA01F}"/>
              </a:ext>
            </a:extLst>
          </p:cNvPr>
          <p:cNvSpPr txBox="1"/>
          <p:nvPr/>
        </p:nvSpPr>
        <p:spPr>
          <a:xfrm>
            <a:off x="5032885" y="183246"/>
            <a:ext cx="2266967" cy="265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РАБОТА НА ПОРТАЛЕ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A879799-FACF-736D-6EA9-0F72578790D5}"/>
              </a:ext>
            </a:extLst>
          </p:cNvPr>
          <p:cNvCxnSpPr>
            <a:cxnSpLocks/>
          </p:cNvCxnSpPr>
          <p:nvPr/>
        </p:nvCxnSpPr>
        <p:spPr>
          <a:xfrm>
            <a:off x="7542997" y="285907"/>
            <a:ext cx="6906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00C049-C8A5-5969-E4E5-370CB706A2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31"/>
          <a:stretch/>
        </p:blipFill>
        <p:spPr>
          <a:xfrm>
            <a:off x="1810" y="3716828"/>
            <a:ext cx="12190189" cy="3167529"/>
          </a:xfrm>
          <a:prstGeom prst="rect">
            <a:avLst/>
          </a:prstGeom>
        </p:spPr>
      </p:pic>
      <p:sp>
        <p:nvSpPr>
          <p:cNvPr id="2" name="Объект 3">
            <a:extLst>
              <a:ext uri="{FF2B5EF4-FFF2-40B4-BE49-F238E27FC236}">
                <a16:creationId xmlns:a16="http://schemas.microsoft.com/office/drawing/2014/main" id="{BC914B01-50BD-58CA-7A91-B065582E469C}"/>
              </a:ext>
            </a:extLst>
          </p:cNvPr>
          <p:cNvSpPr txBox="1">
            <a:spLocks/>
          </p:cNvSpPr>
          <p:nvPr/>
        </p:nvSpPr>
        <p:spPr bwMode="auto">
          <a:xfrm>
            <a:off x="217085" y="1560906"/>
            <a:ext cx="5896925" cy="228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" panose="00000500000000000000" pitchFamily="2" charset="-52"/>
              </a:rPr>
              <a:t>Доступ на Портал для участия в отборе является наличие подтвержденной учетной записи на Портале Госуслуг.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" panose="00000500000000000000" pitchFamily="2" charset="-52"/>
              </a:rPr>
              <a:t>Нужно прикрепить профиль </a:t>
            </a:r>
            <a:r>
              <a:rPr lang="ru-RU" sz="2000" dirty="0" err="1">
                <a:latin typeface="Montserrat" panose="00000500000000000000" pitchFamily="2" charset="-52"/>
              </a:rPr>
              <a:t>физ.лица</a:t>
            </a:r>
            <a:r>
              <a:rPr lang="ru-RU" sz="2000" dirty="0">
                <a:latin typeface="Montserrat" panose="00000500000000000000" pitchFamily="2" charset="-52"/>
              </a:rPr>
              <a:t> на Портале Госуслуг к юридическому лицу (ИП ГКФХ, ИП, КФХ, ООО)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" panose="00000500000000000000" pitchFamily="2" charset="-52"/>
              </a:rPr>
              <a:t>Наличие действующей ЭЦП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FED0A3-6653-805C-4D08-865C63D63C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10" t="34732" r="37379" b="21676"/>
          <a:stretch/>
        </p:blipFill>
        <p:spPr>
          <a:xfrm>
            <a:off x="6204540" y="911061"/>
            <a:ext cx="4543586" cy="447119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7B90B54-5045-F726-3F27-6910FA20C5BC}"/>
              </a:ext>
            </a:extLst>
          </p:cNvPr>
          <p:cNvSpPr/>
          <p:nvPr/>
        </p:nvSpPr>
        <p:spPr>
          <a:xfrm>
            <a:off x="6650218" y="2645185"/>
            <a:ext cx="3561700" cy="57255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21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324D8-ABD2-AB91-46B0-4E33790F3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id="{BC7C26B5-1C73-FEF2-313D-CF41CE4A1ABB}"/>
              </a:ext>
            </a:extLst>
          </p:cNvPr>
          <p:cNvCxnSpPr>
            <a:cxnSpLocks/>
          </p:cNvCxnSpPr>
          <p:nvPr/>
        </p:nvCxnSpPr>
        <p:spPr>
          <a:xfrm>
            <a:off x="-1914605" y="9757952"/>
            <a:ext cx="0" cy="576000"/>
          </a:xfrm>
          <a:prstGeom prst="line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5E5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2D47419-21F7-C733-BC5C-34201AB2ED4C}"/>
              </a:ext>
            </a:extLst>
          </p:cNvPr>
          <p:cNvCxnSpPr>
            <a:cxnSpLocks/>
          </p:cNvCxnSpPr>
          <p:nvPr/>
        </p:nvCxnSpPr>
        <p:spPr>
          <a:xfrm>
            <a:off x="4065111" y="304013"/>
            <a:ext cx="6933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C98F205-0768-18CE-2FD9-52FE855FD5B0}"/>
              </a:ext>
            </a:extLst>
          </p:cNvPr>
          <p:cNvSpPr txBox="1"/>
          <p:nvPr/>
        </p:nvSpPr>
        <p:spPr>
          <a:xfrm>
            <a:off x="5032885" y="183246"/>
            <a:ext cx="2266967" cy="265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РАБОТА НА ПОРТАЛЕ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AAF9FE3-BD0D-D1F1-783D-B339C07EBB8D}"/>
              </a:ext>
            </a:extLst>
          </p:cNvPr>
          <p:cNvCxnSpPr>
            <a:cxnSpLocks/>
          </p:cNvCxnSpPr>
          <p:nvPr/>
        </p:nvCxnSpPr>
        <p:spPr>
          <a:xfrm>
            <a:off x="7542997" y="285907"/>
            <a:ext cx="6906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D7CEF9-A747-430A-4EC9-DEA2D721DD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31"/>
          <a:stretch/>
        </p:blipFill>
        <p:spPr>
          <a:xfrm>
            <a:off x="1810" y="3716828"/>
            <a:ext cx="12190189" cy="31675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845271-AEF1-0A0A-70F0-AF794E916B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30" t="12678" r="16048" b="13418"/>
          <a:stretch/>
        </p:blipFill>
        <p:spPr>
          <a:xfrm>
            <a:off x="5366988" y="1084881"/>
            <a:ext cx="6233639" cy="4117433"/>
          </a:xfrm>
          <a:prstGeom prst="rect">
            <a:avLst/>
          </a:prstGeom>
        </p:spPr>
      </p:pic>
      <p:sp>
        <p:nvSpPr>
          <p:cNvPr id="8" name="Объект 3">
            <a:extLst>
              <a:ext uri="{FF2B5EF4-FFF2-40B4-BE49-F238E27FC236}">
                <a16:creationId xmlns:a16="http://schemas.microsoft.com/office/drawing/2014/main" id="{38795947-C5A4-1128-0CD8-BDBEECA65A73}"/>
              </a:ext>
            </a:extLst>
          </p:cNvPr>
          <p:cNvSpPr txBox="1">
            <a:spLocks/>
          </p:cNvSpPr>
          <p:nvPr/>
        </p:nvSpPr>
        <p:spPr bwMode="auto">
          <a:xfrm>
            <a:off x="253498" y="1150106"/>
            <a:ext cx="4996402" cy="256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" panose="00000500000000000000" pitchFamily="2" charset="-52"/>
              </a:rPr>
              <a:t>На Портале МСХ ЗК объявляет отбор на предоставления субсидии.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" panose="00000500000000000000" pitchFamily="2" charset="-52"/>
              </a:rPr>
              <a:t>Заявителем подается заявка в электронном виде.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" panose="00000500000000000000" pitchFamily="2" charset="-52"/>
              </a:rPr>
              <a:t>Приложения к заявке прикрепляются в форме скан-копий.</a:t>
            </a:r>
          </a:p>
        </p:txBody>
      </p:sp>
    </p:spTree>
    <p:extLst>
      <p:ext uri="{BB962C8B-B14F-4D97-AF65-F5344CB8AC3E}">
        <p14:creationId xmlns:p14="http://schemas.microsoft.com/office/powerpoint/2010/main" val="1446516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44080-87D1-98C2-3A80-46CAD5B57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id="{E8884562-42C4-7609-576A-BB97738B5B68}"/>
              </a:ext>
            </a:extLst>
          </p:cNvPr>
          <p:cNvCxnSpPr>
            <a:cxnSpLocks/>
          </p:cNvCxnSpPr>
          <p:nvPr/>
        </p:nvCxnSpPr>
        <p:spPr>
          <a:xfrm>
            <a:off x="-1914605" y="9757952"/>
            <a:ext cx="0" cy="576000"/>
          </a:xfrm>
          <a:prstGeom prst="line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5E5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AEC2920-0D23-7364-F32C-DB9E7F3A49A3}"/>
              </a:ext>
            </a:extLst>
          </p:cNvPr>
          <p:cNvCxnSpPr>
            <a:cxnSpLocks/>
          </p:cNvCxnSpPr>
          <p:nvPr/>
        </p:nvCxnSpPr>
        <p:spPr>
          <a:xfrm>
            <a:off x="4065111" y="304013"/>
            <a:ext cx="6933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1B5A8EE-0D6B-3818-229F-924AAEBBBD43}"/>
              </a:ext>
            </a:extLst>
          </p:cNvPr>
          <p:cNvSpPr txBox="1"/>
          <p:nvPr/>
        </p:nvSpPr>
        <p:spPr>
          <a:xfrm>
            <a:off x="5131470" y="183246"/>
            <a:ext cx="2069798" cy="265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РАСЧЕТ СУБСИДИЙ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83057DC-1968-43E1-E038-5505FEC89076}"/>
              </a:ext>
            </a:extLst>
          </p:cNvPr>
          <p:cNvCxnSpPr>
            <a:cxnSpLocks/>
          </p:cNvCxnSpPr>
          <p:nvPr/>
        </p:nvCxnSpPr>
        <p:spPr>
          <a:xfrm>
            <a:off x="7542997" y="285907"/>
            <a:ext cx="69069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Группа 13">
            <a:extLst>
              <a:ext uri="{FF2B5EF4-FFF2-40B4-BE49-F238E27FC236}">
                <a16:creationId xmlns:a16="http://schemas.microsoft.com/office/drawing/2014/main" id="{7EC32D93-A1FC-6047-1831-BAA894C6E76A}"/>
              </a:ext>
            </a:extLst>
          </p:cNvPr>
          <p:cNvGrpSpPr>
            <a:grpSpLocks/>
          </p:cNvGrpSpPr>
          <p:nvPr/>
        </p:nvGrpSpPr>
        <p:grpSpPr bwMode="auto">
          <a:xfrm>
            <a:off x="918786" y="1401697"/>
            <a:ext cx="2251075" cy="1468252"/>
            <a:chOff x="9047163" y="5130800"/>
            <a:chExt cx="2251075" cy="1435022"/>
          </a:xfrm>
        </p:grpSpPr>
        <p:sp>
          <p:nvSpPr>
            <p:cNvPr id="3" name="TextBox 9">
              <a:extLst>
                <a:ext uri="{FF2B5EF4-FFF2-40B4-BE49-F238E27FC236}">
                  <a16:creationId xmlns:a16="http://schemas.microsoft.com/office/drawing/2014/main" id="{C43408EE-988B-607A-7A80-253B6781B8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7163" y="5130800"/>
              <a:ext cx="2251075" cy="292731"/>
            </a:xfrm>
            <a:prstGeom prst="rect">
              <a:avLst/>
            </a:prstGeom>
            <a:solidFill>
              <a:srgbClr val="5C6571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defRPr/>
              </a:pPr>
              <a:r>
                <a:rPr lang="ru-RU" altLang="ru-RU" sz="1400" b="1" dirty="0">
                  <a:solidFill>
                    <a:schemeClr val="bg1"/>
                  </a:solidFill>
                  <a:latin typeface="Montserrat" panose="00000500000000000000" pitchFamily="2" charset="-52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7B4C05-2111-4847-542D-074220621B5B}"/>
                </a:ext>
              </a:extLst>
            </p:cNvPr>
            <p:cNvSpPr txBox="1"/>
            <p:nvPr/>
          </p:nvSpPr>
          <p:spPr>
            <a:xfrm>
              <a:off x="9047163" y="5391586"/>
              <a:ext cx="2251075" cy="117423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  <a:cs typeface="Arial" panose="020B0604020202020204" pitchFamily="34" charset="0"/>
                </a:rPr>
                <a:t>Количество субсидируемых единиц </a:t>
              </a:r>
            </a:p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endParaRPr>
            </a:p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  <a:cs typeface="Arial" panose="020B0604020202020204" pitchFamily="34" charset="0"/>
                </a:rPr>
                <a:t>(головы, га, и т.п.)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13">
            <a:extLst>
              <a:ext uri="{FF2B5EF4-FFF2-40B4-BE49-F238E27FC236}">
                <a16:creationId xmlns:a16="http://schemas.microsoft.com/office/drawing/2014/main" id="{DAF92496-9DC7-A3A2-994D-1A87DA6B8170}"/>
              </a:ext>
            </a:extLst>
          </p:cNvPr>
          <p:cNvGrpSpPr>
            <a:grpSpLocks/>
          </p:cNvGrpSpPr>
          <p:nvPr/>
        </p:nvGrpSpPr>
        <p:grpSpPr bwMode="auto">
          <a:xfrm>
            <a:off x="3927614" y="1458119"/>
            <a:ext cx="2251075" cy="1019909"/>
            <a:chOff x="9047163" y="5130800"/>
            <a:chExt cx="2251075" cy="1018634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99AF8190-3C5C-BF33-FDEC-0D6ECDE485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7163" y="5130800"/>
              <a:ext cx="2251075" cy="265637"/>
            </a:xfrm>
            <a:prstGeom prst="rect">
              <a:avLst/>
            </a:prstGeom>
            <a:solidFill>
              <a:srgbClr val="5C6571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defRPr/>
              </a:pPr>
              <a:r>
                <a:rPr lang="ru-RU" altLang="ru-RU" sz="1400" b="1" dirty="0">
                  <a:solidFill>
                    <a:schemeClr val="bg1"/>
                  </a:solidFill>
                  <a:latin typeface="Montserrat" panose="00000500000000000000" pitchFamily="2" charset="-52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25D7C4-499A-E935-BBF4-D5C0C2DAD840}"/>
                </a:ext>
              </a:extLst>
            </p:cNvPr>
            <p:cNvSpPr txBox="1"/>
            <p:nvPr/>
          </p:nvSpPr>
          <p:spPr>
            <a:xfrm>
              <a:off x="9047163" y="5391586"/>
              <a:ext cx="2251075" cy="7578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endParaRPr>
            </a:p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  <a:cs typeface="Arial" panose="020B0604020202020204" pitchFamily="34" charset="0"/>
                </a:rPr>
                <a:t>Ставка субсидии</a:t>
              </a:r>
            </a:p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B85CB88-42A9-DBFE-F333-E221F1951D82}"/>
              </a:ext>
            </a:extLst>
          </p:cNvPr>
          <p:cNvSpPr txBox="1"/>
          <p:nvPr/>
        </p:nvSpPr>
        <p:spPr>
          <a:xfrm>
            <a:off x="3087006" y="1564561"/>
            <a:ext cx="450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02E495-31C5-2031-8B03-CDAFD00FAEA5}"/>
              </a:ext>
            </a:extLst>
          </p:cNvPr>
          <p:cNvSpPr txBox="1"/>
          <p:nvPr/>
        </p:nvSpPr>
        <p:spPr>
          <a:xfrm>
            <a:off x="6343151" y="1557309"/>
            <a:ext cx="450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=</a:t>
            </a:r>
          </a:p>
        </p:txBody>
      </p:sp>
      <p:grpSp>
        <p:nvGrpSpPr>
          <p:cNvPr id="16" name="Группа 13">
            <a:extLst>
              <a:ext uri="{FF2B5EF4-FFF2-40B4-BE49-F238E27FC236}">
                <a16:creationId xmlns:a16="http://schemas.microsoft.com/office/drawing/2014/main" id="{57FDCC45-69E4-7218-013D-5705656635A6}"/>
              </a:ext>
            </a:extLst>
          </p:cNvPr>
          <p:cNvGrpSpPr>
            <a:grpSpLocks/>
          </p:cNvGrpSpPr>
          <p:nvPr/>
        </p:nvGrpSpPr>
        <p:grpSpPr bwMode="auto">
          <a:xfrm>
            <a:off x="6958377" y="1458119"/>
            <a:ext cx="2251075" cy="1019909"/>
            <a:chOff x="9047163" y="5130800"/>
            <a:chExt cx="2251075" cy="1018634"/>
          </a:xfrm>
        </p:grpSpPr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36ED5CB8-CF39-D983-8C53-4AB9E5EFB3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7163" y="5130800"/>
              <a:ext cx="2251075" cy="265637"/>
            </a:xfrm>
            <a:prstGeom prst="rect">
              <a:avLst/>
            </a:prstGeom>
            <a:solidFill>
              <a:srgbClr val="5C6571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defRPr/>
              </a:pPr>
              <a:r>
                <a:rPr lang="ru-RU" altLang="ru-RU" sz="1400" b="1" dirty="0">
                  <a:solidFill>
                    <a:schemeClr val="bg1"/>
                  </a:solidFill>
                  <a:latin typeface="Montserrat" panose="00000500000000000000" pitchFamily="2" charset="-52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F1CBA62-6B88-BB04-5A7D-E44378386A9C}"/>
                </a:ext>
              </a:extLst>
            </p:cNvPr>
            <p:cNvSpPr txBox="1"/>
            <p:nvPr/>
          </p:nvSpPr>
          <p:spPr>
            <a:xfrm>
              <a:off x="9047163" y="5391586"/>
              <a:ext cx="2251075" cy="7578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endParaRPr>
            </a:p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  <a:cs typeface="Arial" panose="020B0604020202020204" pitchFamily="34" charset="0"/>
                </a:rPr>
                <a:t>Требуемая </a:t>
              </a:r>
            </a:p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-52"/>
                  <a:cs typeface="Arial" panose="020B0604020202020204" pitchFamily="34" charset="0"/>
                </a:rPr>
                <a:t>сумма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811864B-21AA-66A1-3107-E450993121C4}"/>
              </a:ext>
            </a:extLst>
          </p:cNvPr>
          <p:cNvSpPr txBox="1"/>
          <p:nvPr/>
        </p:nvSpPr>
        <p:spPr>
          <a:xfrm>
            <a:off x="9415022" y="1683297"/>
            <a:ext cx="2680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>
                <a:solidFill>
                  <a:srgbClr val="FF0000"/>
                </a:solidFill>
              </a:rPr>
              <a:t>ФОРМУЛА РАСЧЕТА В </a:t>
            </a:r>
          </a:p>
          <a:p>
            <a:pPr algn="ctr"/>
            <a:r>
              <a:rPr lang="ru-RU" i="1" dirty="0">
                <a:solidFill>
                  <a:srgbClr val="FF0000"/>
                </a:solidFill>
              </a:rPr>
              <a:t>КАЖДОМ ПОРЯДКЕ СВОЯ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22C8C039-99B0-95A8-701E-01F536023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88" y="3181897"/>
            <a:ext cx="11245850" cy="314325"/>
          </a:xfrm>
          <a:prstGeom prst="rect">
            <a:avLst/>
          </a:prstGeom>
          <a:solidFill>
            <a:srgbClr val="BFCADA"/>
          </a:solidFill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</a:rPr>
              <a:t>Обязательно указать предлагаемый результат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34BAE54-D171-6233-FACA-95672E83C77D}"/>
              </a:ext>
            </a:extLst>
          </p:cNvPr>
          <p:cNvSpPr/>
          <p:nvPr/>
        </p:nvSpPr>
        <p:spPr>
          <a:xfrm>
            <a:off x="14483" y="3721676"/>
            <a:ext cx="12163034" cy="28323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2" name="Объект 3">
            <a:extLst>
              <a:ext uri="{FF2B5EF4-FFF2-40B4-BE49-F238E27FC236}">
                <a16:creationId xmlns:a16="http://schemas.microsoft.com/office/drawing/2014/main" id="{EB71F837-4A2C-7958-A010-69C552A99334}"/>
              </a:ext>
            </a:extLst>
          </p:cNvPr>
          <p:cNvSpPr txBox="1">
            <a:spLocks/>
          </p:cNvSpPr>
          <p:nvPr/>
        </p:nvSpPr>
        <p:spPr bwMode="auto">
          <a:xfrm>
            <a:off x="1631986" y="704179"/>
            <a:ext cx="960120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 начала отбора МСХ ЗК утверждает ставку субсидии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B2C4A2E-B4CF-EA3D-2735-6A7A5A656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25699" r="2831" b="44625"/>
          <a:stretch/>
        </p:blipFill>
        <p:spPr>
          <a:xfrm flipH="1">
            <a:off x="-14485" y="4187957"/>
            <a:ext cx="12192002" cy="26641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96F995D-4A52-03F6-72BF-7AAFBB04ED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33" t="27005" r="30347" b="44568"/>
          <a:stretch/>
        </p:blipFill>
        <p:spPr>
          <a:xfrm>
            <a:off x="2599662" y="3753137"/>
            <a:ext cx="6471909" cy="292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797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3581</TotalTime>
  <Words>605</Words>
  <Application>Microsoft Office PowerPoint</Application>
  <PresentationFormat>Широкоэкранный</PresentationFormat>
  <Paragraphs>116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Calibri</vt:lpstr>
      <vt:lpstr>Arial</vt:lpstr>
      <vt:lpstr>Montserrat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Григорьев</dc:creator>
  <cp:lastModifiedBy>Евгений Александрович Лунин</cp:lastModifiedBy>
  <cp:revision>182</cp:revision>
  <cp:lastPrinted>2024-02-13T10:03:26Z</cp:lastPrinted>
  <dcterms:created xsi:type="dcterms:W3CDTF">2023-01-23T00:58:44Z</dcterms:created>
  <dcterms:modified xsi:type="dcterms:W3CDTF">2024-02-18T23:36:22Z</dcterms:modified>
</cp:coreProperties>
</file>