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9" r:id="rId4"/>
    <p:sldId id="264" r:id="rId5"/>
    <p:sldId id="271" r:id="rId6"/>
    <p:sldId id="266" r:id="rId7"/>
    <p:sldId id="265" r:id="rId8"/>
    <p:sldId id="268" r:id="rId9"/>
    <p:sldId id="267" r:id="rId10"/>
    <p:sldId id="270" r:id="rId11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70" autoAdjust="0"/>
  </p:normalViewPr>
  <p:slideViewPr>
    <p:cSldViewPr>
      <p:cViewPr>
        <p:scale>
          <a:sx n="93" d="100"/>
          <a:sy n="93" d="100"/>
        </p:scale>
        <p:origin x="-642" y="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solidFill>
                        <a:srgbClr val="0070C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Число участников от бизнеса, ед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60033"/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Число участников от бизнеса, ед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87520"/>
        <c:axId val="33974528"/>
      </c:barChart>
      <c:catAx>
        <c:axId val="34987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33974528"/>
        <c:crosses val="autoZero"/>
        <c:auto val="1"/>
        <c:lblAlgn val="l"/>
        <c:lblOffset val="100"/>
        <c:noMultiLvlLbl val="0"/>
      </c:catAx>
      <c:valAx>
        <c:axId val="3397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49875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24125993169218"/>
          <c:y val="0.10560502030153039"/>
          <c:w val="0.6396126236869738"/>
          <c:h val="0.62983871540085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ОРВ в Нацрейтинге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60033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660033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</c:f>
              <c:strCache>
                <c:ptCount val="1"/>
                <c:pt idx="0">
                  <c:v>ОРВ в Нацрейтинге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4.5599999999999996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04224"/>
        <c:axId val="33976256"/>
      </c:barChart>
      <c:catAx>
        <c:axId val="34804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660033"/>
                </a:solidFill>
              </a:defRPr>
            </a:pPr>
            <a:endParaRPr lang="ru-RU"/>
          </a:p>
        </c:txPr>
        <c:crossAx val="33976256"/>
        <c:crosses val="autoZero"/>
        <c:auto val="1"/>
        <c:lblAlgn val="ctr"/>
        <c:lblOffset val="100"/>
        <c:noMultiLvlLbl val="0"/>
      </c:catAx>
      <c:valAx>
        <c:axId val="3397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34804224"/>
        <c:crosses val="autoZero"/>
        <c:crossBetween val="between"/>
      </c:valAx>
    </c:plotArea>
    <c:legend>
      <c:legendPos val="t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999232843860259E-2"/>
          <c:y val="5.5946936075778851E-2"/>
          <c:w val="0.85148988586855812"/>
          <c:h val="0.460018607903988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0033"/>
            </a:solidFill>
          </c:spPr>
          <c:invertIfNegative val="0"/>
          <c:cat>
            <c:strRef>
              <c:f>'рейтинг 2020'!$A$2:$A$28</c:f>
              <c:strCache>
                <c:ptCount val="27"/>
                <c:pt idx="0">
                  <c:v>ГО Чита</c:v>
                </c:pt>
                <c:pt idx="1">
                  <c:v>Борзинский </c:v>
                </c:pt>
                <c:pt idx="2">
                  <c:v>Забайкальский </c:v>
                </c:pt>
                <c:pt idx="3">
                  <c:v>ГО "Город Петровск-Забайкальский"</c:v>
                </c:pt>
                <c:pt idx="4">
                  <c:v>Карымский </c:v>
                </c:pt>
                <c:pt idx="5">
                  <c:v>Хилокский </c:v>
                </c:pt>
                <c:pt idx="6">
                  <c:v>Шилкинский </c:v>
                </c:pt>
                <c:pt idx="7">
                  <c:v>Нерчинский </c:v>
                </c:pt>
                <c:pt idx="8">
                  <c:v>Чернышевский </c:v>
                </c:pt>
                <c:pt idx="9">
                  <c:v>Агинский район</c:v>
                </c:pt>
                <c:pt idx="10">
                  <c:v>Кыринский </c:v>
                </c:pt>
                <c:pt idx="11">
                  <c:v>Сретенский </c:v>
                </c:pt>
                <c:pt idx="12">
                  <c:v>Тунгиро-Олёкминский район"</c:v>
                </c:pt>
                <c:pt idx="13">
                  <c:v>Улётовский </c:v>
                </c:pt>
                <c:pt idx="14">
                  <c:v>Читинский </c:v>
                </c:pt>
                <c:pt idx="15">
                  <c:v>Александрово-Заводский </c:v>
                </c:pt>
                <c:pt idx="16">
                  <c:v>Газимуро-Заводский</c:v>
                </c:pt>
                <c:pt idx="17">
                  <c:v> Краснокаменск и Краснокаменский район"</c:v>
                </c:pt>
                <c:pt idx="18">
                  <c:v>ГО "Поселок Агинское"</c:v>
                </c:pt>
                <c:pt idx="19">
                  <c:v>Могочинский </c:v>
                </c:pt>
                <c:pt idx="20">
                  <c:v>Оловяннинский </c:v>
                </c:pt>
                <c:pt idx="21">
                  <c:v>Ононский </c:v>
                </c:pt>
                <c:pt idx="22">
                  <c:v>Калганский</c:v>
                </c:pt>
                <c:pt idx="23">
                  <c:v>Красночикойский </c:v>
                </c:pt>
                <c:pt idx="24">
                  <c:v>Могойтуйский </c:v>
                </c:pt>
                <c:pt idx="25">
                  <c:v>Тунгокоченский </c:v>
                </c:pt>
                <c:pt idx="26">
                  <c:v>Шелопугинский</c:v>
                </c:pt>
              </c:strCache>
            </c:strRef>
          </c:cat>
          <c:val>
            <c:numRef>
              <c:f>'рейтинг 2020'!$B$2:$B$28</c:f>
              <c:numCache>
                <c:formatCode>General</c:formatCode>
                <c:ptCount val="27"/>
                <c:pt idx="0">
                  <c:v>14</c:v>
                </c:pt>
                <c:pt idx="1">
                  <c:v>12.5</c:v>
                </c:pt>
                <c:pt idx="2">
                  <c:v>11.5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6.5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4</c:v>
                </c:pt>
                <c:pt idx="2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12064"/>
        <c:axId val="35652160"/>
      </c:barChart>
      <c:catAx>
        <c:axId val="10671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652160"/>
        <c:crosses val="autoZero"/>
        <c:auto val="1"/>
        <c:lblAlgn val="ctr"/>
        <c:lblOffset val="100"/>
        <c:noMultiLvlLbl val="0"/>
      </c:catAx>
      <c:valAx>
        <c:axId val="35652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712064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FC041-D8F2-4C14-8427-FD20A9F6457E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911FC7E-B53B-4386-B634-6032BA2BABF9}">
      <dgm:prSet custT="1"/>
      <dgm:spPr/>
      <dgm:t>
        <a:bodyPr/>
        <a:lstStyle/>
        <a:p>
          <a:pPr rtl="0"/>
          <a:r>
            <a:rPr lang="ru-RU" sz="1500" b="1" i="0" dirty="0" smtClean="0">
              <a:solidFill>
                <a:srgbClr val="002060"/>
              </a:solidFill>
            </a:rPr>
            <a:t>Устранены избыточные требования к складским помещениям</a:t>
          </a:r>
          <a:endParaRPr lang="ru-RU" sz="1500" b="1" dirty="0">
            <a:solidFill>
              <a:srgbClr val="002060"/>
            </a:solidFill>
          </a:endParaRPr>
        </a:p>
      </dgm:t>
    </dgm:pt>
    <dgm:pt modelId="{5F96C0DC-E452-4FF7-8324-6E3332B3793F}" type="parTrans" cxnId="{4159E9B3-67D1-4B6E-8ED4-8E54EED06319}">
      <dgm:prSet/>
      <dgm:spPr/>
      <dgm:t>
        <a:bodyPr/>
        <a:lstStyle/>
        <a:p>
          <a:endParaRPr lang="ru-RU"/>
        </a:p>
      </dgm:t>
    </dgm:pt>
    <dgm:pt modelId="{0951C438-A5E5-4352-A140-A20E3D4CF2BA}" type="sibTrans" cxnId="{4159E9B3-67D1-4B6E-8ED4-8E54EED06319}">
      <dgm:prSet/>
      <dgm:spPr/>
      <dgm:t>
        <a:bodyPr/>
        <a:lstStyle/>
        <a:p>
          <a:endParaRPr lang="ru-RU"/>
        </a:p>
      </dgm:t>
    </dgm:pt>
    <dgm:pt modelId="{2701D5A3-71B2-4B1F-AB23-ECC1C0EA21BF}">
      <dgm:prSet custT="1"/>
      <dgm:spPr/>
      <dgm:t>
        <a:bodyPr/>
        <a:lstStyle/>
        <a:p>
          <a:pPr rtl="0"/>
          <a:r>
            <a:rPr lang="ru-RU" sz="1500" b="1" i="0" dirty="0" smtClean="0">
              <a:solidFill>
                <a:srgbClr val="002060"/>
              </a:solidFill>
            </a:rPr>
            <a:t>Отклонен проект о 5 кратном увеличении штрафов для перевозчиков </a:t>
          </a:r>
          <a:endParaRPr lang="ru-RU" sz="1500" b="1" dirty="0">
            <a:solidFill>
              <a:srgbClr val="002060"/>
            </a:solidFill>
          </a:endParaRPr>
        </a:p>
      </dgm:t>
    </dgm:pt>
    <dgm:pt modelId="{E2DCF74B-C4D0-4382-9A79-B3E233E04A03}" type="parTrans" cxnId="{765E1687-950B-43F7-A055-39C7B5EB3116}">
      <dgm:prSet/>
      <dgm:spPr/>
      <dgm:t>
        <a:bodyPr/>
        <a:lstStyle/>
        <a:p>
          <a:endParaRPr lang="ru-RU"/>
        </a:p>
      </dgm:t>
    </dgm:pt>
    <dgm:pt modelId="{3B75BE70-176F-4B83-A8E8-4C5450D67A2E}" type="sibTrans" cxnId="{765E1687-950B-43F7-A055-39C7B5EB3116}">
      <dgm:prSet/>
      <dgm:spPr/>
      <dgm:t>
        <a:bodyPr/>
        <a:lstStyle/>
        <a:p>
          <a:endParaRPr lang="ru-RU"/>
        </a:p>
      </dgm:t>
    </dgm:pt>
    <dgm:pt modelId="{EA780518-760C-4484-858F-F486904640CC}">
      <dgm:prSet custT="1"/>
      <dgm:spPr/>
      <dgm:t>
        <a:bodyPr/>
        <a:lstStyle/>
        <a:p>
          <a:pPr rtl="0">
            <a:lnSpc>
              <a:spcPct val="90000"/>
            </a:lnSpc>
          </a:pPr>
          <a:endParaRPr lang="ru-RU" sz="1500" b="1" i="0" dirty="0" smtClean="0">
            <a:solidFill>
              <a:srgbClr val="002060"/>
            </a:solidFill>
          </a:endParaRPr>
        </a:p>
        <a:p>
          <a:pPr rtl="0">
            <a:lnSpc>
              <a:spcPct val="100000"/>
            </a:lnSpc>
          </a:pPr>
          <a:r>
            <a:rPr lang="ru-RU" sz="1500" b="1" i="0" dirty="0" smtClean="0">
              <a:solidFill>
                <a:srgbClr val="002060"/>
              </a:solidFill>
            </a:rPr>
            <a:t>Исключены необоснованные </a:t>
          </a:r>
          <a:r>
            <a:rPr lang="ru-RU" sz="1500" b="1" i="0" dirty="0" err="1" smtClean="0">
              <a:solidFill>
                <a:srgbClr val="002060"/>
              </a:solidFill>
            </a:rPr>
            <a:t>требования,обеспечены</a:t>
          </a:r>
          <a:r>
            <a:rPr lang="ru-RU" sz="1500" b="1" i="0" dirty="0" smtClean="0">
              <a:solidFill>
                <a:srgbClr val="002060"/>
              </a:solidFill>
            </a:rPr>
            <a:t> </a:t>
          </a:r>
          <a:r>
            <a:rPr lang="ru-RU" sz="1500" b="1" i="0" dirty="0" smtClean="0">
              <a:solidFill>
                <a:srgbClr val="002060"/>
              </a:solidFill>
            </a:rPr>
            <a:t>разумные сроки исполнения обязательств в сфере перевозок </a:t>
          </a:r>
        </a:p>
        <a:p>
          <a:pPr rtl="0">
            <a:lnSpc>
              <a:spcPct val="90000"/>
            </a:lnSpc>
          </a:pPr>
          <a:endParaRPr lang="ru-RU" sz="1500" b="1" dirty="0">
            <a:solidFill>
              <a:srgbClr val="002060"/>
            </a:solidFill>
          </a:endParaRPr>
        </a:p>
      </dgm:t>
    </dgm:pt>
    <dgm:pt modelId="{0D82F225-7C1C-4A39-BF28-DFEAC1D507C2}" type="parTrans" cxnId="{4123DB22-A970-4290-BD4C-BD5F7542DA54}">
      <dgm:prSet/>
      <dgm:spPr/>
      <dgm:t>
        <a:bodyPr/>
        <a:lstStyle/>
        <a:p>
          <a:endParaRPr lang="ru-RU"/>
        </a:p>
      </dgm:t>
    </dgm:pt>
    <dgm:pt modelId="{B28100CA-BC21-4BFD-B2DC-4E56D25857CC}" type="sibTrans" cxnId="{4123DB22-A970-4290-BD4C-BD5F7542DA54}">
      <dgm:prSet/>
      <dgm:spPr/>
      <dgm:t>
        <a:bodyPr/>
        <a:lstStyle/>
        <a:p>
          <a:endParaRPr lang="ru-RU"/>
        </a:p>
      </dgm:t>
    </dgm:pt>
    <dgm:pt modelId="{63B3A286-C1E9-40D3-98DC-75EB461E0BB4}">
      <dgm:prSet custT="1"/>
      <dgm:spPr/>
      <dgm:t>
        <a:bodyPr/>
        <a:lstStyle/>
        <a:p>
          <a:pPr rtl="0"/>
          <a:r>
            <a:rPr lang="ru-RU" sz="1500" b="1" i="0" dirty="0" smtClean="0">
              <a:solidFill>
                <a:srgbClr val="002060"/>
              </a:solidFill>
            </a:rPr>
            <a:t>Изменение приказа о нормативах накопления ТКО - новые нормативы и дифференцированный подход к их установлению для снижения расходов бизнеса</a:t>
          </a:r>
          <a:endParaRPr lang="ru-RU" sz="1500" b="1" dirty="0">
            <a:solidFill>
              <a:srgbClr val="002060"/>
            </a:solidFill>
          </a:endParaRPr>
        </a:p>
      </dgm:t>
    </dgm:pt>
    <dgm:pt modelId="{37FE1831-DBA7-412C-9B4F-31AFC4B75C11}" type="parTrans" cxnId="{CCDDEFEC-0951-464B-9E29-927F754498E4}">
      <dgm:prSet/>
      <dgm:spPr/>
      <dgm:t>
        <a:bodyPr/>
        <a:lstStyle/>
        <a:p>
          <a:endParaRPr lang="ru-RU"/>
        </a:p>
      </dgm:t>
    </dgm:pt>
    <dgm:pt modelId="{8AE987C9-8A6C-4F83-992B-E1EF5FBFBA0A}" type="sibTrans" cxnId="{CCDDEFEC-0951-464B-9E29-927F754498E4}">
      <dgm:prSet/>
      <dgm:spPr/>
      <dgm:t>
        <a:bodyPr/>
        <a:lstStyle/>
        <a:p>
          <a:endParaRPr lang="ru-RU"/>
        </a:p>
      </dgm:t>
    </dgm:pt>
    <dgm:pt modelId="{8445E8EF-425C-4E84-AA38-A87CE0BC34B8}">
      <dgm:prSet custT="1"/>
      <dgm:spPr/>
      <dgm:t>
        <a:bodyPr/>
        <a:lstStyle/>
        <a:p>
          <a:pPr rtl="0"/>
          <a:r>
            <a:rPr lang="ru-RU" sz="1500" b="1" dirty="0" smtClean="0">
              <a:solidFill>
                <a:srgbClr val="002060"/>
              </a:solidFill>
            </a:rPr>
            <a:t>Устранены избыточные обязательства в проектах о субсидировании сельскохозяйственных товаропроизводителей</a:t>
          </a:r>
          <a:endParaRPr lang="ru-RU" sz="1500" b="1" dirty="0">
            <a:solidFill>
              <a:srgbClr val="002060"/>
            </a:solidFill>
          </a:endParaRPr>
        </a:p>
      </dgm:t>
    </dgm:pt>
    <dgm:pt modelId="{A2795721-1433-46C5-A25F-2B91FA38E28E}" type="parTrans" cxnId="{B842D3D1-9D6B-434D-ABD2-A73115BDD669}">
      <dgm:prSet/>
      <dgm:spPr/>
      <dgm:t>
        <a:bodyPr/>
        <a:lstStyle/>
        <a:p>
          <a:endParaRPr lang="ru-RU"/>
        </a:p>
      </dgm:t>
    </dgm:pt>
    <dgm:pt modelId="{CA371E12-A6F8-4B35-B837-9765CA5477DA}" type="sibTrans" cxnId="{B842D3D1-9D6B-434D-ABD2-A73115BDD669}">
      <dgm:prSet/>
      <dgm:spPr/>
      <dgm:t>
        <a:bodyPr/>
        <a:lstStyle/>
        <a:p>
          <a:endParaRPr lang="ru-RU"/>
        </a:p>
      </dgm:t>
    </dgm:pt>
    <dgm:pt modelId="{D4E41AC9-8F33-4880-ADC9-D5A9183C8E95}" type="pres">
      <dgm:prSet presAssocID="{85BFC041-D8F2-4C14-8427-FD20A9F645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94833B-17A4-4830-8C82-A0CF34835953}" type="pres">
      <dgm:prSet presAssocID="{C911FC7E-B53B-4386-B634-6032BA2BABF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66C5C-D3C3-49A9-9BF0-3D250D3189E5}" type="pres">
      <dgm:prSet presAssocID="{0951C438-A5E5-4352-A140-A20E3D4CF2BA}" presName="spacer" presStyleCnt="0"/>
      <dgm:spPr/>
      <dgm:t>
        <a:bodyPr/>
        <a:lstStyle/>
        <a:p>
          <a:endParaRPr lang="ru-RU"/>
        </a:p>
      </dgm:t>
    </dgm:pt>
    <dgm:pt modelId="{637CFDB7-3027-4164-BAA5-7EBC82206DB2}" type="pres">
      <dgm:prSet presAssocID="{2701D5A3-71B2-4B1F-AB23-ECC1C0EA21B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A3E5F-7CD1-4734-88FE-8AB0CD32FA9D}" type="pres">
      <dgm:prSet presAssocID="{3B75BE70-176F-4B83-A8E8-4C5450D67A2E}" presName="spacer" presStyleCnt="0"/>
      <dgm:spPr/>
      <dgm:t>
        <a:bodyPr/>
        <a:lstStyle/>
        <a:p>
          <a:endParaRPr lang="ru-RU"/>
        </a:p>
      </dgm:t>
    </dgm:pt>
    <dgm:pt modelId="{6192940B-CA50-4F81-9A05-9251D2069887}" type="pres">
      <dgm:prSet presAssocID="{EA780518-760C-4484-858F-F486904640CC}" presName="parentText" presStyleLbl="node1" presStyleIdx="2" presStyleCnt="5" custLinFactY="394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4EA95-A97B-405D-8D7D-7FC1D2F1C3F5}" type="pres">
      <dgm:prSet presAssocID="{B28100CA-BC21-4BFD-B2DC-4E56D25857CC}" presName="spacer" presStyleCnt="0"/>
      <dgm:spPr/>
      <dgm:t>
        <a:bodyPr/>
        <a:lstStyle/>
        <a:p>
          <a:endParaRPr lang="ru-RU"/>
        </a:p>
      </dgm:t>
    </dgm:pt>
    <dgm:pt modelId="{A59CEC63-20B3-4C03-8653-CC75AD17C76D}" type="pres">
      <dgm:prSet presAssocID="{63B3A286-C1E9-40D3-98DC-75EB461E0BB4}" presName="parentText" presStyleLbl="node1" presStyleIdx="3" presStyleCnt="5" custScaleY="964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CBFA4-DB18-4C81-BE48-9027CA1EA5BF}" type="pres">
      <dgm:prSet presAssocID="{8AE987C9-8A6C-4F83-992B-E1EF5FBFBA0A}" presName="spacer" presStyleCnt="0"/>
      <dgm:spPr/>
      <dgm:t>
        <a:bodyPr/>
        <a:lstStyle/>
        <a:p>
          <a:endParaRPr lang="ru-RU"/>
        </a:p>
      </dgm:t>
    </dgm:pt>
    <dgm:pt modelId="{DF205042-4A0E-462A-B4B3-DE437192D384}" type="pres">
      <dgm:prSet presAssocID="{8445E8EF-425C-4E84-AA38-A87CE0BC34B8}" presName="parentText" presStyleLbl="node1" presStyleIdx="4" presStyleCnt="5" custLinFactY="7793" custLinFactNeighborX="-337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E5E2DC-89DA-45B4-A62F-BE955175CEE4}" type="presOf" srcId="{63B3A286-C1E9-40D3-98DC-75EB461E0BB4}" destId="{A59CEC63-20B3-4C03-8653-CC75AD17C76D}" srcOrd="0" destOrd="0" presId="urn:microsoft.com/office/officeart/2005/8/layout/vList2"/>
    <dgm:cxn modelId="{588F091F-3E72-42E8-9C07-28407D07DB7A}" type="presOf" srcId="{8445E8EF-425C-4E84-AA38-A87CE0BC34B8}" destId="{DF205042-4A0E-462A-B4B3-DE437192D384}" srcOrd="0" destOrd="0" presId="urn:microsoft.com/office/officeart/2005/8/layout/vList2"/>
    <dgm:cxn modelId="{F6FE0AD4-650E-4E04-A797-6D9652DA6AE0}" type="presOf" srcId="{85BFC041-D8F2-4C14-8427-FD20A9F6457E}" destId="{D4E41AC9-8F33-4880-ADC9-D5A9183C8E95}" srcOrd="0" destOrd="0" presId="urn:microsoft.com/office/officeart/2005/8/layout/vList2"/>
    <dgm:cxn modelId="{760BB1F3-3FBE-4247-9E78-A7453DEBF27D}" type="presOf" srcId="{C911FC7E-B53B-4386-B634-6032BA2BABF9}" destId="{B694833B-17A4-4830-8C82-A0CF34835953}" srcOrd="0" destOrd="0" presId="urn:microsoft.com/office/officeart/2005/8/layout/vList2"/>
    <dgm:cxn modelId="{3AC02A66-7F39-4F5D-8642-9FC2A7E1D86B}" type="presOf" srcId="{EA780518-760C-4484-858F-F486904640CC}" destId="{6192940B-CA50-4F81-9A05-9251D2069887}" srcOrd="0" destOrd="0" presId="urn:microsoft.com/office/officeart/2005/8/layout/vList2"/>
    <dgm:cxn modelId="{DF15ABAC-2CA7-42D8-B5DA-7D540EEF473E}" type="presOf" srcId="{2701D5A3-71B2-4B1F-AB23-ECC1C0EA21BF}" destId="{637CFDB7-3027-4164-BAA5-7EBC82206DB2}" srcOrd="0" destOrd="0" presId="urn:microsoft.com/office/officeart/2005/8/layout/vList2"/>
    <dgm:cxn modelId="{4159E9B3-67D1-4B6E-8ED4-8E54EED06319}" srcId="{85BFC041-D8F2-4C14-8427-FD20A9F6457E}" destId="{C911FC7E-B53B-4386-B634-6032BA2BABF9}" srcOrd="0" destOrd="0" parTransId="{5F96C0DC-E452-4FF7-8324-6E3332B3793F}" sibTransId="{0951C438-A5E5-4352-A140-A20E3D4CF2BA}"/>
    <dgm:cxn modelId="{4123DB22-A970-4290-BD4C-BD5F7542DA54}" srcId="{85BFC041-D8F2-4C14-8427-FD20A9F6457E}" destId="{EA780518-760C-4484-858F-F486904640CC}" srcOrd="2" destOrd="0" parTransId="{0D82F225-7C1C-4A39-BF28-DFEAC1D507C2}" sibTransId="{B28100CA-BC21-4BFD-B2DC-4E56D25857CC}"/>
    <dgm:cxn modelId="{765E1687-950B-43F7-A055-39C7B5EB3116}" srcId="{85BFC041-D8F2-4C14-8427-FD20A9F6457E}" destId="{2701D5A3-71B2-4B1F-AB23-ECC1C0EA21BF}" srcOrd="1" destOrd="0" parTransId="{E2DCF74B-C4D0-4382-9A79-B3E233E04A03}" sibTransId="{3B75BE70-176F-4B83-A8E8-4C5450D67A2E}"/>
    <dgm:cxn modelId="{B842D3D1-9D6B-434D-ABD2-A73115BDD669}" srcId="{85BFC041-D8F2-4C14-8427-FD20A9F6457E}" destId="{8445E8EF-425C-4E84-AA38-A87CE0BC34B8}" srcOrd="4" destOrd="0" parTransId="{A2795721-1433-46C5-A25F-2B91FA38E28E}" sibTransId="{CA371E12-A6F8-4B35-B837-9765CA5477DA}"/>
    <dgm:cxn modelId="{CCDDEFEC-0951-464B-9E29-927F754498E4}" srcId="{85BFC041-D8F2-4C14-8427-FD20A9F6457E}" destId="{63B3A286-C1E9-40D3-98DC-75EB461E0BB4}" srcOrd="3" destOrd="0" parTransId="{37FE1831-DBA7-412C-9B4F-31AFC4B75C11}" sibTransId="{8AE987C9-8A6C-4F83-992B-E1EF5FBFBA0A}"/>
    <dgm:cxn modelId="{5DF22664-10E5-47F4-879C-4974EE3A6CD5}" type="presParOf" srcId="{D4E41AC9-8F33-4880-ADC9-D5A9183C8E95}" destId="{B694833B-17A4-4830-8C82-A0CF34835953}" srcOrd="0" destOrd="0" presId="urn:microsoft.com/office/officeart/2005/8/layout/vList2"/>
    <dgm:cxn modelId="{0903D0C0-6ECC-4D75-880D-957793D2917B}" type="presParOf" srcId="{D4E41AC9-8F33-4880-ADC9-D5A9183C8E95}" destId="{17766C5C-D3C3-49A9-9BF0-3D250D3189E5}" srcOrd="1" destOrd="0" presId="urn:microsoft.com/office/officeart/2005/8/layout/vList2"/>
    <dgm:cxn modelId="{449D20C2-50A0-4549-9FCE-360E552267E5}" type="presParOf" srcId="{D4E41AC9-8F33-4880-ADC9-D5A9183C8E95}" destId="{637CFDB7-3027-4164-BAA5-7EBC82206DB2}" srcOrd="2" destOrd="0" presId="urn:microsoft.com/office/officeart/2005/8/layout/vList2"/>
    <dgm:cxn modelId="{7B5A4716-7019-4E58-BD0C-19E47AF6EBA5}" type="presParOf" srcId="{D4E41AC9-8F33-4880-ADC9-D5A9183C8E95}" destId="{C56A3E5F-7CD1-4734-88FE-8AB0CD32FA9D}" srcOrd="3" destOrd="0" presId="urn:microsoft.com/office/officeart/2005/8/layout/vList2"/>
    <dgm:cxn modelId="{C63E028A-3637-4F2D-BB7B-04EA46286281}" type="presParOf" srcId="{D4E41AC9-8F33-4880-ADC9-D5A9183C8E95}" destId="{6192940B-CA50-4F81-9A05-9251D2069887}" srcOrd="4" destOrd="0" presId="urn:microsoft.com/office/officeart/2005/8/layout/vList2"/>
    <dgm:cxn modelId="{EFE1011C-79DF-4AB9-8864-39E99614A7FB}" type="presParOf" srcId="{D4E41AC9-8F33-4880-ADC9-D5A9183C8E95}" destId="{DC64EA95-A97B-405D-8D7D-7FC1D2F1C3F5}" srcOrd="5" destOrd="0" presId="urn:microsoft.com/office/officeart/2005/8/layout/vList2"/>
    <dgm:cxn modelId="{6853A519-F962-4113-B039-32446638C74A}" type="presParOf" srcId="{D4E41AC9-8F33-4880-ADC9-D5A9183C8E95}" destId="{A59CEC63-20B3-4C03-8653-CC75AD17C76D}" srcOrd="6" destOrd="0" presId="urn:microsoft.com/office/officeart/2005/8/layout/vList2"/>
    <dgm:cxn modelId="{4534CC89-E8B2-4D9E-B408-3781DAE3F51B}" type="presParOf" srcId="{D4E41AC9-8F33-4880-ADC9-D5A9183C8E95}" destId="{5FFCBFA4-DB18-4C81-BE48-9027CA1EA5BF}" srcOrd="7" destOrd="0" presId="urn:microsoft.com/office/officeart/2005/8/layout/vList2"/>
    <dgm:cxn modelId="{A6E76322-86D5-4A56-8A6C-A59C42449CA1}" type="presParOf" srcId="{D4E41AC9-8F33-4880-ADC9-D5A9183C8E95}" destId="{DF205042-4A0E-462A-B4B3-DE437192D38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2D3330-B1AB-4C8B-A310-F17AE022F72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8AD0D6-9A31-4ED6-86D5-10E463C86BF4}">
      <dgm:prSet/>
      <dgm:spPr/>
      <dgm:t>
        <a:bodyPr/>
        <a:lstStyle/>
        <a:p>
          <a:pPr rtl="0"/>
          <a:r>
            <a:rPr lang="ru-RU" b="1" dirty="0" smtClean="0"/>
            <a:t>КРИТЕРИИ</a:t>
          </a:r>
          <a:endParaRPr lang="ru-RU" dirty="0"/>
        </a:p>
      </dgm:t>
    </dgm:pt>
    <dgm:pt modelId="{A29C5ED3-2FF9-439D-A0E7-D94AEC50FEBE}" type="parTrans" cxnId="{A8AF778E-12CA-4889-B284-4A6FE70327B4}">
      <dgm:prSet/>
      <dgm:spPr/>
      <dgm:t>
        <a:bodyPr/>
        <a:lstStyle/>
        <a:p>
          <a:endParaRPr lang="ru-RU"/>
        </a:p>
      </dgm:t>
    </dgm:pt>
    <dgm:pt modelId="{95F9598E-9CFF-46ED-A4A8-1BD230BCC93D}" type="sibTrans" cxnId="{A8AF778E-12CA-4889-B284-4A6FE70327B4}">
      <dgm:prSet/>
      <dgm:spPr/>
      <dgm:t>
        <a:bodyPr/>
        <a:lstStyle/>
        <a:p>
          <a:endParaRPr lang="ru-RU"/>
        </a:p>
      </dgm:t>
    </dgm:pt>
    <dgm:pt modelId="{9DB0F49D-4EA8-4766-B50F-C651A1C6E797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Утверждена нормативно правовая база по ОРВ </a:t>
          </a:r>
          <a:endParaRPr lang="ru-RU" sz="1400" dirty="0">
            <a:solidFill>
              <a:srgbClr val="002060"/>
            </a:solidFill>
          </a:endParaRPr>
        </a:p>
      </dgm:t>
    </dgm:pt>
    <dgm:pt modelId="{9CD55E0C-B656-4746-9FBF-26EE90D47709}" type="parTrans" cxnId="{D6EC257B-1F43-479A-9121-3E863B0533D5}">
      <dgm:prSet/>
      <dgm:spPr/>
      <dgm:t>
        <a:bodyPr/>
        <a:lstStyle/>
        <a:p>
          <a:endParaRPr lang="ru-RU"/>
        </a:p>
      </dgm:t>
    </dgm:pt>
    <dgm:pt modelId="{A3D5A5D4-B026-49E1-8724-A7ADA219D5EE}" type="sibTrans" cxnId="{D6EC257B-1F43-479A-9121-3E863B0533D5}">
      <dgm:prSet/>
      <dgm:spPr/>
      <dgm:t>
        <a:bodyPr/>
        <a:lstStyle/>
        <a:p>
          <a:endParaRPr lang="ru-RU"/>
        </a:p>
      </dgm:t>
    </dgm:pt>
    <dgm:pt modelId="{686814CA-E66F-49D0-8B44-73BD8A168469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Утверждены типовые формы документов по ОРВ</a:t>
          </a:r>
          <a:endParaRPr lang="ru-RU" sz="1400" dirty="0">
            <a:solidFill>
              <a:srgbClr val="002060"/>
            </a:solidFill>
          </a:endParaRPr>
        </a:p>
      </dgm:t>
    </dgm:pt>
    <dgm:pt modelId="{1462C212-7B24-4F71-B22E-9C52F4A2432B}" type="parTrans" cxnId="{5F12F1EB-CD8F-4429-A21B-3D068A860A4E}">
      <dgm:prSet/>
      <dgm:spPr/>
      <dgm:t>
        <a:bodyPr/>
        <a:lstStyle/>
        <a:p>
          <a:endParaRPr lang="ru-RU"/>
        </a:p>
      </dgm:t>
    </dgm:pt>
    <dgm:pt modelId="{1C618594-1B6E-4409-B412-520CA06624AB}" type="sibTrans" cxnId="{5F12F1EB-CD8F-4429-A21B-3D068A860A4E}">
      <dgm:prSet/>
      <dgm:spPr/>
      <dgm:t>
        <a:bodyPr/>
        <a:lstStyle/>
        <a:p>
          <a:endParaRPr lang="ru-RU"/>
        </a:p>
      </dgm:t>
    </dgm:pt>
    <dgm:pt modelId="{73B29C95-09AD-4849-9053-8C417A20823B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Наличие раздела по ОРВ на официальном сайте МО</a:t>
          </a:r>
          <a:endParaRPr lang="ru-RU" sz="1400" dirty="0">
            <a:solidFill>
              <a:srgbClr val="002060"/>
            </a:solidFill>
          </a:endParaRPr>
        </a:p>
      </dgm:t>
    </dgm:pt>
    <dgm:pt modelId="{7D4D3E80-8180-4192-AD5D-8E2E1C454AFE}" type="parTrans" cxnId="{43F8722A-F2B1-492C-A1BF-DA7608F3EFEE}">
      <dgm:prSet/>
      <dgm:spPr/>
      <dgm:t>
        <a:bodyPr/>
        <a:lstStyle/>
        <a:p>
          <a:endParaRPr lang="ru-RU"/>
        </a:p>
      </dgm:t>
    </dgm:pt>
    <dgm:pt modelId="{AB40D981-EF67-48C0-90CA-D453BB1818BD}" type="sibTrans" cxnId="{43F8722A-F2B1-492C-A1BF-DA7608F3EFEE}">
      <dgm:prSet/>
      <dgm:spPr/>
      <dgm:t>
        <a:bodyPr/>
        <a:lstStyle/>
        <a:p>
          <a:endParaRPr lang="ru-RU"/>
        </a:p>
      </dgm:t>
    </dgm:pt>
    <dgm:pt modelId="{FC6EC2E4-0EE7-4488-B0E8-05117827D6BA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Материалы по ОРВ размещены на официальном  сайте МО</a:t>
          </a:r>
          <a:endParaRPr lang="ru-RU" sz="1400" dirty="0">
            <a:solidFill>
              <a:srgbClr val="002060"/>
            </a:solidFill>
          </a:endParaRPr>
        </a:p>
      </dgm:t>
    </dgm:pt>
    <dgm:pt modelId="{1FA83E55-2649-4CA7-9A2F-4E01EFE4A6E8}" type="parTrans" cxnId="{5DC4ECF5-F52C-4E6E-9D7C-69C238304D30}">
      <dgm:prSet/>
      <dgm:spPr/>
      <dgm:t>
        <a:bodyPr/>
        <a:lstStyle/>
        <a:p>
          <a:endParaRPr lang="ru-RU"/>
        </a:p>
      </dgm:t>
    </dgm:pt>
    <dgm:pt modelId="{16543DED-26B8-423A-8D8F-10B557FEA9B0}" type="sibTrans" cxnId="{5DC4ECF5-F52C-4E6E-9D7C-69C238304D30}">
      <dgm:prSet/>
      <dgm:spPr/>
      <dgm:t>
        <a:bodyPr/>
        <a:lstStyle/>
        <a:p>
          <a:endParaRPr lang="ru-RU"/>
        </a:p>
      </dgm:t>
    </dgm:pt>
    <dgm:pt modelId="{09B844AD-075F-40BE-8B3A-7103690FDF06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Наличие заключений об ОРВ, уведомлений о ПК, отчетов о ПК на официальном сайте МО</a:t>
          </a:r>
          <a:endParaRPr lang="ru-RU" sz="1400" dirty="0">
            <a:solidFill>
              <a:srgbClr val="002060"/>
            </a:solidFill>
          </a:endParaRPr>
        </a:p>
      </dgm:t>
    </dgm:pt>
    <dgm:pt modelId="{B229C866-CF41-4A03-9719-94D4F6CE6711}" type="parTrans" cxnId="{C2E0D531-F5D0-475D-B4E3-B0EFD66A420F}">
      <dgm:prSet/>
      <dgm:spPr/>
      <dgm:t>
        <a:bodyPr/>
        <a:lstStyle/>
        <a:p>
          <a:endParaRPr lang="ru-RU"/>
        </a:p>
      </dgm:t>
    </dgm:pt>
    <dgm:pt modelId="{3852BEF9-E7F6-4A9A-ABE8-48AA914F748F}" type="sibTrans" cxnId="{C2E0D531-F5D0-475D-B4E3-B0EFD66A420F}">
      <dgm:prSet/>
      <dgm:spPr/>
      <dgm:t>
        <a:bodyPr/>
        <a:lstStyle/>
        <a:p>
          <a:endParaRPr lang="ru-RU"/>
        </a:p>
      </dgm:t>
    </dgm:pt>
    <dgm:pt modelId="{5602B244-9257-491B-A5E4-D499EF2F4756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Утвержден Порядок проведения экспертизы действующих МНПА.</a:t>
          </a:r>
          <a:endParaRPr lang="ru-RU" sz="1400" dirty="0">
            <a:solidFill>
              <a:srgbClr val="002060"/>
            </a:solidFill>
          </a:endParaRPr>
        </a:p>
      </dgm:t>
    </dgm:pt>
    <dgm:pt modelId="{BB4EE9DB-C073-4C45-AC0A-C4955C5C8C76}" type="parTrans" cxnId="{CC74D873-2BBC-4716-AC07-1CB97C2DEB12}">
      <dgm:prSet/>
      <dgm:spPr/>
      <dgm:t>
        <a:bodyPr/>
        <a:lstStyle/>
        <a:p>
          <a:endParaRPr lang="ru-RU"/>
        </a:p>
      </dgm:t>
    </dgm:pt>
    <dgm:pt modelId="{65058C20-9943-4D4A-AAD3-A53EA103C4A2}" type="sibTrans" cxnId="{CC74D873-2BBC-4716-AC07-1CB97C2DEB12}">
      <dgm:prSet/>
      <dgm:spPr/>
      <dgm:t>
        <a:bodyPr/>
        <a:lstStyle/>
        <a:p>
          <a:endParaRPr lang="ru-RU"/>
        </a:p>
      </dgm:t>
    </dgm:pt>
    <dgm:pt modelId="{F6A30EAF-BF4C-4132-A086-85BDA48C114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Наличие заключений об экспертизе действующих НПА </a:t>
          </a:r>
          <a:endParaRPr lang="ru-RU" sz="1400" dirty="0">
            <a:solidFill>
              <a:srgbClr val="002060"/>
            </a:solidFill>
          </a:endParaRPr>
        </a:p>
      </dgm:t>
    </dgm:pt>
    <dgm:pt modelId="{FB1027AE-5548-4779-ACDC-0FA083852BE9}" type="parTrans" cxnId="{9A4B7D2A-6F60-498E-A495-E3090C81167D}">
      <dgm:prSet/>
      <dgm:spPr/>
      <dgm:t>
        <a:bodyPr/>
        <a:lstStyle/>
        <a:p>
          <a:endParaRPr lang="ru-RU"/>
        </a:p>
      </dgm:t>
    </dgm:pt>
    <dgm:pt modelId="{9BECDC03-BFEA-4AEE-A3C6-9B685B86899F}" type="sibTrans" cxnId="{9A4B7D2A-6F60-498E-A495-E3090C81167D}">
      <dgm:prSet/>
      <dgm:spPr/>
      <dgm:t>
        <a:bodyPr/>
        <a:lstStyle/>
        <a:p>
          <a:endParaRPr lang="ru-RU"/>
        </a:p>
      </dgm:t>
    </dgm:pt>
    <dgm:pt modelId="{2578A878-FFF3-4789-814E-C297994006F4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План проведения экспертизы на текущий год утвержден и размещен в публичном доступе в сети Интернет на сайте МО</a:t>
          </a:r>
          <a:endParaRPr lang="ru-RU" sz="1400" dirty="0">
            <a:solidFill>
              <a:srgbClr val="002060"/>
            </a:solidFill>
          </a:endParaRPr>
        </a:p>
      </dgm:t>
    </dgm:pt>
    <dgm:pt modelId="{88043731-C418-4364-922A-B5CA7ED235BA}" type="parTrans" cxnId="{6622D6B8-514F-41E2-85B5-6C475F3D8E64}">
      <dgm:prSet/>
      <dgm:spPr/>
      <dgm:t>
        <a:bodyPr/>
        <a:lstStyle/>
        <a:p>
          <a:endParaRPr lang="ru-RU"/>
        </a:p>
      </dgm:t>
    </dgm:pt>
    <dgm:pt modelId="{DC3D836E-5B72-451D-9662-6B9C723FD49A}" type="sibTrans" cxnId="{6622D6B8-514F-41E2-85B5-6C475F3D8E64}">
      <dgm:prSet/>
      <dgm:spPr/>
      <dgm:t>
        <a:bodyPr/>
        <a:lstStyle/>
        <a:p>
          <a:endParaRPr lang="ru-RU"/>
        </a:p>
      </dgm:t>
    </dgm:pt>
    <dgm:pt modelId="{927E59E5-39E0-4560-BA5C-C307591EF01C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Создан  координационный орган (совет), в полномочия которого входит рассмотрение вопросов в сфере ОРВ и экспертизы</a:t>
          </a:r>
          <a:endParaRPr lang="ru-RU" sz="1400" dirty="0">
            <a:solidFill>
              <a:srgbClr val="002060"/>
            </a:solidFill>
          </a:endParaRPr>
        </a:p>
      </dgm:t>
    </dgm:pt>
    <dgm:pt modelId="{F2D4C36A-8A09-4210-8F12-C6748C6B5E67}" type="parTrans" cxnId="{1CD90406-6B9F-4550-8948-E796E669838D}">
      <dgm:prSet/>
      <dgm:spPr/>
      <dgm:t>
        <a:bodyPr/>
        <a:lstStyle/>
        <a:p>
          <a:endParaRPr lang="ru-RU"/>
        </a:p>
      </dgm:t>
    </dgm:pt>
    <dgm:pt modelId="{E909598E-79B5-41B4-A53F-C4BFBED164D0}" type="sibTrans" cxnId="{1CD90406-6B9F-4550-8948-E796E669838D}">
      <dgm:prSet/>
      <dgm:spPr/>
      <dgm:t>
        <a:bodyPr/>
        <a:lstStyle/>
        <a:p>
          <a:endParaRPr lang="ru-RU"/>
        </a:p>
      </dgm:t>
    </dgm:pt>
    <dgm:pt modelId="{F1B4C3BA-9897-4B35-A554-0A38CD27632A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Наличие заключенных соглашений с бизнес-сообществом по взаимодействию при ОРВ</a:t>
          </a:r>
          <a:endParaRPr lang="ru-RU" sz="1400" dirty="0">
            <a:solidFill>
              <a:srgbClr val="002060"/>
            </a:solidFill>
          </a:endParaRPr>
        </a:p>
      </dgm:t>
    </dgm:pt>
    <dgm:pt modelId="{0D68DF26-0E2B-47B0-8E6A-28A87BDCF283}" type="parTrans" cxnId="{A84575E5-38ED-430E-B15D-5318F390E1C6}">
      <dgm:prSet/>
      <dgm:spPr/>
      <dgm:t>
        <a:bodyPr/>
        <a:lstStyle/>
        <a:p>
          <a:endParaRPr lang="ru-RU"/>
        </a:p>
      </dgm:t>
    </dgm:pt>
    <dgm:pt modelId="{6655B5CE-E014-4A4F-BC66-2CE1AC1A1BB9}" type="sibTrans" cxnId="{A84575E5-38ED-430E-B15D-5318F390E1C6}">
      <dgm:prSet/>
      <dgm:spPr/>
      <dgm:t>
        <a:bodyPr/>
        <a:lstStyle/>
        <a:p>
          <a:endParaRPr lang="ru-RU"/>
        </a:p>
      </dgm:t>
    </dgm:pt>
    <dgm:pt modelId="{F101F8AC-EEA6-47AB-BD3B-8043748BFACC}" type="pres">
      <dgm:prSet presAssocID="{7B2D3330-B1AB-4C8B-A310-F17AE022F726}" presName="linearFlow" presStyleCnt="0">
        <dgm:presLayoutVars>
          <dgm:dir/>
          <dgm:animLvl val="lvl"/>
          <dgm:resizeHandles val="exact"/>
        </dgm:presLayoutVars>
      </dgm:prSet>
      <dgm:spPr/>
    </dgm:pt>
    <dgm:pt modelId="{4541F5E1-DFA9-4E62-8D89-FA3271263817}" type="pres">
      <dgm:prSet presAssocID="{958AD0D6-9A31-4ED6-86D5-10E463C86BF4}" presName="composite" presStyleCnt="0"/>
      <dgm:spPr/>
    </dgm:pt>
    <dgm:pt modelId="{C2BB5109-71C1-43E4-B918-456520306012}" type="pres">
      <dgm:prSet presAssocID="{958AD0D6-9A31-4ED6-86D5-10E463C86BF4}" presName="parentText" presStyleLbl="alignNode1" presStyleIdx="0" presStyleCnt="1" custLinFactNeighborX="-1566" custLinFactNeighborY="-228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06F4E-883E-4CDD-81FF-84FF64991565}" type="pres">
      <dgm:prSet presAssocID="{958AD0D6-9A31-4ED6-86D5-10E463C86BF4}" presName="descendantText" presStyleLbl="alignAcc1" presStyleIdx="0" presStyleCnt="1" custScaleX="98430" custScaleY="194552" custLinFactNeighborX="-824" custLinFactNeighborY="7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1F91EA-F0C3-454A-AA16-EBC17DDBE858}" type="presOf" srcId="{FC6EC2E4-0EE7-4488-B0E8-05117827D6BA}" destId="{99006F4E-883E-4CDD-81FF-84FF64991565}" srcOrd="0" destOrd="3" presId="urn:microsoft.com/office/officeart/2005/8/layout/chevron2"/>
    <dgm:cxn modelId="{88FDDBAD-2568-4AB9-9BD6-59D5C0EF1D4E}" type="presOf" srcId="{73B29C95-09AD-4849-9053-8C417A20823B}" destId="{99006F4E-883E-4CDD-81FF-84FF64991565}" srcOrd="0" destOrd="2" presId="urn:microsoft.com/office/officeart/2005/8/layout/chevron2"/>
    <dgm:cxn modelId="{A84575E5-38ED-430E-B15D-5318F390E1C6}" srcId="{958AD0D6-9A31-4ED6-86D5-10E463C86BF4}" destId="{F1B4C3BA-9897-4B35-A554-0A38CD27632A}" srcOrd="9" destOrd="0" parTransId="{0D68DF26-0E2B-47B0-8E6A-28A87BDCF283}" sibTransId="{6655B5CE-E014-4A4F-BC66-2CE1AC1A1BB9}"/>
    <dgm:cxn modelId="{6622D6B8-514F-41E2-85B5-6C475F3D8E64}" srcId="{958AD0D6-9A31-4ED6-86D5-10E463C86BF4}" destId="{2578A878-FFF3-4789-814E-C297994006F4}" srcOrd="7" destOrd="0" parTransId="{88043731-C418-4364-922A-B5CA7ED235BA}" sibTransId="{DC3D836E-5B72-451D-9662-6B9C723FD49A}"/>
    <dgm:cxn modelId="{A8AF778E-12CA-4889-B284-4A6FE70327B4}" srcId="{7B2D3330-B1AB-4C8B-A310-F17AE022F726}" destId="{958AD0D6-9A31-4ED6-86D5-10E463C86BF4}" srcOrd="0" destOrd="0" parTransId="{A29C5ED3-2FF9-439D-A0E7-D94AEC50FEBE}" sibTransId="{95F9598E-9CFF-46ED-A4A8-1BD230BCC93D}"/>
    <dgm:cxn modelId="{18F7D6DA-105F-4544-BCEB-EEC2A3B12BAF}" type="presOf" srcId="{F1B4C3BA-9897-4B35-A554-0A38CD27632A}" destId="{99006F4E-883E-4CDD-81FF-84FF64991565}" srcOrd="0" destOrd="9" presId="urn:microsoft.com/office/officeart/2005/8/layout/chevron2"/>
    <dgm:cxn modelId="{D6EC257B-1F43-479A-9121-3E863B0533D5}" srcId="{958AD0D6-9A31-4ED6-86D5-10E463C86BF4}" destId="{9DB0F49D-4EA8-4766-B50F-C651A1C6E797}" srcOrd="0" destOrd="0" parTransId="{9CD55E0C-B656-4746-9FBF-26EE90D47709}" sibTransId="{A3D5A5D4-B026-49E1-8724-A7ADA219D5EE}"/>
    <dgm:cxn modelId="{CD6BDBF5-FE40-45D6-AE96-3264C1942893}" type="presOf" srcId="{958AD0D6-9A31-4ED6-86D5-10E463C86BF4}" destId="{C2BB5109-71C1-43E4-B918-456520306012}" srcOrd="0" destOrd="0" presId="urn:microsoft.com/office/officeart/2005/8/layout/chevron2"/>
    <dgm:cxn modelId="{5F12F1EB-CD8F-4429-A21B-3D068A860A4E}" srcId="{958AD0D6-9A31-4ED6-86D5-10E463C86BF4}" destId="{686814CA-E66F-49D0-8B44-73BD8A168469}" srcOrd="1" destOrd="0" parTransId="{1462C212-7B24-4F71-B22E-9C52F4A2432B}" sibTransId="{1C618594-1B6E-4409-B412-520CA06624AB}"/>
    <dgm:cxn modelId="{A480A93E-A360-4871-AEE7-6CAB26C0D226}" type="presOf" srcId="{7B2D3330-B1AB-4C8B-A310-F17AE022F726}" destId="{F101F8AC-EEA6-47AB-BD3B-8043748BFACC}" srcOrd="0" destOrd="0" presId="urn:microsoft.com/office/officeart/2005/8/layout/chevron2"/>
    <dgm:cxn modelId="{95D711D9-3254-4AA0-B047-BC9151E0E75E}" type="presOf" srcId="{F6A30EAF-BF4C-4132-A086-85BDA48C114D}" destId="{99006F4E-883E-4CDD-81FF-84FF64991565}" srcOrd="0" destOrd="6" presId="urn:microsoft.com/office/officeart/2005/8/layout/chevron2"/>
    <dgm:cxn modelId="{C9E4E6C5-2689-4102-B3A4-2EBEB2FD0ED9}" type="presOf" srcId="{927E59E5-39E0-4560-BA5C-C307591EF01C}" destId="{99006F4E-883E-4CDD-81FF-84FF64991565}" srcOrd="0" destOrd="8" presId="urn:microsoft.com/office/officeart/2005/8/layout/chevron2"/>
    <dgm:cxn modelId="{C2E0D531-F5D0-475D-B4E3-B0EFD66A420F}" srcId="{958AD0D6-9A31-4ED6-86D5-10E463C86BF4}" destId="{09B844AD-075F-40BE-8B3A-7103690FDF06}" srcOrd="4" destOrd="0" parTransId="{B229C866-CF41-4A03-9719-94D4F6CE6711}" sibTransId="{3852BEF9-E7F6-4A9A-ABE8-48AA914F748F}"/>
    <dgm:cxn modelId="{58BAF162-EBFB-4BDA-9217-E3251A583D70}" type="presOf" srcId="{9DB0F49D-4EA8-4766-B50F-C651A1C6E797}" destId="{99006F4E-883E-4CDD-81FF-84FF64991565}" srcOrd="0" destOrd="0" presId="urn:microsoft.com/office/officeart/2005/8/layout/chevron2"/>
    <dgm:cxn modelId="{CC74D873-2BBC-4716-AC07-1CB97C2DEB12}" srcId="{958AD0D6-9A31-4ED6-86D5-10E463C86BF4}" destId="{5602B244-9257-491B-A5E4-D499EF2F4756}" srcOrd="5" destOrd="0" parTransId="{BB4EE9DB-C073-4C45-AC0A-C4955C5C8C76}" sibTransId="{65058C20-9943-4D4A-AAD3-A53EA103C4A2}"/>
    <dgm:cxn modelId="{1496EFE1-E338-434A-AB42-FB7226B6944B}" type="presOf" srcId="{2578A878-FFF3-4789-814E-C297994006F4}" destId="{99006F4E-883E-4CDD-81FF-84FF64991565}" srcOrd="0" destOrd="7" presId="urn:microsoft.com/office/officeart/2005/8/layout/chevron2"/>
    <dgm:cxn modelId="{181E14EF-1BC4-4136-B3F9-E0A988486D1F}" type="presOf" srcId="{09B844AD-075F-40BE-8B3A-7103690FDF06}" destId="{99006F4E-883E-4CDD-81FF-84FF64991565}" srcOrd="0" destOrd="4" presId="urn:microsoft.com/office/officeart/2005/8/layout/chevron2"/>
    <dgm:cxn modelId="{43F8722A-F2B1-492C-A1BF-DA7608F3EFEE}" srcId="{958AD0D6-9A31-4ED6-86D5-10E463C86BF4}" destId="{73B29C95-09AD-4849-9053-8C417A20823B}" srcOrd="2" destOrd="0" parTransId="{7D4D3E80-8180-4192-AD5D-8E2E1C454AFE}" sibTransId="{AB40D981-EF67-48C0-90CA-D453BB1818BD}"/>
    <dgm:cxn modelId="{5DC4ECF5-F52C-4E6E-9D7C-69C238304D30}" srcId="{958AD0D6-9A31-4ED6-86D5-10E463C86BF4}" destId="{FC6EC2E4-0EE7-4488-B0E8-05117827D6BA}" srcOrd="3" destOrd="0" parTransId="{1FA83E55-2649-4CA7-9A2F-4E01EFE4A6E8}" sibTransId="{16543DED-26B8-423A-8D8F-10B557FEA9B0}"/>
    <dgm:cxn modelId="{AC0E6FDD-8146-44C0-8EEA-9DC05BAE2171}" type="presOf" srcId="{5602B244-9257-491B-A5E4-D499EF2F4756}" destId="{99006F4E-883E-4CDD-81FF-84FF64991565}" srcOrd="0" destOrd="5" presId="urn:microsoft.com/office/officeart/2005/8/layout/chevron2"/>
    <dgm:cxn modelId="{1CD90406-6B9F-4550-8948-E796E669838D}" srcId="{958AD0D6-9A31-4ED6-86D5-10E463C86BF4}" destId="{927E59E5-39E0-4560-BA5C-C307591EF01C}" srcOrd="8" destOrd="0" parTransId="{F2D4C36A-8A09-4210-8F12-C6748C6B5E67}" sibTransId="{E909598E-79B5-41B4-A53F-C4BFBED164D0}"/>
    <dgm:cxn modelId="{9A4B7D2A-6F60-498E-A495-E3090C81167D}" srcId="{958AD0D6-9A31-4ED6-86D5-10E463C86BF4}" destId="{F6A30EAF-BF4C-4132-A086-85BDA48C114D}" srcOrd="6" destOrd="0" parTransId="{FB1027AE-5548-4779-ACDC-0FA083852BE9}" sibTransId="{9BECDC03-BFEA-4AEE-A3C6-9B685B86899F}"/>
    <dgm:cxn modelId="{5002EAA1-89DA-463E-9084-243731CA0821}" type="presOf" srcId="{686814CA-E66F-49D0-8B44-73BD8A168469}" destId="{99006F4E-883E-4CDD-81FF-84FF64991565}" srcOrd="0" destOrd="1" presId="urn:microsoft.com/office/officeart/2005/8/layout/chevron2"/>
    <dgm:cxn modelId="{21310D18-0FA6-43D9-A8CE-13CB98D76C6D}" type="presParOf" srcId="{F101F8AC-EEA6-47AB-BD3B-8043748BFACC}" destId="{4541F5E1-DFA9-4E62-8D89-FA3271263817}" srcOrd="0" destOrd="0" presId="urn:microsoft.com/office/officeart/2005/8/layout/chevron2"/>
    <dgm:cxn modelId="{2E986B3A-05F3-4D33-903A-620364019D28}" type="presParOf" srcId="{4541F5E1-DFA9-4E62-8D89-FA3271263817}" destId="{C2BB5109-71C1-43E4-B918-456520306012}" srcOrd="0" destOrd="0" presId="urn:microsoft.com/office/officeart/2005/8/layout/chevron2"/>
    <dgm:cxn modelId="{EA3CE60F-1FB1-4EFD-97AD-6980A6A2AABB}" type="presParOf" srcId="{4541F5E1-DFA9-4E62-8D89-FA3271263817}" destId="{99006F4E-883E-4CDD-81FF-84FF649915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4833B-17A4-4830-8C82-A0CF34835953}">
      <dsp:nvSpPr>
        <dsp:cNvPr id="0" name=""/>
        <dsp:cNvSpPr/>
      </dsp:nvSpPr>
      <dsp:spPr>
        <a:xfrm>
          <a:off x="0" y="1794"/>
          <a:ext cx="6321183" cy="74238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solidFill>
                <a:srgbClr val="002060"/>
              </a:solidFill>
            </a:rPr>
            <a:t>Устранены избыточные требования к складским помещениям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36240" y="38034"/>
        <a:ext cx="6248703" cy="669908"/>
      </dsp:txXfrm>
    </dsp:sp>
    <dsp:sp modelId="{637CFDB7-3027-4164-BAA5-7EBC82206DB2}">
      <dsp:nvSpPr>
        <dsp:cNvPr id="0" name=""/>
        <dsp:cNvSpPr/>
      </dsp:nvSpPr>
      <dsp:spPr>
        <a:xfrm>
          <a:off x="0" y="757968"/>
          <a:ext cx="6321183" cy="74238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solidFill>
                <a:srgbClr val="002060"/>
              </a:solidFill>
            </a:rPr>
            <a:t>Отклонен проект о 5 кратном увеличении штрафов для перевозчиков 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36240" y="794208"/>
        <a:ext cx="6248703" cy="669908"/>
      </dsp:txXfrm>
    </dsp:sp>
    <dsp:sp modelId="{6192940B-CA50-4F81-9A05-9251D2069887}">
      <dsp:nvSpPr>
        <dsp:cNvPr id="0" name=""/>
        <dsp:cNvSpPr/>
      </dsp:nvSpPr>
      <dsp:spPr>
        <a:xfrm>
          <a:off x="0" y="1530852"/>
          <a:ext cx="6321183" cy="74238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i="0" kern="1200" dirty="0" smtClean="0">
            <a:solidFill>
              <a:srgbClr val="002060"/>
            </a:solidFill>
          </a:endParaRP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solidFill>
                <a:srgbClr val="002060"/>
              </a:solidFill>
            </a:rPr>
            <a:t>Исключены необоснованные </a:t>
          </a:r>
          <a:r>
            <a:rPr lang="ru-RU" sz="1500" b="1" i="0" kern="1200" dirty="0" err="1" smtClean="0">
              <a:solidFill>
                <a:srgbClr val="002060"/>
              </a:solidFill>
            </a:rPr>
            <a:t>требования,обеспечены</a:t>
          </a:r>
          <a:r>
            <a:rPr lang="ru-RU" sz="1500" b="1" i="0" kern="1200" dirty="0" smtClean="0">
              <a:solidFill>
                <a:srgbClr val="002060"/>
              </a:solidFill>
            </a:rPr>
            <a:t> </a:t>
          </a:r>
          <a:r>
            <a:rPr lang="ru-RU" sz="1500" b="1" i="0" kern="1200" dirty="0" smtClean="0">
              <a:solidFill>
                <a:srgbClr val="002060"/>
              </a:solidFill>
            </a:rPr>
            <a:t>разумные сроки исполнения обязательств в сфере перевозок 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>
            <a:solidFill>
              <a:srgbClr val="002060"/>
            </a:solidFill>
          </a:endParaRPr>
        </a:p>
      </dsp:txBody>
      <dsp:txXfrm>
        <a:off x="36240" y="1567092"/>
        <a:ext cx="6248703" cy="669908"/>
      </dsp:txXfrm>
    </dsp:sp>
    <dsp:sp modelId="{A59CEC63-20B3-4C03-8653-CC75AD17C76D}">
      <dsp:nvSpPr>
        <dsp:cNvPr id="0" name=""/>
        <dsp:cNvSpPr/>
      </dsp:nvSpPr>
      <dsp:spPr>
        <a:xfrm>
          <a:off x="0" y="2270316"/>
          <a:ext cx="6321183" cy="71613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solidFill>
                <a:srgbClr val="002060"/>
              </a:solidFill>
            </a:rPr>
            <a:t>Изменение приказа о нормативах накопления ТКО - новые нормативы и дифференцированный подход к их установлению для снижения расходов бизнеса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34959" y="2305275"/>
        <a:ext cx="6251265" cy="646212"/>
      </dsp:txXfrm>
    </dsp:sp>
    <dsp:sp modelId="{DF205042-4A0E-462A-B4B3-DE437192D384}">
      <dsp:nvSpPr>
        <dsp:cNvPr id="0" name=""/>
        <dsp:cNvSpPr/>
      </dsp:nvSpPr>
      <dsp:spPr>
        <a:xfrm>
          <a:off x="0" y="3002027"/>
          <a:ext cx="6321183" cy="74238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Устранены избыточные обязательства в проектах о субсидировании сельскохозяйственных товаропроизводителей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36240" y="3038267"/>
        <a:ext cx="6248703" cy="669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B5109-71C1-43E4-B918-456520306012}">
      <dsp:nvSpPr>
        <dsp:cNvPr id="0" name=""/>
        <dsp:cNvSpPr/>
      </dsp:nvSpPr>
      <dsp:spPr>
        <a:xfrm rot="5400000">
          <a:off x="-380387" y="596411"/>
          <a:ext cx="2535916" cy="17751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КРИТЕРИИ</a:t>
          </a:r>
          <a:endParaRPr lang="ru-RU" sz="2900" kern="1200" dirty="0"/>
        </a:p>
      </dsp:txBody>
      <dsp:txXfrm rot="-5400000">
        <a:off x="1" y="1103595"/>
        <a:ext cx="1775141" cy="760775"/>
      </dsp:txXfrm>
    </dsp:sp>
    <dsp:sp modelId="{99006F4E-883E-4CDD-81FF-84FF64991565}">
      <dsp:nvSpPr>
        <dsp:cNvPr id="0" name=""/>
        <dsp:cNvSpPr/>
      </dsp:nvSpPr>
      <dsp:spPr>
        <a:xfrm rot="5400000">
          <a:off x="3682059" y="-1739138"/>
          <a:ext cx="3206889" cy="6970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Утверждена нормативно правовая база по ОРВ 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Утверждены типовые формы документов по ОРВ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Наличие раздела по ОРВ на официальном сайте МО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Материалы по ОРВ размещены на официальном  сайте МО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Наличие заключений об ОРВ, уведомлений о ПК, отчетов о ПК на официальном сайте МО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Утвержден Порядок проведения экспертизы действующих МНПА.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Наличие заключений об экспертизе действующих НПА 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План проведения экспертизы на текущий год утвержден и размещен в публичном доступе в сети Интернет на сайте МО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Создан  координационный орган (совет), в полномочия которого входит рассмотрение вопросов в сфере ОРВ и экспертизы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2060"/>
              </a:solidFill>
            </a:rPr>
            <a:t>Наличие заключенных соглашений с бизнес-сообществом по взаимодействию при ОРВ</a:t>
          </a:r>
          <a:endParaRPr lang="ru-RU" sz="1400" kern="1200" dirty="0">
            <a:solidFill>
              <a:srgbClr val="002060"/>
            </a:solidFill>
          </a:endParaRPr>
        </a:p>
      </dsp:txBody>
      <dsp:txXfrm rot="-5400000">
        <a:off x="1800176" y="299292"/>
        <a:ext cx="6814110" cy="289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F8AB2-ECCE-4912-9BF6-0CF3518D5521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94DB2-5A7F-483A-BD4E-504C194A6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58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FEB45-4EA2-4FD2-B7A3-85150D127D45}" type="datetimeFigureOut">
              <a:rPr lang="ru-RU" smtClean="0"/>
              <a:t>19.05.2021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CE050-6EF4-48D5-98D9-D3DB2B7F1B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40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="" xmlns:a16="http://schemas.microsoft.com/office/drawing/2014/main" id="{DA05E2DC-B96B-4505-A442-92003F3DD8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1113" y="1279525"/>
            <a:ext cx="4605337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="" xmlns:a16="http://schemas.microsoft.com/office/drawing/2014/main" id="{1F232204-2EC6-4AC0-9C97-613DB8E1CB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8344" indent="-178344">
              <a:spcBef>
                <a:spcPct val="0"/>
              </a:spcBef>
              <a:buFontTx/>
              <a:buChar char="•"/>
            </a:pPr>
            <a:endParaRPr lang="ru-RU" altLang="en-US" dirty="0"/>
          </a:p>
        </p:txBody>
      </p:sp>
      <p:sp>
        <p:nvSpPr>
          <p:cNvPr id="22532" name="Номер слайда 3">
            <a:extLst>
              <a:ext uri="{FF2B5EF4-FFF2-40B4-BE49-F238E27FC236}">
                <a16:creationId xmlns="" xmlns:a16="http://schemas.microsoft.com/office/drawing/2014/main" id="{0C1FE2DC-A7BD-4BFC-80FB-8E3D63F03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0045" indent="-30001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069" indent="-240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80095" indent="-240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60123" indent="-240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40151" indent="-240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0178" indent="-240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205" indent="-240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80232" indent="-240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64D2F3-E95E-494D-B5C2-4F025F57998E}" type="slidenum">
              <a:rPr lang="ru-RU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ru-RU" alt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5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CE050-6EF4-48D5-98D9-D3DB2B7F1BC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20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CE050-6EF4-48D5-98D9-D3DB2B7F1BC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46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CE050-6EF4-48D5-98D9-D3DB2B7F1BC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51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5988-0E2E-4C0C-B830-3F6CEC89D4CC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6A7-315B-4A3F-A86F-7F90A06E66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F411-A63D-4A4B-81E3-FA3FA89A5314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6A7-315B-4A3F-A86F-7F90A06E66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25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68C5-C256-48E8-807C-8F3CE6CEDC57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6A7-315B-4A3F-A86F-7F90A06E66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2C72BD76-BA37-4C78-98B4-94AEB52151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2643992"/>
              </p:ext>
            </p:extLst>
          </p:nvPr>
        </p:nvGraphicFramePr>
        <p:xfrm>
          <a:off x="1134" y="1134"/>
          <a:ext cx="1134" cy="1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1134"/>
                        <a:ext cx="1134" cy="11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004" y="97869"/>
            <a:ext cx="7272355" cy="790489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02" y="1247687"/>
            <a:ext cx="8385999" cy="5168486"/>
          </a:xfrm>
        </p:spPr>
        <p:txBody>
          <a:bodyPr>
            <a:normAutofit/>
          </a:bodyPr>
          <a:lstStyle>
            <a:lvl1pPr marL="165573" indent="-165573">
              <a:buClr>
                <a:srgbClr val="830051"/>
              </a:buClr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16177"/>
            <a:ext cx="20574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2" y="6416177"/>
            <a:ext cx="30861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2042" y="6457422"/>
            <a:ext cx="471879" cy="282626"/>
          </a:xfrm>
        </p:spPr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394421" y="922946"/>
            <a:ext cx="85195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9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xmlns="" id="{8605D9A2-9C4C-4CE0-AFE2-F507020E6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2" y="115293"/>
            <a:ext cx="630000" cy="7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2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F736-7E34-40EC-B971-8F9088120CD4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6A7-315B-4A3F-A86F-7F90A06E66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74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F9C6-CA24-41AD-9038-CA9A997FCBE9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6A7-315B-4A3F-A86F-7F90A06E66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52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104-FAAB-4ABA-B598-6EB77ABD62E8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6A7-315B-4A3F-A86F-7F90A06E66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62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641C-77D6-43AB-B5B5-CA48EEA841F1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6A7-315B-4A3F-A86F-7F90A06E66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91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0323-059B-4ED8-83FA-A700A4FD3291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6A7-315B-4A3F-A86F-7F90A06E66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6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09A6-C12A-489B-A7D8-9B095529EF7F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6A7-315B-4A3F-A86F-7F90A06E66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51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75ED-EB1E-4FD5-9593-CF538F457460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6A7-315B-4A3F-A86F-7F90A06E66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58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E8B4-8E94-49E7-95C2-05A8661EA571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6A7-315B-4A3F-A86F-7F90A06E66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91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BB78F-C7C3-44EA-A1CA-92971D0CAE46}" type="datetime1">
              <a:rPr lang="ru-RU" smtClean="0"/>
              <a:t>19.05.2021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216A7-315B-4A3F-A86F-7F90A06E66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1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75.ru/dokumenty/proekty-normativnyh-aktov" TargetMode="External"/><Relationship Id="rId3" Type="http://schemas.openxmlformats.org/officeDocument/2006/relationships/hyperlink" Target="mailto:orv@economy.e-zab.ru" TargetMode="External"/><Relationship Id="rId7" Type="http://schemas.openxmlformats.org/officeDocument/2006/relationships/hyperlink" Target="https://minek.75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hyperlink" Target="http://orv.gov.ru/" TargetMode="External"/><Relationship Id="rId4" Type="http://schemas.openxmlformats.org/officeDocument/2006/relationships/hyperlink" Target="mailto:drond05@economy.e-zab.ru" TargetMode="Externa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6.emf"/><Relationship Id="rId12" Type="http://schemas.microsoft.com/office/2007/relationships/diagramDrawing" Target="../diagrams/drawing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diagramColors" Target="../diagrams/colors1.xml"/><Relationship Id="rId5" Type="http://schemas.openxmlformats.org/officeDocument/2006/relationships/notesSlide" Target="../notesSlides/notesSlide1.xml"/><Relationship Id="rId15" Type="http://schemas.openxmlformats.org/officeDocument/2006/relationships/chart" Target="../charts/chart2.xml"/><Relationship Id="rId10" Type="http://schemas.openxmlformats.org/officeDocument/2006/relationships/diagramQuickStyle" Target="../diagrams/quickStyle1.xml"/><Relationship Id="rId4" Type="http://schemas.openxmlformats.org/officeDocument/2006/relationships/slideLayout" Target="../slideLayouts/slideLayout12.xml"/><Relationship Id="rId9" Type="http://schemas.openxmlformats.org/officeDocument/2006/relationships/diagramLayout" Target="../diagrams/layout1.xml"/><Relationship Id="rId1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75.ru/dokumenty/proekty-normativnyh-aktov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hyperlink" Target="https://minek.7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3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regulation.gov.ru/Dashboard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814" y="25646"/>
            <a:ext cx="8643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ОРВ в </a:t>
            </a:r>
            <a:r>
              <a:rPr lang="ru-RU" sz="3600" b="1" dirty="0" smtClean="0">
                <a:solidFill>
                  <a:srgbClr val="002060"/>
                </a:solidFill>
              </a:rPr>
              <a:t>Забайкальском крае: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эффективное регулирование и взаимодействие с бизнесом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9" name="Picture 2" descr="D:\UserData\Kkan\Рабочий стол\Кристина\работа с сайтом и соцсетями\инстаграм\or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4" y="188640"/>
            <a:ext cx="771628" cy="7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8" y="1797596"/>
            <a:ext cx="7563966" cy="43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6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</a:rPr>
              <a:t>Министерство экономического развития Забайкальского края</a:t>
            </a:r>
            <a:endParaRPr lang="ru-RU" sz="3200" b="1" dirty="0">
              <a:solidFill>
                <a:srgbClr val="660033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51005" y="6160540"/>
            <a:ext cx="2133600" cy="365125"/>
          </a:xfrm>
        </p:spPr>
        <p:txBody>
          <a:bodyPr/>
          <a:lstStyle/>
          <a:p>
            <a:fld id="{E01216A7-315B-4A3F-A86F-7F90A06E6618}" type="slidenum">
              <a:rPr lang="ru-RU" smtClean="0"/>
              <a:t>10</a:t>
            </a:fld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1" y="1412776"/>
            <a:ext cx="114617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564682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672000 </a:t>
            </a:r>
            <a:r>
              <a:rPr lang="ru-RU" sz="1400" b="1" dirty="0" err="1">
                <a:solidFill>
                  <a:srgbClr val="002060"/>
                </a:solidFill>
              </a:rPr>
              <a:t>г.Чита</a:t>
            </a:r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ул</a:t>
            </a:r>
            <a:r>
              <a:rPr lang="ru-RU" sz="1400" b="1" dirty="0">
                <a:solidFill>
                  <a:srgbClr val="002060"/>
                </a:solidFill>
              </a:rPr>
              <a:t>. Ленина, </a:t>
            </a:r>
            <a:r>
              <a:rPr lang="ru-RU" sz="1400" b="1" dirty="0" smtClean="0">
                <a:solidFill>
                  <a:srgbClr val="002060"/>
                </a:solidFill>
              </a:rPr>
              <a:t>63, каб.15</a:t>
            </a:r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факс</a:t>
            </a:r>
            <a:r>
              <a:rPr lang="ru-RU" sz="1400" b="1" dirty="0">
                <a:solidFill>
                  <a:srgbClr val="002060"/>
                </a:solidFill>
              </a:rPr>
              <a:t>: (302-2) </a:t>
            </a:r>
            <a:r>
              <a:rPr lang="ru-RU" sz="1400" b="1" dirty="0" smtClean="0">
                <a:solidFill>
                  <a:srgbClr val="002060"/>
                </a:solidFill>
              </a:rPr>
              <a:t>40-17-91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приёмная</a:t>
            </a:r>
            <a:r>
              <a:rPr lang="ru-RU" sz="1400" b="1" dirty="0">
                <a:solidFill>
                  <a:srgbClr val="002060"/>
                </a:solidFill>
              </a:rPr>
              <a:t>: (302-2) </a:t>
            </a:r>
            <a:r>
              <a:rPr lang="ru-RU" sz="1400" b="1" dirty="0" smtClean="0">
                <a:solidFill>
                  <a:srgbClr val="002060"/>
                </a:solidFill>
              </a:rPr>
              <a:t>40-17-69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Игнатьева Ольга Владимировна-начальник отдела совершенствования государственного управления Минэкономразвития края </a:t>
            </a:r>
            <a:r>
              <a:rPr lang="ru-RU" sz="1400" b="1" dirty="0">
                <a:solidFill>
                  <a:srgbClr val="002060"/>
                </a:solidFill>
              </a:rPr>
              <a:t>(302-2) </a:t>
            </a:r>
            <a:r>
              <a:rPr lang="ru-RU" sz="1400" b="1" dirty="0" smtClean="0">
                <a:solidFill>
                  <a:srgbClr val="002060"/>
                </a:solidFill>
              </a:rPr>
              <a:t>40-17-61, </a:t>
            </a:r>
          </a:p>
          <a:p>
            <a:r>
              <a:rPr lang="ru-RU" sz="1400" b="1" dirty="0" err="1" smtClean="0">
                <a:solidFill>
                  <a:srgbClr val="002060"/>
                </a:solidFill>
              </a:rPr>
              <a:t>Норсонова</a:t>
            </a:r>
            <a:r>
              <a:rPr lang="ru-RU" sz="1400" b="1" dirty="0" smtClean="0">
                <a:solidFill>
                  <a:srgbClr val="002060"/>
                </a:solidFill>
              </a:rPr>
              <a:t> Юлия Эдуардовна – главный специалист отдела совершенствования государственного управления (302-2)40-17-96.</a:t>
            </a:r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E-</a:t>
            </a:r>
            <a:r>
              <a:rPr lang="ru-RU" sz="1400" b="1" dirty="0" err="1" smtClean="0">
                <a:solidFill>
                  <a:srgbClr val="002060"/>
                </a:solidFill>
              </a:rPr>
              <a:t>mail</a:t>
            </a:r>
            <a:r>
              <a:rPr lang="ru-RU" sz="1400" b="1" dirty="0">
                <a:solidFill>
                  <a:srgbClr val="002060"/>
                </a:solidFill>
              </a:rPr>
              <a:t>: </a:t>
            </a:r>
            <a:r>
              <a:rPr lang="en-US" sz="1400" b="1" dirty="0" smtClean="0">
                <a:solidFill>
                  <a:srgbClr val="002060"/>
                </a:solidFill>
                <a:hlinkClick r:id="rId3"/>
              </a:rPr>
              <a:t>orv@economy.e-zab.ru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1400" b="1" dirty="0" smtClean="0">
                <a:solidFill>
                  <a:srgbClr val="002060"/>
                </a:solidFill>
                <a:hlinkClick r:id="rId4"/>
              </a:rPr>
              <a:t>drond05@economy.e-zab.ru</a:t>
            </a:r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51004" y="6007129"/>
            <a:ext cx="1997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hlinkClick r:id="rId5"/>
              </a:rPr>
              <a:t>http://orv.gov.ru</a:t>
            </a:r>
            <a:r>
              <a:rPr lang="en-US" sz="1400" b="1" dirty="0" smtClean="0">
                <a:hlinkClick r:id="rId5"/>
              </a:rPr>
              <a:t>/</a:t>
            </a:r>
            <a:endParaRPr lang="ru-RU" sz="1400" b="1" dirty="0" smtClean="0"/>
          </a:p>
          <a:p>
            <a:endParaRPr lang="ru-RU" sz="14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07129"/>
            <a:ext cx="522821" cy="51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57903" y="2789478"/>
            <a:ext cx="1828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7"/>
              </a:rPr>
              <a:t>https://</a:t>
            </a:r>
            <a:r>
              <a:rPr lang="en-US" b="1" dirty="0" smtClean="0">
                <a:hlinkClick r:id="rId7"/>
              </a:rPr>
              <a:t>minek.75</a:t>
            </a:r>
            <a:endParaRPr lang="ru-RU" b="1" dirty="0" smtClean="0"/>
          </a:p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6083442"/>
            <a:ext cx="4680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hlinkClick r:id="rId8"/>
              </a:rPr>
              <a:t>Портал Забайкальского края </a:t>
            </a:r>
            <a:r>
              <a:rPr lang="en-US" sz="1400" b="1" dirty="0" smtClean="0">
                <a:hlinkClick r:id="rId8"/>
              </a:rPr>
              <a:t>https://75.ru/dokumenty/</a:t>
            </a:r>
            <a:endParaRPr lang="ru-RU" sz="1400" b="1" dirty="0" smtClean="0"/>
          </a:p>
          <a:p>
            <a:r>
              <a:rPr lang="en-US" sz="1400" b="1" dirty="0" smtClean="0"/>
              <a:t> </a:t>
            </a:r>
            <a:endParaRPr lang="en-US" sz="1400" b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83442"/>
            <a:ext cx="502999" cy="59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2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Data\Kkan\Рабочий стол\Кристина\работа с сайтом и соцсетями\инстаграм\or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" y="1051952"/>
            <a:ext cx="771628" cy="7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908720"/>
            <a:ext cx="8105054" cy="34778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</a:rPr>
              <a:t>Цель ОРВ</a:t>
            </a:r>
            <a:r>
              <a:rPr lang="ru-RU" sz="3600" u="sng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– </a:t>
            </a:r>
            <a:r>
              <a:rPr lang="ru-RU" sz="3600" dirty="0">
                <a:solidFill>
                  <a:srgbClr val="002060"/>
                </a:solidFill>
              </a:rPr>
              <a:t>принятие эффективного, взвешенного и обоснованного </a:t>
            </a:r>
            <a:r>
              <a:rPr lang="ru-RU" sz="3600" dirty="0" smtClean="0">
                <a:solidFill>
                  <a:srgbClr val="002060"/>
                </a:solidFill>
              </a:rPr>
              <a:t>решения </a:t>
            </a:r>
            <a:r>
              <a:rPr lang="ru-RU" sz="3600" dirty="0">
                <a:solidFill>
                  <a:srgbClr val="002060"/>
                </a:solidFill>
              </a:rPr>
              <a:t>в открытом диалоге </a:t>
            </a:r>
            <a:r>
              <a:rPr lang="ru-RU" sz="3600" dirty="0" smtClean="0">
                <a:solidFill>
                  <a:srgbClr val="002060"/>
                </a:solidFill>
              </a:rPr>
              <a:t>с </a:t>
            </a:r>
            <a:r>
              <a:rPr lang="ru-RU" sz="3600" dirty="0">
                <a:solidFill>
                  <a:srgbClr val="002060"/>
                </a:solidFill>
              </a:rPr>
              <a:t>предпринимательским </a:t>
            </a:r>
            <a:r>
              <a:rPr lang="ru-RU" sz="3600" dirty="0" smtClean="0">
                <a:solidFill>
                  <a:srgbClr val="002060"/>
                </a:solidFill>
              </a:rPr>
              <a:t>сообществом, улучшение делового климата </a:t>
            </a:r>
            <a:endParaRPr lang="ru-RU" sz="3600" dirty="0">
              <a:solidFill>
                <a:srgbClr val="002060"/>
              </a:solidFill>
            </a:endParaRPr>
          </a:p>
          <a:p>
            <a:pPr algn="ctr"/>
            <a:endParaRPr lang="ru-RU" sz="4000" dirty="0"/>
          </a:p>
        </p:txBody>
      </p:sp>
      <p:pic>
        <p:nvPicPr>
          <p:cNvPr id="7" name="Picture 2" descr="D:\UserData\Kkan\Рабочий стол\Кристина\работа с сайтом и соцсетями\инстаграм\or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6916"/>
            <a:ext cx="771628" cy="7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967018" y="6484456"/>
            <a:ext cx="2133600" cy="365125"/>
          </a:xfrm>
        </p:spPr>
        <p:txBody>
          <a:bodyPr/>
          <a:lstStyle/>
          <a:p>
            <a:fld id="{E01216A7-315B-4A3F-A86F-7F90A06E6618}" type="slidenum">
              <a:rPr lang="ru-RU" smtClean="0"/>
              <a:t>2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4576916"/>
            <a:ext cx="8105054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Эффективность ОРВ – один из показателей </a:t>
            </a:r>
            <a:r>
              <a:rPr lang="ru-RU" sz="3200" dirty="0"/>
              <a:t>Национального Рейтинга состояния инвестиционного климата в субъектах </a:t>
            </a:r>
            <a:r>
              <a:rPr lang="ru-RU" sz="3200" dirty="0" smtClean="0"/>
              <a:t>РФ</a:t>
            </a:r>
            <a:endParaRPr lang="ru-RU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054"/>
            <a:ext cx="714127" cy="84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6" hidden="1">
            <a:extLst>
              <a:ext uri="{FF2B5EF4-FFF2-40B4-BE49-F238E27FC236}">
                <a16:creationId xmlns="" xmlns:a16="http://schemas.microsoft.com/office/drawing/2014/main" id="{BE174EA5-253C-41DB-9C13-59D2D3D044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048864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="" xmlns:a16="http://schemas.microsoft.com/office/drawing/2014/main" id="{33CC6592-AA49-450A-9312-8F655356AD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  <a:buNone/>
              <a:defRPr/>
            </a:pPr>
            <a:endParaRPr lang="en-GB" sz="1400" kern="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F50DAC38-D7A5-4E9B-9A7E-8CB6647B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31" y="404728"/>
            <a:ext cx="7514232" cy="553998"/>
          </a:xfr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rgbClr val="002060"/>
                </a:solidFill>
              </a:rPr>
              <a:t>ОЦЕНКА РЕГУЛИРУЮЩЕГО ВОЗДЕЙСТВИЯ </a:t>
            </a:r>
            <a:r>
              <a:rPr lang="ru-RU" dirty="0" smtClean="0">
                <a:solidFill>
                  <a:srgbClr val="002060"/>
                </a:solidFill>
              </a:rPr>
              <a:t> ПРОЕКТОВ  </a:t>
            </a:r>
            <a:r>
              <a:rPr lang="ru-RU" dirty="0">
                <a:solidFill>
                  <a:srgbClr val="002060"/>
                </a:solidFill>
              </a:rPr>
              <a:t>И ЭКСПЕРТИЗА </a:t>
            </a:r>
            <a:r>
              <a:rPr lang="ru-RU" dirty="0" smtClean="0">
                <a:solidFill>
                  <a:srgbClr val="002060"/>
                </a:solidFill>
              </a:rPr>
              <a:t> РЕГИОНАЛЬНЫХ НПА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Slide Number Placeholder 2">
            <a:extLst>
              <a:ext uri="{FF2B5EF4-FFF2-40B4-BE49-F238E27FC236}">
                <a16:creationId xmlns="" xmlns:a16="http://schemas.microsoft.com/office/drawing/2014/main" id="{2AA92628-3E8C-48B5-8667-BD9AA612056B}"/>
              </a:ext>
            </a:extLst>
          </p:cNvPr>
          <p:cNvSpPr txBox="1">
            <a:spLocks/>
          </p:cNvSpPr>
          <p:nvPr/>
        </p:nvSpPr>
        <p:spPr>
          <a:xfrm>
            <a:off x="8594582" y="6401404"/>
            <a:ext cx="533400" cy="365125"/>
          </a:xfrm>
          <a:prstGeom prst="rect">
            <a:avLst/>
          </a:prstGeom>
        </p:spPr>
        <p:txBody>
          <a:bodyPr vert="horz" lIns="91385" tIns="45695" rIns="91385" bIns="45695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E7264718-516D-4284-812E-2FE0C1302E6C}" type="slidenum">
              <a:rPr lang="en-GB" sz="1600" b="1">
                <a:solidFill>
                  <a:srgbClr val="000000">
                    <a:tint val="75000"/>
                  </a:srgbClr>
                </a:solidFill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3</a:t>
            </a:fld>
            <a:endParaRPr lang="en-GB" sz="1600" b="1" dirty="0">
              <a:solidFill>
                <a:srgbClr val="000000">
                  <a:tint val="75000"/>
                </a:srgbClr>
              </a:solidFill>
              <a:sym typeface="Arial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82548430"/>
              </p:ext>
            </p:extLst>
          </p:nvPr>
        </p:nvGraphicFramePr>
        <p:xfrm>
          <a:off x="195033" y="1484784"/>
          <a:ext cx="6321183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5033" y="1104035"/>
            <a:ext cx="6321183" cy="312141"/>
          </a:xfrm>
          <a:prstGeom prst="rect">
            <a:avLst/>
          </a:prstGeom>
          <a:solidFill>
            <a:srgbClr val="840051"/>
          </a:solidFill>
        </p:spPr>
        <p:txBody>
          <a:bodyPr wrap="square" lIns="65282" tIns="32641" rIns="65282" bIns="32641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b="1" kern="0" dirty="0" smtClean="0">
                <a:solidFill>
                  <a:srgbClr val="FFFFFF"/>
                </a:solidFill>
                <a:cs typeface="Arial"/>
                <a:sym typeface="Arial"/>
              </a:rPr>
              <a:t>ПОЛОЖИТЕЛЬНАЯ ПРАКТИКА </a:t>
            </a:r>
            <a:r>
              <a:rPr lang="ru-RU" sz="1600" b="1" kern="0" dirty="0" smtClean="0">
                <a:solidFill>
                  <a:srgbClr val="FFFFFF"/>
                </a:solidFill>
                <a:cs typeface="Arial"/>
                <a:sym typeface="Arial"/>
              </a:rPr>
              <a:t>2020-2021 </a:t>
            </a:r>
            <a:r>
              <a:rPr lang="ru-RU" sz="1600" b="1" kern="0" dirty="0" smtClean="0">
                <a:solidFill>
                  <a:srgbClr val="FFFFFF"/>
                </a:solidFill>
                <a:cs typeface="Arial"/>
                <a:sym typeface="Arial"/>
              </a:rPr>
              <a:t>г</a:t>
            </a:r>
            <a:endParaRPr lang="ru-RU" sz="1600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pic>
        <p:nvPicPr>
          <p:cNvPr id="20" name="Google Shape;1181;p10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8" y="-52840"/>
            <a:ext cx="1588" cy="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181;p10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8" y="-52840"/>
            <a:ext cx="1588" cy="158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object 2"/>
          <p:cNvSpPr/>
          <p:nvPr/>
        </p:nvSpPr>
        <p:spPr>
          <a:xfrm>
            <a:off x="195032" y="123684"/>
            <a:ext cx="424996" cy="940707"/>
          </a:xfrm>
          <a:custGeom>
            <a:avLst/>
            <a:gdLst/>
            <a:ahLst/>
            <a:cxnLst/>
            <a:rect l="l" t="t" r="r" b="b"/>
            <a:pathLst>
              <a:path w="594994" h="1316989">
                <a:moveTo>
                  <a:pt x="594855" y="1159510"/>
                </a:moveTo>
                <a:lnTo>
                  <a:pt x="157060" y="1159510"/>
                </a:lnTo>
                <a:lnTo>
                  <a:pt x="157060" y="300990"/>
                </a:lnTo>
                <a:lnTo>
                  <a:pt x="157060" y="0"/>
                </a:lnTo>
                <a:lnTo>
                  <a:pt x="0" y="0"/>
                </a:lnTo>
                <a:lnTo>
                  <a:pt x="0" y="300990"/>
                </a:lnTo>
                <a:lnTo>
                  <a:pt x="0" y="1159510"/>
                </a:lnTo>
                <a:lnTo>
                  <a:pt x="0" y="1316990"/>
                </a:lnTo>
                <a:lnTo>
                  <a:pt x="594855" y="1316990"/>
                </a:lnTo>
                <a:lnTo>
                  <a:pt x="594855" y="1159510"/>
                </a:lnTo>
                <a:close/>
              </a:path>
            </a:pathLst>
          </a:custGeom>
          <a:solidFill>
            <a:srgbClr val="840051"/>
          </a:solidFill>
        </p:spPr>
        <p:txBody>
          <a:bodyPr wrap="square" lIns="0" tIns="0" rIns="0" bIns="0" rtlCol="0"/>
          <a:lstStyle/>
          <a:p>
            <a:pPr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object 3"/>
          <p:cNvSpPr/>
          <p:nvPr/>
        </p:nvSpPr>
        <p:spPr>
          <a:xfrm>
            <a:off x="195033" y="123686"/>
            <a:ext cx="848576" cy="326571"/>
          </a:xfrm>
          <a:custGeom>
            <a:avLst/>
            <a:gdLst/>
            <a:ahLst/>
            <a:cxnLst/>
            <a:rect l="l" t="t" r="r" b="b"/>
            <a:pathLst>
              <a:path w="1473835" h="457200">
                <a:moveTo>
                  <a:pt x="1473555" y="0"/>
                </a:moveTo>
                <a:lnTo>
                  <a:pt x="0" y="0"/>
                </a:lnTo>
                <a:lnTo>
                  <a:pt x="0" y="156210"/>
                </a:lnTo>
                <a:lnTo>
                  <a:pt x="1316494" y="156210"/>
                </a:lnTo>
                <a:lnTo>
                  <a:pt x="1316494" y="457200"/>
                </a:lnTo>
                <a:lnTo>
                  <a:pt x="1473555" y="457200"/>
                </a:lnTo>
                <a:lnTo>
                  <a:pt x="1473555" y="156210"/>
                </a:lnTo>
                <a:lnTo>
                  <a:pt x="1473555" y="0"/>
                </a:lnTo>
                <a:close/>
              </a:path>
            </a:pathLst>
          </a:custGeom>
          <a:solidFill>
            <a:srgbClr val="840051"/>
          </a:solidFill>
        </p:spPr>
        <p:txBody>
          <a:bodyPr wrap="square" lIns="0" tIns="0" rIns="0" bIns="0" rtlCol="0"/>
          <a:lstStyle/>
          <a:p>
            <a:pPr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143;g8d74973774_0_0"/>
          <p:cNvSpPr txBox="1"/>
          <p:nvPr/>
        </p:nvSpPr>
        <p:spPr>
          <a:xfrm>
            <a:off x="5879958" y="5518282"/>
            <a:ext cx="3264042" cy="133971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5272" tIns="65272" rIns="65272" bIns="65272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ru-RU" sz="1200" kern="0" dirty="0" smtClean="0"/>
              <a:t>Совершенствование регионального законодательства </a:t>
            </a:r>
            <a:r>
              <a:rPr lang="ru-RU" sz="1200" kern="0" dirty="0" smtClean="0"/>
              <a:t>по ОРВ- введение особого порядка оценки определенных актов </a:t>
            </a:r>
            <a:endParaRPr lang="ru-RU" sz="1200" kern="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1200" kern="0" dirty="0" smtClean="0"/>
              <a:t>Региональный портал по </a:t>
            </a:r>
            <a:r>
              <a:rPr lang="ru-RU" sz="1200" kern="0" dirty="0" smtClean="0"/>
              <a:t>ОРВ</a:t>
            </a:r>
            <a:endParaRPr lang="ru-RU" sz="1200" kern="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1200" kern="0" dirty="0" smtClean="0"/>
              <a:t>100% ОРВ муниципальных актов, затрагивающих  предпринимателей</a:t>
            </a:r>
            <a:endParaRPr lang="ru-RU" sz="1200" kern="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67775016"/>
              </p:ext>
            </p:extLst>
          </p:nvPr>
        </p:nvGraphicFramePr>
        <p:xfrm>
          <a:off x="6660232" y="1556792"/>
          <a:ext cx="232673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88003129"/>
              </p:ext>
            </p:extLst>
          </p:nvPr>
        </p:nvGraphicFramePr>
        <p:xfrm>
          <a:off x="6660232" y="3501008"/>
          <a:ext cx="2340259" cy="1412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5345365"/>
            <a:ext cx="57241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b="1" kern="0" dirty="0">
                <a:solidFill>
                  <a:srgbClr val="660033"/>
                </a:solidFill>
                <a:sym typeface="Arial"/>
              </a:rPr>
              <a:t>2020 год - </a:t>
            </a:r>
            <a:r>
              <a:rPr lang="ru-RU" sz="1600" b="1" kern="0" dirty="0">
                <a:solidFill>
                  <a:srgbClr val="660033"/>
                </a:solidFill>
                <a:sym typeface="Arial"/>
              </a:rPr>
              <a:t>26 публичных консультаций с бизнесом</a:t>
            </a:r>
            <a:r>
              <a:rPr lang="ru-RU" sz="1600" b="1" kern="0" dirty="0" smtClean="0">
                <a:solidFill>
                  <a:srgbClr val="660033"/>
                </a:solidFill>
                <a:sym typeface="Arial"/>
              </a:rPr>
              <a:t>, 10 со 88  </a:t>
            </a:r>
            <a:r>
              <a:rPr lang="ru-RU" sz="1600" b="1" kern="0" dirty="0">
                <a:solidFill>
                  <a:srgbClr val="660033"/>
                </a:solidFill>
                <a:sym typeface="Arial"/>
              </a:rPr>
              <a:t>проектов  оценены,  79 </a:t>
            </a:r>
            <a:r>
              <a:rPr lang="ru-RU" sz="1600" b="1" kern="0" dirty="0" smtClean="0">
                <a:solidFill>
                  <a:srgbClr val="660033"/>
                </a:solidFill>
                <a:sym typeface="Arial"/>
              </a:rPr>
              <a:t>заключений.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600" b="1" kern="0" dirty="0" smtClean="0">
                <a:sym typeface="Arial"/>
              </a:rPr>
              <a:t>Ряд проектов в 2020 из-за пандемии не прошли ОРВ(сроки).</a:t>
            </a:r>
            <a:endParaRPr lang="ru-RU" sz="1600" b="1" kern="0" dirty="0">
              <a:sym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5053" y="6144170"/>
            <a:ext cx="51690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b="1" kern="0" dirty="0" smtClean="0">
                <a:solidFill>
                  <a:srgbClr val="660033"/>
                </a:solidFill>
                <a:sym typeface="Arial"/>
              </a:rPr>
              <a:t>2021 </a:t>
            </a:r>
            <a:r>
              <a:rPr lang="ru-RU" b="1" kern="0" dirty="0">
                <a:solidFill>
                  <a:srgbClr val="660033"/>
                </a:solidFill>
                <a:sym typeface="Arial"/>
              </a:rPr>
              <a:t>год - </a:t>
            </a:r>
            <a:r>
              <a:rPr lang="ru-RU" sz="1600" b="1" kern="0" dirty="0" smtClean="0">
                <a:solidFill>
                  <a:srgbClr val="660033"/>
                </a:solidFill>
                <a:sym typeface="Arial"/>
              </a:rPr>
              <a:t>17 </a:t>
            </a:r>
            <a:r>
              <a:rPr lang="ru-RU" sz="1600" b="1" kern="0" dirty="0">
                <a:solidFill>
                  <a:srgbClr val="660033"/>
                </a:solidFill>
                <a:sym typeface="Arial"/>
              </a:rPr>
              <a:t>публичных консультаций с бизнесом, </a:t>
            </a:r>
            <a:r>
              <a:rPr lang="ru-RU" sz="1600" b="1" kern="0" dirty="0" smtClean="0">
                <a:solidFill>
                  <a:srgbClr val="660033"/>
                </a:solidFill>
                <a:sym typeface="Arial"/>
              </a:rPr>
              <a:t> 47 проектов на оценку, 38 заключений</a:t>
            </a:r>
            <a:endParaRPr lang="ru-RU" sz="1600" b="1" kern="0" dirty="0">
              <a:solidFill>
                <a:srgbClr val="660033"/>
              </a:solidFill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74040" y="5236919"/>
            <a:ext cx="3264042" cy="281363"/>
          </a:xfrm>
          <a:prstGeom prst="rect">
            <a:avLst/>
          </a:prstGeom>
          <a:solidFill>
            <a:srgbClr val="840051"/>
          </a:solidFill>
        </p:spPr>
        <p:txBody>
          <a:bodyPr wrap="square" lIns="65282" tIns="32641" rIns="65282" bIns="32641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b="1" kern="0" dirty="0" smtClean="0">
                <a:solidFill>
                  <a:srgbClr val="FFFFFF"/>
                </a:solidFill>
                <a:cs typeface="Arial"/>
                <a:sym typeface="Arial"/>
              </a:rPr>
              <a:t>Задачи на 2021 год:</a:t>
            </a:r>
            <a:endParaRPr lang="ru-RU" sz="1600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1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66064"/>
              </p:ext>
            </p:extLst>
          </p:nvPr>
        </p:nvGraphicFramePr>
        <p:xfrm>
          <a:off x="179512" y="1052736"/>
          <a:ext cx="8786343" cy="5692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0009"/>
                <a:gridCol w="1708383"/>
                <a:gridCol w="1994029"/>
                <a:gridCol w="1822395"/>
                <a:gridCol w="1441527"/>
              </a:tblGrid>
              <a:tr h="10002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Настройка механизмов под цель ОРВ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Публичность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Взаимодействие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с 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МСП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Адресность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</a:rPr>
                        <a:t>Многоуров-невость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86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Учет выводов заключений об ОРВ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Согласительные процедуры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Фиксация протоколом внесения изменений по итогам согласительных процедур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Сроки и формы документов</a:t>
                      </a:r>
                    </a:p>
                    <a:p>
                      <a:pPr marL="0" indent="0">
                        <a:lnSpc>
                          <a:spcPct val="70000"/>
                        </a:lnSpc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Мониторинг корректировки проектов НПА</a:t>
                      </a:r>
                    </a:p>
                    <a:p>
                      <a:pPr marL="0" indent="0">
                        <a:lnSpc>
                          <a:spcPct val="70000"/>
                        </a:lnSpc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Рейтинг ОРВ в ОМСУ</a:t>
                      </a:r>
                      <a:endParaRPr lang="ru-RU" sz="1700" dirty="0">
                        <a:solidFill>
                          <a:srgbClr val="002060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Прозрачность внесения изменений в НПА –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  <a:hlinkClick r:id="rId3"/>
                        </a:rPr>
                        <a:t>https://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  <a:hlinkClick r:id="rId3"/>
                        </a:rPr>
                        <a:t>75.ru/dokumenty/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70000"/>
                        </a:lnSpc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О проведении 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публичных консультаций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на сайте в сети  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  <a:hlinkClick r:id="rId4"/>
                        </a:rPr>
                        <a:t>https://minek.75</a:t>
                      </a:r>
                      <a:endParaRPr lang="ru-RU" sz="1600" b="1" baseline="0" dirty="0" smtClean="0">
                        <a:solidFill>
                          <a:srgbClr val="002060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70000"/>
                        </a:lnSpc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Об ОРВ в </a:t>
                      </a:r>
                      <a:r>
                        <a:rPr lang="ru-RU" sz="1700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соцсетях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700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мессенджерах</a:t>
                      </a:r>
                      <a:endParaRPr lang="ru-RU" sz="1700" baseline="0" dirty="0" smtClean="0">
                        <a:solidFill>
                          <a:srgbClr val="002060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70000"/>
                        </a:lnSpc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endParaRPr lang="ru-RU" sz="1700" baseline="0" dirty="0" smtClean="0">
                        <a:solidFill>
                          <a:srgbClr val="002060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70000"/>
                        </a:lnSpc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перспективе -портал по ОРВ</a:t>
                      </a:r>
                      <a:endParaRPr lang="ru-RU" sz="1700" dirty="0">
                        <a:solidFill>
                          <a:srgbClr val="002060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Сотрудничество с бизнес-омбудсменом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Соглашения 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объединениями предпринимателей</a:t>
                      </a:r>
                    </a:p>
                    <a:p>
                      <a:pPr marL="0" indent="0">
                        <a:lnSpc>
                          <a:spcPct val="70000"/>
                        </a:lnSpc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Участие СМП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 в формировании планов 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экспертизы и мониторинга действующих 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НПА</a:t>
                      </a:r>
                      <a:endParaRPr lang="ru-RU" sz="1700" dirty="0">
                        <a:solidFill>
                          <a:srgbClr val="002060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Сформированы реестры субъектов МСП по сферам </a:t>
                      </a:r>
                      <a:r>
                        <a:rPr lang="ru-RU" sz="1700" b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регулирования:</a:t>
                      </a:r>
                      <a:r>
                        <a:rPr lang="ru-RU" sz="1700" b="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Times New Roman" panose="02020603050405020304" pitchFamily="18" charset="0"/>
                        </a:rPr>
                        <a:t> перевозки, рынок алкоголя, охота, лесопользование, строительство, сельское хозяйство</a:t>
                      </a:r>
                      <a:endParaRPr lang="ru-RU" sz="1700" dirty="0" smtClean="0">
                        <a:solidFill>
                          <a:srgbClr val="002060"/>
                        </a:solidFill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Информирование о публичных консультациях 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(с 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учетом специфики акта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) на электронные адреса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Приглашение МСП 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(по сферам) на согласительные комиссии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7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Вовлеченность бизнеса в формирование </a:t>
                      </a:r>
                      <a:r>
                        <a:rPr lang="ru-RU" sz="17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регулирования</a:t>
                      </a:r>
                      <a:endParaRPr lang="ru-RU" sz="1700" kern="1200" dirty="0" smtClean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7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ОРВ федеральных инициатив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7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ОРВ актов РОИВ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700" kern="1200" dirty="0" smtClean="0">
                          <a:solidFill>
                            <a:srgbClr val="002060"/>
                          </a:solidFill>
                          <a:latin typeface="Calibri" pitchFamily="34" charset="0"/>
                          <a:ea typeface="+mn-ea"/>
                          <a:cs typeface="Times New Roman" panose="02020603050405020304" pitchFamily="18" charset="0"/>
                        </a:rPr>
                        <a:t>ОРВ актов ОМСУ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70000"/>
                        </a:lnSpc>
                        <a:spcAft>
                          <a:spcPts val="1800"/>
                        </a:spcAft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endParaRPr lang="ru-RU" sz="1700" kern="1200" dirty="0">
                        <a:solidFill>
                          <a:srgbClr val="002060"/>
                        </a:solidFill>
                        <a:latin typeface="Calibri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6A7-315B-4A3F-A86F-7F90A06E6618}" type="slidenum">
              <a:rPr lang="ru-RU" smtClean="0"/>
              <a:t>4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4730" y="-368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ОРВ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</a:rPr>
              <a:t>Забайкальском крае: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принципы и механизмы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" name="Picture 2" descr="D:\UserData\Kkan\Рабочий стол\Кристина\работа с сайтом и соцсетями\инстаграм\or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1628" cy="7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1" y="5153550"/>
            <a:ext cx="144016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5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60033"/>
                </a:solidFill>
              </a:rPr>
              <a:t>Важное в ОРВ</a:t>
            </a:r>
            <a:endParaRPr lang="ru-RU" sz="3600" dirty="0">
              <a:solidFill>
                <a:srgbClr val="66003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A8BB-B201-495E-AE28-3EB55DFDA6C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57" y="963019"/>
            <a:ext cx="5598743" cy="272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56992"/>
            <a:ext cx="2430390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0628" y="3576042"/>
            <a:ext cx="5632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Идентификация </a:t>
            </a:r>
            <a:r>
              <a:rPr lang="ru-RU" sz="1600" b="1" dirty="0">
                <a:solidFill>
                  <a:srgbClr val="002060"/>
                </a:solidFill>
              </a:rPr>
              <a:t>проблемы и </a:t>
            </a:r>
            <a:r>
              <a:rPr lang="ru-RU" sz="1600" b="1" dirty="0" smtClean="0">
                <a:solidFill>
                  <a:srgbClr val="002060"/>
                </a:solidFill>
              </a:rPr>
              <a:t>необходимость </a:t>
            </a:r>
            <a:r>
              <a:rPr lang="ru-RU" sz="1600" b="1" dirty="0">
                <a:solidFill>
                  <a:srgbClr val="002060"/>
                </a:solidFill>
              </a:rPr>
              <a:t>ее решения. </a:t>
            </a:r>
            <a:r>
              <a:rPr lang="ru-RU" sz="1600" dirty="0">
                <a:solidFill>
                  <a:srgbClr val="002060"/>
                </a:solidFill>
              </a:rPr>
              <a:t>Неточное понимание проблемы может привести к принятию неправильного решения, к излишней </a:t>
            </a:r>
            <a:r>
              <a:rPr lang="ru-RU" sz="1600" dirty="0" err="1" smtClean="0">
                <a:solidFill>
                  <a:srgbClr val="002060"/>
                </a:solidFill>
              </a:rPr>
              <a:t>зарегулированности</a:t>
            </a:r>
            <a:r>
              <a:rPr lang="ru-RU" sz="1600" dirty="0" smtClean="0">
                <a:solidFill>
                  <a:srgbClr val="002060"/>
                </a:solidFill>
              </a:rPr>
              <a:t>..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330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660033"/>
                </a:solidFill>
              </a:rPr>
              <a:t>Внешность обманчива..</a:t>
            </a:r>
          </a:p>
          <a:p>
            <a:r>
              <a:rPr lang="ru-RU" dirty="0">
                <a:solidFill>
                  <a:srgbClr val="660033"/>
                </a:solidFill>
              </a:rPr>
              <a:t>Проект акта может содержать  положения, вводящие избыточные </a:t>
            </a:r>
            <a:r>
              <a:rPr lang="ru-RU" dirty="0" smtClean="0">
                <a:solidFill>
                  <a:srgbClr val="660033"/>
                </a:solidFill>
              </a:rPr>
              <a:t>обязанности.. </a:t>
            </a:r>
            <a:r>
              <a:rPr lang="ru-RU" dirty="0">
                <a:solidFill>
                  <a:srgbClr val="660033"/>
                </a:solidFill>
              </a:rPr>
              <a:t>даже тот, что их содержать не должен..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5320" y="6242145"/>
            <a:ext cx="8567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660033"/>
                </a:solidFill>
              </a:rPr>
              <a:t>Отрицательное заключение не означает автоматическую отмену </a:t>
            </a:r>
            <a:r>
              <a:rPr lang="ru-RU" sz="1600" b="1" dirty="0" smtClean="0">
                <a:solidFill>
                  <a:srgbClr val="660033"/>
                </a:solidFill>
              </a:rPr>
              <a:t>проекта</a:t>
            </a:r>
            <a:r>
              <a:rPr lang="ru-RU" sz="1600" b="1" dirty="0">
                <a:solidFill>
                  <a:srgbClr val="660033"/>
                </a:solidFill>
              </a:rPr>
              <a:t>, но направляет автора на поиск альтернативных </a:t>
            </a:r>
            <a:r>
              <a:rPr lang="ru-RU" sz="1600" b="1" dirty="0" smtClean="0">
                <a:solidFill>
                  <a:srgbClr val="660033"/>
                </a:solidFill>
              </a:rPr>
              <a:t>решений!</a:t>
            </a:r>
            <a:endParaRPr lang="ru-RU" sz="1600" b="1" dirty="0">
              <a:solidFill>
                <a:srgbClr val="66003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6850" y="5183964"/>
            <a:ext cx="6678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Рассчитать выгоды и издержки </a:t>
            </a:r>
            <a:r>
              <a:rPr lang="ru-RU" sz="1600" b="1" dirty="0" smtClean="0">
                <a:solidFill>
                  <a:srgbClr val="002060"/>
                </a:solidFill>
              </a:rPr>
              <a:t>, спрогнозировать и оценить эффект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628" y="4409519"/>
            <a:ext cx="6358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 Выбор </a:t>
            </a:r>
            <a:r>
              <a:rPr lang="ru-RU" sz="1600" b="1" dirty="0">
                <a:solidFill>
                  <a:srgbClr val="002060"/>
                </a:solidFill>
              </a:rPr>
              <a:t>наиболее эффективного варианта решения </a:t>
            </a:r>
            <a:r>
              <a:rPr lang="ru-RU" sz="1600" b="1" dirty="0" smtClean="0">
                <a:solidFill>
                  <a:srgbClr val="002060"/>
                </a:solidFill>
              </a:rPr>
              <a:t>проблемы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0330" y="5657370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 Оценить </a:t>
            </a:r>
            <a:r>
              <a:rPr lang="ru-RU" sz="1600" b="1" dirty="0">
                <a:solidFill>
                  <a:srgbClr val="002060"/>
                </a:solidFill>
              </a:rPr>
              <a:t>воздействие регулирования на деловой климат и инвестиционную </a:t>
            </a:r>
            <a:r>
              <a:rPr lang="ru-RU" sz="1600" b="1" dirty="0" smtClean="0">
                <a:solidFill>
                  <a:srgbClr val="002060"/>
                </a:solidFill>
              </a:rPr>
              <a:t>привлекательность территории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6850" y="4793377"/>
            <a:ext cx="6767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Услышать участников и обсудить варианты решений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8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7" y="3284984"/>
            <a:ext cx="869322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</a:rPr>
              <a:t>Федеральный рейтинг ОРВ в регионах</a:t>
            </a:r>
            <a:endParaRPr lang="ru-RU" sz="3200" b="1" dirty="0">
              <a:solidFill>
                <a:srgbClr val="660033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6A7-315B-4A3F-A86F-7F90A06E6618}" type="slidenum">
              <a:rPr lang="ru-RU" smtClean="0"/>
              <a:t>6</a:t>
            </a:fld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8" y="1052736"/>
            <a:ext cx="871296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252" y="5733256"/>
            <a:ext cx="86932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+ 10 баллов Блок ОРВ в </a:t>
            </a:r>
            <a:r>
              <a:rPr lang="ru-RU" dirty="0" smtClean="0"/>
              <a:t>ОМСУ: критерии оценки отражены в рейтинге ОМСУ по развитию ОРВ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248867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2018,2019 – хороший уровень, с 2020 года новая методика рейтинга субъектов РФ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3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>Рейтинг ОРВ в ОМСУ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6A7-315B-4A3F-A86F-7F90A06E6618}" type="slidenum">
              <a:rPr lang="ru-RU" smtClean="0"/>
              <a:t>7</a:t>
            </a:fld>
            <a:endParaRPr lang="ru-RU" dirty="0"/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30801"/>
              </p:ext>
            </p:extLst>
          </p:nvPr>
        </p:nvGraphicFramePr>
        <p:xfrm>
          <a:off x="0" y="4005064"/>
          <a:ext cx="7092280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6300192" y="4149080"/>
            <a:ext cx="2664296" cy="2520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1500" b="1" dirty="0" smtClean="0"/>
          </a:p>
          <a:p>
            <a:pPr algn="ctr"/>
            <a:endParaRPr lang="ru-RU" sz="1500" b="1" dirty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Лидеры рейтинга:</a:t>
            </a:r>
          </a:p>
          <a:p>
            <a:pPr algn="ctr"/>
            <a:r>
              <a:rPr lang="ru-RU" sz="1500" b="1" dirty="0" smtClean="0"/>
              <a:t>1.ГО «Город Чита»</a:t>
            </a:r>
          </a:p>
          <a:p>
            <a:pPr algn="ctr"/>
            <a:r>
              <a:rPr lang="ru-RU" sz="1500" b="1" dirty="0" smtClean="0"/>
              <a:t>2.МР </a:t>
            </a:r>
            <a:r>
              <a:rPr lang="ru-RU" sz="1500" b="1" dirty="0" err="1" smtClean="0"/>
              <a:t>Борзинский</a:t>
            </a:r>
            <a:endParaRPr lang="ru-RU" sz="1500" b="1" dirty="0" smtClean="0"/>
          </a:p>
          <a:p>
            <a:pPr algn="ctr"/>
            <a:r>
              <a:rPr lang="ru-RU" sz="1500" b="1" dirty="0" smtClean="0"/>
              <a:t>3.МР Забайкальский</a:t>
            </a:r>
          </a:p>
          <a:p>
            <a:pPr algn="ctr"/>
            <a:r>
              <a:rPr lang="ru-RU" sz="1500" b="1" dirty="0" smtClean="0"/>
              <a:t>4.ГО «Город Петровск-Забайкальский», МР: </a:t>
            </a:r>
            <a:r>
              <a:rPr lang="ru-RU" sz="1500" b="1" dirty="0" err="1" smtClean="0"/>
              <a:t>Карымский</a:t>
            </a:r>
            <a:r>
              <a:rPr lang="ru-RU" sz="1500" b="1" dirty="0" smtClean="0"/>
              <a:t> , </a:t>
            </a:r>
            <a:r>
              <a:rPr lang="ru-RU" sz="1500" b="1" dirty="0" err="1" smtClean="0"/>
              <a:t>Хилокский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Шилкинский</a:t>
            </a:r>
            <a:endParaRPr lang="ru-RU" sz="1500" b="1" dirty="0" smtClean="0"/>
          </a:p>
          <a:p>
            <a:pPr algn="ctr"/>
            <a:r>
              <a:rPr lang="ru-RU" sz="1500" b="1" dirty="0" smtClean="0"/>
              <a:t>5. МР: Нерчинский, Чернышевский</a:t>
            </a:r>
          </a:p>
          <a:p>
            <a:pPr algn="ctr"/>
            <a:endParaRPr lang="ru-RU" sz="1500" b="1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84336636"/>
              </p:ext>
            </p:extLst>
          </p:nvPr>
        </p:nvGraphicFramePr>
        <p:xfrm>
          <a:off x="179512" y="620688"/>
          <a:ext cx="8856984" cy="3349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428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4900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>Нормативное регулирование ОРВ в ОМСУ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6A7-315B-4A3F-A86F-7F90A06E6618}" type="slidenum">
              <a:rPr lang="ru-RU" smtClean="0"/>
              <a:t>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75855" y="836712"/>
            <a:ext cx="3022379" cy="989249"/>
          </a:xfrm>
          <a:prstGeom prst="rect">
            <a:avLst/>
          </a:prstGeom>
          <a:solidFill>
            <a:srgbClr val="0070C0"/>
          </a:solidFill>
        </p:spPr>
        <p:txBody>
          <a:bodyPr wrap="square" lIns="65282" tIns="32641" rIns="65282" bIns="32641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b="1" kern="0" dirty="0" smtClean="0">
                <a:solidFill>
                  <a:srgbClr val="FFFFFF"/>
                </a:solidFill>
                <a:cs typeface="Arial"/>
                <a:sym typeface="Arial"/>
              </a:rPr>
              <a:t>Закон </a:t>
            </a:r>
            <a:r>
              <a:rPr lang="ru-RU" sz="1600" b="1" kern="0" dirty="0" smtClean="0">
                <a:solidFill>
                  <a:srgbClr val="FFFFFF"/>
                </a:solidFill>
                <a:cs typeface="Arial"/>
                <a:sym typeface="Arial"/>
              </a:rPr>
              <a:t>Забайкальского края </a:t>
            </a:r>
            <a:r>
              <a:rPr lang="ru-RU" sz="1600" b="1" kern="0" dirty="0" smtClean="0">
                <a:solidFill>
                  <a:srgbClr val="FFFFFF"/>
                </a:solidFill>
                <a:cs typeface="Arial"/>
                <a:sym typeface="Arial"/>
              </a:rPr>
              <a:t>№ 1826-ЗЗК, </a:t>
            </a:r>
            <a:r>
              <a:rPr lang="ru-RU" sz="1600" kern="0" dirty="0" smtClean="0">
                <a:solidFill>
                  <a:srgbClr val="FFFFFF"/>
                </a:solidFill>
                <a:cs typeface="Arial"/>
                <a:sym typeface="Arial"/>
              </a:rPr>
              <a:t>ст.40</a:t>
            </a:r>
            <a:r>
              <a:rPr lang="ru-RU" sz="1400" kern="0" dirty="0" smtClean="0">
                <a:solidFill>
                  <a:srgbClr val="FFFFFF"/>
                </a:solidFill>
                <a:cs typeface="Arial"/>
                <a:sym typeface="Arial"/>
              </a:rPr>
              <a:t>: ..</a:t>
            </a:r>
            <a:r>
              <a:rPr lang="ru-RU" sz="1400" i="1" kern="0" dirty="0" smtClean="0">
                <a:solidFill>
                  <a:srgbClr val="FFFFFF"/>
                </a:solidFill>
                <a:cs typeface="Arial"/>
                <a:sym typeface="Arial"/>
              </a:rPr>
              <a:t>все ГО, МО и МР и ГО обязаны проводить ОРВ проектов </a:t>
            </a:r>
            <a:r>
              <a:rPr lang="ru-RU" sz="1400" i="1" kern="0" dirty="0" smtClean="0">
                <a:solidFill>
                  <a:srgbClr val="FFFFFF"/>
                </a:solidFill>
                <a:cs typeface="Arial"/>
                <a:sym typeface="Arial"/>
              </a:rPr>
              <a:t>МНПА, касающиеся СПД..</a:t>
            </a:r>
            <a:endParaRPr lang="ru-RU" sz="1600" i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4" y="3910522"/>
            <a:ext cx="3022379" cy="1450914"/>
          </a:xfrm>
          <a:prstGeom prst="rect">
            <a:avLst/>
          </a:prstGeom>
          <a:solidFill>
            <a:srgbClr val="0070C0"/>
          </a:solidFill>
        </p:spPr>
        <p:txBody>
          <a:bodyPr wrap="square" lIns="65282" tIns="32641" rIns="65282" bIns="32641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500" b="1" kern="0" dirty="0" smtClean="0">
                <a:solidFill>
                  <a:srgbClr val="FFFFFF"/>
                </a:solidFill>
                <a:cs typeface="Arial"/>
                <a:sym typeface="Arial"/>
              </a:rPr>
              <a:t>Распоряжение </a:t>
            </a:r>
            <a:r>
              <a:rPr lang="ru-RU" sz="1500" b="1" kern="0" dirty="0" smtClean="0">
                <a:solidFill>
                  <a:srgbClr val="FFFFFF"/>
                </a:solidFill>
                <a:cs typeface="Arial"/>
                <a:sym typeface="Arial"/>
              </a:rPr>
              <a:t>Минэкономразвития </a:t>
            </a:r>
            <a:r>
              <a:rPr lang="ru-RU" sz="1500" b="1" kern="0" dirty="0" smtClean="0">
                <a:solidFill>
                  <a:srgbClr val="FFFFFF"/>
                </a:solidFill>
                <a:cs typeface="Arial"/>
                <a:sym typeface="Arial"/>
              </a:rPr>
              <a:t>края от 03.02.2017 г </a:t>
            </a:r>
            <a:r>
              <a:rPr lang="ru-RU" sz="1500" b="1" kern="0" dirty="0" smtClean="0">
                <a:solidFill>
                  <a:srgbClr val="FFFFFF"/>
                </a:solidFill>
                <a:cs typeface="Arial"/>
                <a:sym typeface="Arial"/>
              </a:rPr>
              <a:t>№ </a:t>
            </a:r>
            <a:r>
              <a:rPr lang="ru-RU" sz="1500" b="1" kern="0" dirty="0" smtClean="0">
                <a:solidFill>
                  <a:srgbClr val="FFFFFF"/>
                </a:solidFill>
                <a:cs typeface="Arial"/>
                <a:sym typeface="Arial"/>
              </a:rPr>
              <a:t>4-р О </a:t>
            </a:r>
            <a:r>
              <a:rPr lang="ru-RU" sz="1500" b="1" kern="0" dirty="0">
                <a:solidFill>
                  <a:srgbClr val="FFFFFF"/>
                </a:solidFill>
                <a:cs typeface="Arial"/>
                <a:sym typeface="Arial"/>
              </a:rPr>
              <a:t>методических рекомендациях по организации </a:t>
            </a:r>
            <a:r>
              <a:rPr lang="ru-RU" sz="1500" b="1" kern="0" dirty="0" smtClean="0">
                <a:solidFill>
                  <a:srgbClr val="FFFFFF"/>
                </a:solidFill>
                <a:cs typeface="Arial"/>
                <a:sym typeface="Arial"/>
              </a:rPr>
              <a:t>и проведению ОРВ в ОМСУ</a:t>
            </a:r>
            <a:endParaRPr lang="ru-RU" sz="1500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91" y="836712"/>
            <a:ext cx="2900133" cy="866139"/>
          </a:xfrm>
          <a:prstGeom prst="rect">
            <a:avLst/>
          </a:prstGeom>
          <a:solidFill>
            <a:srgbClr val="0070C0"/>
          </a:solidFill>
        </p:spPr>
        <p:txBody>
          <a:bodyPr wrap="square" lIns="65282" tIns="32641" rIns="65282" bIns="32641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b="1" kern="0" dirty="0" smtClean="0">
                <a:solidFill>
                  <a:srgbClr val="FFFFFF"/>
                </a:solidFill>
                <a:cs typeface="Arial"/>
                <a:sym typeface="Arial"/>
              </a:rPr>
              <a:t>Федеральный закон № </a:t>
            </a:r>
            <a:r>
              <a:rPr lang="ru-RU" b="1" kern="0" dirty="0" smtClean="0">
                <a:solidFill>
                  <a:srgbClr val="FFFFFF"/>
                </a:solidFill>
                <a:cs typeface="Arial"/>
                <a:sym typeface="Arial"/>
              </a:rPr>
              <a:t>131-ФЗ </a:t>
            </a:r>
            <a:r>
              <a:rPr lang="ru-RU" b="1" kern="0" dirty="0" smtClean="0">
                <a:solidFill>
                  <a:srgbClr val="FFFFFF"/>
                </a:solidFill>
                <a:cs typeface="Arial"/>
                <a:sym typeface="Arial"/>
              </a:rPr>
              <a:t>ст.46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ru-RU" sz="1600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8589" y="836712"/>
            <a:ext cx="2605411" cy="841516"/>
          </a:xfrm>
          <a:prstGeom prst="rect">
            <a:avLst/>
          </a:prstGeom>
          <a:solidFill>
            <a:srgbClr val="0070C0"/>
          </a:solidFill>
        </p:spPr>
        <p:txBody>
          <a:bodyPr wrap="square" lIns="65282" tIns="32641" rIns="65282" bIns="32641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80" b="1" kern="0" dirty="0" smtClean="0">
                <a:solidFill>
                  <a:srgbClr val="FFFFFF"/>
                </a:solidFill>
                <a:cs typeface="Arial"/>
                <a:sym typeface="Arial"/>
              </a:rPr>
              <a:t>Муниципальные акты об утверждении Порядков проведения ОРВ</a:t>
            </a:r>
            <a:endParaRPr lang="ru-RU" sz="1680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764406"/>
            <a:ext cx="3022379" cy="187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" y="1792093"/>
            <a:ext cx="2865842" cy="212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982" y="3885818"/>
            <a:ext cx="2865842" cy="230832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Методика оценки стандартных издержек и иной экономической деятельности, возникающих в связи с исполнением требований регулирования, утвержденная приказом Минэкономразвития России от 22.09.2015 № 669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1982" y="6303237"/>
            <a:ext cx="5330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Калькулятор стандартных издержек субъектов предпринимательской и иной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экономической деятельности, </a:t>
            </a:r>
            <a:r>
              <a:rPr lang="ru-RU" sz="1200" b="1" dirty="0" smtClean="0">
                <a:solidFill>
                  <a:srgbClr val="002060"/>
                </a:solidFill>
              </a:rPr>
              <a:t>размещен на </a:t>
            </a:r>
            <a:r>
              <a:rPr lang="ru-RU" sz="1200" dirty="0">
                <a:hlinkClick r:id="rId5"/>
              </a:rPr>
              <a:t>http://</a:t>
            </a:r>
            <a:r>
              <a:rPr lang="ru-RU" sz="1200" dirty="0" smtClean="0">
                <a:hlinkClick r:id="rId5"/>
              </a:rPr>
              <a:t>regulation.gov.ru/Dashboard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38589" y="1916832"/>
            <a:ext cx="2353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0033"/>
                </a:solidFill>
              </a:rPr>
              <a:t>Порядки по ОРВ приняты </a:t>
            </a:r>
            <a:r>
              <a:rPr lang="ru-RU" sz="2000" b="1" dirty="0">
                <a:solidFill>
                  <a:srgbClr val="660033"/>
                </a:solidFill>
              </a:rPr>
              <a:t>в 33 МО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38589" y="2852371"/>
            <a:ext cx="26460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Не </a:t>
            </a:r>
            <a:r>
              <a:rPr lang="ru-RU" b="1" dirty="0" smtClean="0">
                <a:solidFill>
                  <a:srgbClr val="C00000"/>
                </a:solidFill>
              </a:rPr>
              <a:t>утверждены Порядки </a:t>
            </a:r>
            <a:r>
              <a:rPr lang="ru-RU" b="1" dirty="0">
                <a:solidFill>
                  <a:srgbClr val="C00000"/>
                </a:solidFill>
              </a:rPr>
              <a:t>по </a:t>
            </a:r>
            <a:r>
              <a:rPr lang="ru-RU" b="1" dirty="0" smtClean="0">
                <a:solidFill>
                  <a:srgbClr val="C00000"/>
                </a:solidFill>
              </a:rPr>
              <a:t>ОРВ: 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МР </a:t>
            </a:r>
            <a:r>
              <a:rPr lang="ru-RU" sz="1600" b="1" dirty="0" err="1" smtClean="0">
                <a:solidFill>
                  <a:srgbClr val="C00000"/>
                </a:solidFill>
              </a:rPr>
              <a:t>Нерчинско</a:t>
            </a:r>
            <a:r>
              <a:rPr lang="ru-RU" sz="1600" b="1" dirty="0" smtClean="0">
                <a:solidFill>
                  <a:srgbClr val="C00000"/>
                </a:solidFill>
              </a:rPr>
              <a:t>-Заводский,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ГО ЗАТО </a:t>
            </a:r>
            <a:r>
              <a:rPr lang="ru-RU" sz="1600" b="1" dirty="0">
                <a:solidFill>
                  <a:srgbClr val="C00000"/>
                </a:solidFill>
              </a:rPr>
              <a:t>п. </a:t>
            </a:r>
            <a:r>
              <a:rPr lang="ru-RU" sz="1600" b="1" dirty="0" smtClean="0">
                <a:solidFill>
                  <a:srgbClr val="C00000"/>
                </a:solidFill>
              </a:rPr>
              <a:t>Горный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42814" y="4261296"/>
            <a:ext cx="2377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Нет докладов по ОРВ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от 1 ГО,2 МО, 2 МР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38588" y="5163187"/>
            <a:ext cx="2331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660033"/>
                </a:solidFill>
              </a:rPr>
              <a:t>100 ЗОРВ  за 2020 год</a:t>
            </a:r>
          </a:p>
          <a:p>
            <a:r>
              <a:rPr lang="ru-RU" b="1" dirty="0" smtClean="0">
                <a:solidFill>
                  <a:srgbClr val="660033"/>
                </a:solidFill>
              </a:rPr>
              <a:t> по всем ГО,МР,МО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42814" y="5934670"/>
            <a:ext cx="2464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0033"/>
                </a:solidFill>
              </a:rPr>
              <a:t>Соглашения по ОРВ с бизнесом – 45% ОМСУ (16 из 35)  </a:t>
            </a:r>
            <a:endParaRPr lang="ru-RU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8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>Эксперты по ОРВ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16A7-315B-4A3F-A86F-7F90A06E6618}" type="slidenum">
              <a:rPr lang="ru-RU" smtClean="0"/>
              <a:t>9</a:t>
            </a:fld>
            <a:endParaRPr lang="ru-RU" dirty="0"/>
          </a:p>
        </p:txBody>
      </p:sp>
      <p:pic>
        <p:nvPicPr>
          <p:cNvPr id="5" name="Picture 17" descr="U:\!Отдел СОВГОСУПР\!ДЕЛО\!!!2020\Сентябрь\02.09\презентация коррект\у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4998"/>
            <a:ext cx="3816424" cy="149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056" y="1101624"/>
            <a:ext cx="3485576" cy="1247255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bg1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lIns="91407" tIns="45705" rIns="91407" bIns="457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sym typeface="Arial"/>
              </a:rPr>
              <a:t>ЗРОО  «Союз предпринимателей Забайкальского края»</a:t>
            </a:r>
          </a:p>
        </p:txBody>
      </p:sp>
      <p:pic>
        <p:nvPicPr>
          <p:cNvPr id="7" name="Picture 18" descr="U:\!Отдел СОВГОСУПР\!ДЕЛО\!!!2020\Сентябрь\02.09\презентация коррект\тпп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63586"/>
            <a:ext cx="5181606" cy="227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U:\!Отдел СОВГОСУПР\!ДЕЛО\!!!2020\Сентябрь\02.09\презентация коррект\Опора Росси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3409"/>
            <a:ext cx="2952328" cy="171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U:\!Отдел СОВГОСУПР\!ДЕЛО\!!!2020\Сентябрь\02.09\презентация коррект\деловая Росс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1888"/>
            <a:ext cx="2952328" cy="16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m0-tub-ru.yandex.net/i?id=19baa63850c8dc3db6b485701834847e-sr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7" y="5470223"/>
            <a:ext cx="3528889" cy="102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g.zbp.ru/xlogo/f99090.bmm73q.4mr.46.1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32024"/>
            <a:ext cx="2314238" cy="92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7311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yyBg1mROa8l0mvkXYa1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4208</TotalTime>
  <Words>855</Words>
  <Application>Microsoft Office PowerPoint</Application>
  <PresentationFormat>Экран (4:3)</PresentationFormat>
  <Paragraphs>132</Paragraphs>
  <Slides>10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think-cell Slide</vt:lpstr>
      <vt:lpstr>Презентация PowerPoint</vt:lpstr>
      <vt:lpstr>Презентация PowerPoint</vt:lpstr>
      <vt:lpstr>ОЦЕНКА РЕГУЛИРУЮЩЕГО ВОЗДЕЙСТВИЯ  ПРОЕКТОВ  И ЭКСПЕРТИЗА  РЕГИОНАЛЬНЫХ НПА</vt:lpstr>
      <vt:lpstr>Презентация PowerPoint</vt:lpstr>
      <vt:lpstr>Важное в ОРВ</vt:lpstr>
      <vt:lpstr>Федеральный рейтинг ОРВ в регионах</vt:lpstr>
      <vt:lpstr>Рейтинг ОРВ в ОМСУ</vt:lpstr>
      <vt:lpstr>Нормативное регулирование ОРВ в ОМСУ</vt:lpstr>
      <vt:lpstr>Эксперты по ОРВ</vt:lpstr>
      <vt:lpstr>Министерство экономического развития Забайкальского края</vt:lpstr>
    </vt:vector>
  </TitlesOfParts>
  <Company>mineconom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ОРВ в Новосибирской области: цель, принципы, результат</dc:title>
  <dc:creator>Крисанкова Кристина Анатольевна</dc:creator>
  <cp:lastModifiedBy>Наталья Цирендоржиева</cp:lastModifiedBy>
  <cp:revision>115</cp:revision>
  <cp:lastPrinted>2021-05-19T10:02:18Z</cp:lastPrinted>
  <dcterms:created xsi:type="dcterms:W3CDTF">2018-10-02T04:41:49Z</dcterms:created>
  <dcterms:modified xsi:type="dcterms:W3CDTF">2021-05-19T23:48:24Z</dcterms:modified>
</cp:coreProperties>
</file>