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56" d="100"/>
          <a:sy n="56" d="100"/>
        </p:scale>
        <p:origin x="77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Подготовлено</a:t>
            </a:r>
            <a:r>
              <a:rPr lang="ru-RU" baseline="0" dirty="0" smtClean="0">
                <a:solidFill>
                  <a:schemeClr val="accent3">
                    <a:lumMod val="75000"/>
                  </a:schemeClr>
                </a:solidFill>
              </a:rPr>
              <a:t> заключений об ОРВ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высокая степень</c:v>
                </c:pt>
                <c:pt idx="1">
                  <c:v>средняя степень </c:v>
                </c:pt>
                <c:pt idx="2">
                  <c:v>низкая степень</c:v>
                </c:pt>
                <c:pt idx="3">
                  <c:v>всего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14</c:v>
                </c:pt>
                <c:pt idx="1">
                  <c:v>11</c:v>
                </c:pt>
                <c:pt idx="2">
                  <c:v>55</c:v>
                </c:pt>
                <c:pt idx="3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38-4271-B87D-AB3F8C201A94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высокая степень</c:v>
                </c:pt>
                <c:pt idx="1">
                  <c:v>средняя степень </c:v>
                </c:pt>
                <c:pt idx="2">
                  <c:v>низкая степень</c:v>
                </c:pt>
                <c:pt idx="3">
                  <c:v>всего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26</c:v>
                </c:pt>
                <c:pt idx="1">
                  <c:v>27</c:v>
                </c:pt>
                <c:pt idx="2">
                  <c:v>41</c:v>
                </c:pt>
                <c:pt idx="3">
                  <c:v>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38-4271-B87D-AB3F8C201A94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2022 год (10 мес)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высокая степень</c:v>
                </c:pt>
                <c:pt idx="1">
                  <c:v>средняя степень </c:v>
                </c:pt>
                <c:pt idx="2">
                  <c:v>низкая степень</c:v>
                </c:pt>
                <c:pt idx="3">
                  <c:v>всего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12</c:v>
                </c:pt>
                <c:pt idx="1">
                  <c:v>22</c:v>
                </c:pt>
                <c:pt idx="2">
                  <c:v>26</c:v>
                </c:pt>
                <c:pt idx="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38-4271-B87D-AB3F8C201A9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71951808"/>
        <c:axId val="171945904"/>
      </c:barChart>
      <c:catAx>
        <c:axId val="17195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71945904"/>
        <c:crosses val="autoZero"/>
        <c:auto val="1"/>
        <c:lblAlgn val="ctr"/>
        <c:lblOffset val="100"/>
        <c:noMultiLvlLbl val="0"/>
      </c:catAx>
      <c:valAx>
        <c:axId val="171945904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71951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орв</a:t>
            </a:r>
            <a:r>
              <a:rPr lang="ru-RU" dirty="0" smtClean="0"/>
              <a:t> </a:t>
            </a:r>
            <a:r>
              <a:rPr lang="ru-RU" sz="4800" dirty="0" smtClean="0"/>
              <a:t>2022</a:t>
            </a:r>
            <a:r>
              <a:rPr lang="ru-RU" dirty="0" smtClean="0"/>
              <a:t>  – итоги, проблемы, перспективы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/>
              <a:t>Отчет об оценке регулирующего воздействия в забайкальском крае за </a:t>
            </a:r>
            <a:r>
              <a:rPr lang="ru-RU" sz="2000" b="1" dirty="0" smtClean="0"/>
              <a:t>2022 </a:t>
            </a:r>
            <a:r>
              <a:rPr lang="ru-RU" b="1" dirty="0" smtClean="0"/>
              <a:t>год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39878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сделано?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887371"/>
              </p:ext>
            </p:extLst>
          </p:nvPr>
        </p:nvGraphicFramePr>
        <p:xfrm>
          <a:off x="377073" y="1890718"/>
          <a:ext cx="5297863" cy="4689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4598" y="2612111"/>
            <a:ext cx="2529525" cy="383670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Box 7"/>
          <p:cNvSpPr txBox="1"/>
          <p:nvPr/>
        </p:nvSpPr>
        <p:spPr>
          <a:xfrm>
            <a:off x="5674936" y="1890718"/>
            <a:ext cx="61557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</a:rPr>
              <a:t>Изменены НПА по ОРВ, внедрен сводный отчет</a:t>
            </a:r>
            <a:endParaRPr lang="ru-RU" sz="2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5352" y="2496367"/>
            <a:ext cx="2545287" cy="37406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84123" y="3986654"/>
            <a:ext cx="2459957" cy="25932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73697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Лучшие практики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465964"/>
          </a:xfrm>
        </p:spPr>
        <p:txBody>
          <a:bodyPr>
            <a:normAutofit/>
          </a:bodyPr>
          <a:lstStyle/>
          <a:p>
            <a:r>
              <a:rPr lang="ru-RU" b="1" dirty="0" smtClean="0"/>
              <a:t>В рамках ОРВ доработан проект </a:t>
            </a:r>
            <a:r>
              <a:rPr lang="ru-RU" b="1" dirty="0"/>
              <a:t>НПА </a:t>
            </a:r>
            <a:r>
              <a:rPr lang="ru-RU" b="1" dirty="0" smtClean="0"/>
              <a:t>о региональном </a:t>
            </a:r>
            <a:r>
              <a:rPr lang="ru-RU" b="1" dirty="0"/>
              <a:t>государственном контроле (надзоре) в сферах естественных монополий и в области государственного регулирования цен (тарифов) на территории Забайкальского </a:t>
            </a:r>
            <a:r>
              <a:rPr lang="ru-RU" b="1" dirty="0" smtClean="0"/>
              <a:t>края: пересмотрены критерии и  категории риска</a:t>
            </a:r>
            <a:r>
              <a:rPr lang="ru-RU" b="1" dirty="0" smtClean="0"/>
              <a:t>;</a:t>
            </a:r>
          </a:p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С учетом мнений бизнес-сообщества региона по итогам ОРВ  доработан проект Закона края «О </a:t>
            </a:r>
            <a:r>
              <a:rPr lang="ru-RU" b="1" dirty="0">
                <a:solidFill>
                  <a:schemeClr val="accent3">
                    <a:lumMod val="50000"/>
                  </a:schemeClr>
                </a:solidFill>
              </a:rPr>
              <a:t>правовом регулировании отдельных вопросов социального предпринимательства на территории Забайкальского </a:t>
            </a:r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края»: исключены избыточные документы, расширен перечень категорий для признания социальным предприятием);</a:t>
            </a:r>
          </a:p>
          <a:p>
            <a:r>
              <a:rPr lang="ru-RU" b="1" dirty="0" smtClean="0"/>
              <a:t>Исключено избыточное требование к владельцам приютов для </a:t>
            </a:r>
            <a:r>
              <a:rPr lang="ru-RU" b="1" dirty="0"/>
              <a:t>животных (осуществлять деятельность в течение 12 месяцев, предшествующих подаче документов на получение </a:t>
            </a:r>
            <a:r>
              <a:rPr lang="ru-RU" b="1" dirty="0" smtClean="0"/>
              <a:t>субсидии) в проекте об утверждении порядка субсидирования создания приютов для животных ;</a:t>
            </a:r>
          </a:p>
          <a:p>
            <a:r>
              <a:rPr lang="ru-RU" b="1" dirty="0" smtClean="0">
                <a:solidFill>
                  <a:schemeClr val="accent1"/>
                </a:solidFill>
              </a:rPr>
              <a:t>При проектировании порядка о субсидировании воздушных перевозок разработчиком </a:t>
            </a:r>
            <a:r>
              <a:rPr lang="ru-RU" b="1" dirty="0">
                <a:solidFill>
                  <a:schemeClr val="accent1"/>
                </a:solidFill>
              </a:rPr>
              <a:t>учтены </a:t>
            </a:r>
            <a:r>
              <a:rPr lang="ru-RU" b="1" dirty="0" smtClean="0">
                <a:solidFill>
                  <a:schemeClr val="accent1"/>
                </a:solidFill>
              </a:rPr>
              <a:t>замечания  </a:t>
            </a:r>
            <a:r>
              <a:rPr lang="ru-RU" b="1" dirty="0">
                <a:solidFill>
                  <a:schemeClr val="accent1"/>
                </a:solidFill>
              </a:rPr>
              <a:t>об </a:t>
            </a:r>
            <a:r>
              <a:rPr lang="ru-RU" b="1" dirty="0" smtClean="0">
                <a:solidFill>
                  <a:schemeClr val="accent1"/>
                </a:solidFill>
              </a:rPr>
              <a:t>исключении документов, которые </a:t>
            </a:r>
            <a:r>
              <a:rPr lang="ru-RU" b="1" dirty="0">
                <a:solidFill>
                  <a:schemeClr val="accent1"/>
                </a:solidFill>
              </a:rPr>
              <a:t>могут быть получены по </a:t>
            </a:r>
            <a:r>
              <a:rPr lang="ru-RU" b="1" dirty="0" smtClean="0">
                <a:solidFill>
                  <a:schemeClr val="accent1"/>
                </a:solidFill>
              </a:rPr>
              <a:t>СМЭВ. Порядок доработан.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3196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4955" y="3289110"/>
            <a:ext cx="7042245" cy="346048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Орв</a:t>
            </a:r>
            <a:r>
              <a:rPr lang="ru-RU" dirty="0" smtClean="0"/>
              <a:t> муниципальных актов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986780" y="1938187"/>
            <a:ext cx="6759018" cy="3693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Ежегодный рейтинг ОМСУ по развитию ОРВ проектов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МНПА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86659" y="2307519"/>
            <a:ext cx="369530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accent1"/>
                </a:solidFill>
              </a:rPr>
              <a:t>Лидеры :</a:t>
            </a:r>
          </a:p>
          <a:p>
            <a:pPr algn="ctr"/>
            <a:r>
              <a:rPr lang="ru-RU" sz="1600" b="1" dirty="0" smtClean="0">
                <a:solidFill>
                  <a:schemeClr val="accent1"/>
                </a:solidFill>
              </a:rPr>
              <a:t> ГО Город Чита</a:t>
            </a:r>
          </a:p>
          <a:p>
            <a:pPr algn="ctr"/>
            <a:r>
              <a:rPr lang="ru-RU" sz="1600" b="1" dirty="0" smtClean="0">
                <a:solidFill>
                  <a:schemeClr val="accent1"/>
                </a:solidFill>
              </a:rPr>
              <a:t>Читинский район</a:t>
            </a:r>
          </a:p>
          <a:p>
            <a:pPr algn="ctr"/>
            <a:r>
              <a:rPr lang="ru-RU" sz="1600" b="1" dirty="0" smtClean="0">
                <a:solidFill>
                  <a:schemeClr val="accent1"/>
                </a:solidFill>
              </a:rPr>
              <a:t>Чернышевский район</a:t>
            </a:r>
            <a:endParaRPr lang="ru-RU" b="1" dirty="0">
              <a:solidFill>
                <a:schemeClr val="accent1"/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779" y="1938187"/>
            <a:ext cx="4308049" cy="4811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437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Проблемы. Задачи. перспективы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339" y="2524836"/>
            <a:ext cx="5599523" cy="409278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Практика принятия НПА до завершения ОРВ </a:t>
            </a:r>
            <a:r>
              <a:rPr lang="ru-RU" dirty="0" smtClean="0"/>
              <a:t>( </a:t>
            </a:r>
            <a:r>
              <a:rPr lang="ru-RU" i="1" dirty="0" smtClean="0"/>
              <a:t>3 проекта акта в 2022 г приняты во время проведения ОРВ)</a:t>
            </a:r>
            <a:endParaRPr lang="ru-RU" i="1" dirty="0" smtClean="0"/>
          </a:p>
          <a:p>
            <a:r>
              <a:rPr lang="ru-RU" dirty="0" smtClean="0"/>
              <a:t>Игнорирование разработчиками замечаний, полученных при ОРВ </a:t>
            </a:r>
            <a:r>
              <a:rPr lang="ru-RU" dirty="0" smtClean="0"/>
              <a:t>( </a:t>
            </a:r>
            <a:r>
              <a:rPr lang="ru-RU" i="1" dirty="0" smtClean="0"/>
              <a:t>3 акта в 2022 г приняты без учета отрицательного заключения по ОРВ</a:t>
            </a:r>
            <a:r>
              <a:rPr lang="ru-RU" dirty="0" smtClean="0"/>
              <a:t>)</a:t>
            </a:r>
            <a:endParaRPr lang="ru-RU" dirty="0" smtClean="0"/>
          </a:p>
          <a:p>
            <a:r>
              <a:rPr lang="ru-RU" dirty="0" smtClean="0"/>
              <a:t>Снижение доверия </a:t>
            </a:r>
            <a:r>
              <a:rPr lang="ru-RU" dirty="0" smtClean="0"/>
              <a:t>бизнеса </a:t>
            </a:r>
            <a:r>
              <a:rPr lang="ru-RU" dirty="0" smtClean="0"/>
              <a:t>к инструментам ОРВ</a:t>
            </a:r>
          </a:p>
          <a:p>
            <a:r>
              <a:rPr lang="ru-RU" dirty="0" smtClean="0"/>
              <a:t>Формальное проведение (</a:t>
            </a:r>
            <a:r>
              <a:rPr lang="ru-RU" dirty="0" err="1" smtClean="0"/>
              <a:t>непроведение</a:t>
            </a:r>
            <a:r>
              <a:rPr lang="ru-RU" dirty="0"/>
              <a:t>) ОРВ  </a:t>
            </a:r>
            <a:r>
              <a:rPr lang="ru-RU" dirty="0" smtClean="0"/>
              <a:t>в некоторых </a:t>
            </a:r>
            <a:r>
              <a:rPr lang="ru-RU" dirty="0" smtClean="0"/>
              <a:t>ОМСУ</a:t>
            </a:r>
            <a:endParaRPr lang="ru-RU" dirty="0" smtClean="0"/>
          </a:p>
          <a:p>
            <a:r>
              <a:rPr lang="ru-RU" dirty="0" smtClean="0"/>
              <a:t>Низкое </a:t>
            </a:r>
            <a:r>
              <a:rPr lang="ru-RU" dirty="0"/>
              <a:t>качество подготовки сводного </a:t>
            </a:r>
            <a:r>
              <a:rPr lang="ru-RU" dirty="0" smtClean="0"/>
              <a:t>отчета</a:t>
            </a:r>
          </a:p>
          <a:p>
            <a:r>
              <a:rPr lang="ru-RU" dirty="0" smtClean="0"/>
              <a:t>Заполнение регионального раздела на портале </a:t>
            </a:r>
            <a:r>
              <a:rPr lang="en-US" dirty="0" smtClean="0">
                <a:solidFill>
                  <a:srgbClr val="FF0000"/>
                </a:solidFill>
              </a:rPr>
              <a:t>http</a:t>
            </a:r>
            <a:r>
              <a:rPr lang="en-US" dirty="0">
                <a:solidFill>
                  <a:srgbClr val="FF0000"/>
                </a:solidFill>
              </a:rPr>
              <a:t>://</a:t>
            </a:r>
            <a:r>
              <a:rPr lang="en-US" dirty="0" smtClean="0">
                <a:solidFill>
                  <a:srgbClr val="FF0000"/>
                </a:solidFill>
              </a:rPr>
              <a:t>orv.gov.ru/Regions/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endParaRPr lang="ru-RU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88417" y="2524837"/>
            <a:ext cx="5755344" cy="387354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Внедрение механизмов обязательного проведения ОРВ и учета замечаний бизнеса (</a:t>
            </a:r>
            <a:r>
              <a:rPr lang="ru-RU" dirty="0" smtClean="0"/>
              <a:t>ответственность за </a:t>
            </a:r>
            <a:r>
              <a:rPr lang="ru-RU" dirty="0" err="1" smtClean="0"/>
              <a:t>непроведение</a:t>
            </a:r>
            <a:r>
              <a:rPr lang="ru-RU" dirty="0" smtClean="0"/>
              <a:t> ОРВ, </a:t>
            </a:r>
            <a:r>
              <a:rPr lang="ru-RU" dirty="0" smtClean="0"/>
              <a:t>вето на согласование проекта, иные)</a:t>
            </a:r>
          </a:p>
          <a:p>
            <a:r>
              <a:rPr lang="ru-RU" dirty="0" smtClean="0"/>
              <a:t>Актуализация методических рекомендаций ОИВ, </a:t>
            </a:r>
            <a:r>
              <a:rPr lang="ru-RU" dirty="0" smtClean="0"/>
              <a:t>ОМСУ в </a:t>
            </a:r>
            <a:r>
              <a:rPr lang="ru-RU" dirty="0" err="1" smtClean="0"/>
              <a:t>т.ч</a:t>
            </a:r>
            <a:r>
              <a:rPr lang="ru-RU" dirty="0" smtClean="0"/>
              <a:t>. </a:t>
            </a:r>
            <a:r>
              <a:rPr lang="ru-RU" dirty="0" smtClean="0"/>
              <a:t>в </a:t>
            </a:r>
            <a:r>
              <a:rPr lang="ru-RU" dirty="0" smtClean="0"/>
              <a:t>части внедрения сводного отчета разработчика. Проведение </a:t>
            </a:r>
            <a:r>
              <a:rPr lang="ru-RU" dirty="0" smtClean="0"/>
              <a:t>обучающих </a:t>
            </a:r>
            <a:r>
              <a:rPr lang="ru-RU" dirty="0" smtClean="0"/>
              <a:t>семинаров.</a:t>
            </a:r>
            <a:endParaRPr lang="ru-RU" dirty="0" smtClean="0"/>
          </a:p>
          <a:p>
            <a:r>
              <a:rPr lang="ru-RU" dirty="0" smtClean="0"/>
              <a:t>Круглые столы с бизнесом для популяризации института ОРВ</a:t>
            </a:r>
          </a:p>
          <a:p>
            <a:r>
              <a:rPr lang="ru-RU" dirty="0" smtClean="0"/>
              <a:t>Постоянное освещение практик по ОРВ в инфо-поле</a:t>
            </a:r>
          </a:p>
          <a:p>
            <a:r>
              <a:rPr lang="ru-RU" dirty="0" smtClean="0"/>
              <a:t>Развертывание регионального сегмента портала </a:t>
            </a:r>
            <a:r>
              <a:rPr lang="en-US" dirty="0">
                <a:solidFill>
                  <a:srgbClr val="FF0000"/>
                </a:solidFill>
              </a:rPr>
              <a:t>orv.gov.ru</a:t>
            </a: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726693" y="2043337"/>
            <a:ext cx="241462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Проблемы: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654100" y="2056994"/>
            <a:ext cx="395302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Задачи и перспективы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6148535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TM03457464[[fn=Дивиденд]]</Template>
  <TotalTime>5792</TotalTime>
  <Words>330</Words>
  <Application>Microsoft Office PowerPoint</Application>
  <PresentationFormat>Широкоэкранный</PresentationFormat>
  <Paragraphs>30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Corbel</vt:lpstr>
      <vt:lpstr>Gill Sans MT</vt:lpstr>
      <vt:lpstr>Wingdings 2</vt:lpstr>
      <vt:lpstr>Дивиденд</vt:lpstr>
      <vt:lpstr>орв 2022  – итоги, проблемы, перспективы</vt:lpstr>
      <vt:lpstr>Что сделано?</vt:lpstr>
      <vt:lpstr>Лучшие практики</vt:lpstr>
      <vt:lpstr>Орв муниципальных актов</vt:lpstr>
      <vt:lpstr>Проблемы. Задачи. перспективы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орв – итоги, проблемы, перспективы</dc:title>
  <dc:creator>Ольга Игнатьева</dc:creator>
  <cp:lastModifiedBy>Ольга Игнатьева</cp:lastModifiedBy>
  <cp:revision>17</cp:revision>
  <dcterms:created xsi:type="dcterms:W3CDTF">2022-10-18T00:57:21Z</dcterms:created>
  <dcterms:modified xsi:type="dcterms:W3CDTF">2022-11-16T00:24:21Z</dcterms:modified>
</cp:coreProperties>
</file>